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1.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648" r:id="rId1"/>
  </p:sldMasterIdLst>
  <p:notesMasterIdLst>
    <p:notesMasterId r:id="rId97"/>
  </p:notesMasterIdLst>
  <p:handoutMasterIdLst>
    <p:handoutMasterId r:id="rId98"/>
  </p:handoutMasterIdLst>
  <p:sldIdLst>
    <p:sldId id="256" r:id="rId2"/>
    <p:sldId id="257" r:id="rId3"/>
    <p:sldId id="258" r:id="rId4"/>
    <p:sldId id="339" r:id="rId5"/>
    <p:sldId id="340" r:id="rId6"/>
    <p:sldId id="341" r:id="rId7"/>
    <p:sldId id="342" r:id="rId8"/>
    <p:sldId id="343" r:id="rId9"/>
    <p:sldId id="364" r:id="rId10"/>
    <p:sldId id="344" r:id="rId11"/>
    <p:sldId id="345" r:id="rId12"/>
    <p:sldId id="346" r:id="rId13"/>
    <p:sldId id="347" r:id="rId14"/>
    <p:sldId id="348" r:id="rId15"/>
    <p:sldId id="259" r:id="rId16"/>
    <p:sldId id="350" r:id="rId17"/>
    <p:sldId id="349" r:id="rId18"/>
    <p:sldId id="261" r:id="rId19"/>
    <p:sldId id="306" r:id="rId20"/>
    <p:sldId id="315" r:id="rId21"/>
    <p:sldId id="307" r:id="rId22"/>
    <p:sldId id="316" r:id="rId23"/>
    <p:sldId id="309" r:id="rId24"/>
    <p:sldId id="262" r:id="rId25"/>
    <p:sldId id="311" r:id="rId26"/>
    <p:sldId id="312" r:id="rId27"/>
    <p:sldId id="313" r:id="rId28"/>
    <p:sldId id="314" r:id="rId29"/>
    <p:sldId id="263" r:id="rId30"/>
    <p:sldId id="265" r:id="rId31"/>
    <p:sldId id="266" r:id="rId32"/>
    <p:sldId id="270" r:id="rId33"/>
    <p:sldId id="269" r:id="rId34"/>
    <p:sldId id="330" r:id="rId35"/>
    <p:sldId id="268" r:id="rId36"/>
    <p:sldId id="267" r:id="rId37"/>
    <p:sldId id="333" r:id="rId38"/>
    <p:sldId id="365" r:id="rId39"/>
    <p:sldId id="323" r:id="rId40"/>
    <p:sldId id="324" r:id="rId41"/>
    <p:sldId id="329" r:id="rId42"/>
    <p:sldId id="359" r:id="rId43"/>
    <p:sldId id="331" r:id="rId44"/>
    <p:sldId id="332" r:id="rId45"/>
    <p:sldId id="271" r:id="rId46"/>
    <p:sldId id="326" r:id="rId47"/>
    <p:sldId id="272" r:id="rId48"/>
    <p:sldId id="327" r:id="rId49"/>
    <p:sldId id="273" r:id="rId50"/>
    <p:sldId id="274" r:id="rId51"/>
    <p:sldId id="275" r:id="rId52"/>
    <p:sldId id="360" r:id="rId53"/>
    <p:sldId id="276" r:id="rId54"/>
    <p:sldId id="277" r:id="rId55"/>
    <p:sldId id="278" r:id="rId56"/>
    <p:sldId id="279" r:id="rId57"/>
    <p:sldId id="335" r:id="rId58"/>
    <p:sldId id="280" r:id="rId59"/>
    <p:sldId id="318" r:id="rId60"/>
    <p:sldId id="319" r:id="rId61"/>
    <p:sldId id="320" r:id="rId62"/>
    <p:sldId id="337" r:id="rId63"/>
    <p:sldId id="361" r:id="rId64"/>
    <p:sldId id="281" r:id="rId65"/>
    <p:sldId id="282" r:id="rId66"/>
    <p:sldId id="283" r:id="rId67"/>
    <p:sldId id="284" r:id="rId68"/>
    <p:sldId id="362" r:id="rId69"/>
    <p:sldId id="286" r:id="rId70"/>
    <p:sldId id="287" r:id="rId71"/>
    <p:sldId id="288" r:id="rId72"/>
    <p:sldId id="336" r:id="rId73"/>
    <p:sldId id="351" r:id="rId74"/>
    <p:sldId id="352" r:id="rId75"/>
    <p:sldId id="321" r:id="rId76"/>
    <p:sldId id="289" r:id="rId77"/>
    <p:sldId id="353" r:id="rId78"/>
    <p:sldId id="354" r:id="rId79"/>
    <p:sldId id="322" r:id="rId80"/>
    <p:sldId id="357" r:id="rId81"/>
    <p:sldId id="334" r:id="rId82"/>
    <p:sldId id="292" r:id="rId83"/>
    <p:sldId id="293" r:id="rId84"/>
    <p:sldId id="363" r:id="rId85"/>
    <p:sldId id="296" r:id="rId86"/>
    <p:sldId id="297" r:id="rId87"/>
    <p:sldId id="299" r:id="rId88"/>
    <p:sldId id="300" r:id="rId89"/>
    <p:sldId id="338" r:id="rId90"/>
    <p:sldId id="302" r:id="rId91"/>
    <p:sldId id="303" r:id="rId92"/>
    <p:sldId id="304" r:id="rId93"/>
    <p:sldId id="305" r:id="rId94"/>
    <p:sldId id="301" r:id="rId95"/>
    <p:sldId id="355"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23B14F0-9629-4496-A507-6EB01FC941BE}">
          <p14:sldIdLst>
            <p14:sldId id="256"/>
            <p14:sldId id="257"/>
          </p14:sldIdLst>
        </p14:section>
        <p14:section name="Introduction" id="{44D7D39C-E1B3-4ACA-B69F-396D59020A97}">
          <p14:sldIdLst>
            <p14:sldId id="258"/>
            <p14:sldId id="339"/>
            <p14:sldId id="340"/>
            <p14:sldId id="341"/>
            <p14:sldId id="342"/>
            <p14:sldId id="343"/>
            <p14:sldId id="364"/>
            <p14:sldId id="344"/>
            <p14:sldId id="345"/>
            <p14:sldId id="346"/>
            <p14:sldId id="347"/>
            <p14:sldId id="348"/>
            <p14:sldId id="259"/>
            <p14:sldId id="350"/>
            <p14:sldId id="349"/>
            <p14:sldId id="261"/>
            <p14:sldId id="306"/>
            <p14:sldId id="315"/>
            <p14:sldId id="307"/>
            <p14:sldId id="316"/>
            <p14:sldId id="309"/>
            <p14:sldId id="262"/>
            <p14:sldId id="311"/>
            <p14:sldId id="312"/>
            <p14:sldId id="313"/>
            <p14:sldId id="314"/>
            <p14:sldId id="263"/>
          </p14:sldIdLst>
        </p14:section>
        <p14:section name="Methodology" id="{63C4BE4A-206B-43F3-927C-DA494F264FBE}">
          <p14:sldIdLst>
            <p14:sldId id="265"/>
            <p14:sldId id="266"/>
            <p14:sldId id="270"/>
            <p14:sldId id="269"/>
            <p14:sldId id="330"/>
            <p14:sldId id="268"/>
            <p14:sldId id="267"/>
            <p14:sldId id="333"/>
          </p14:sldIdLst>
        </p14:section>
        <p14:section name="Chapter 2" id="{995FA7C7-CD8C-40FD-B0CB-C784FC4EF393}">
          <p14:sldIdLst>
            <p14:sldId id="365"/>
            <p14:sldId id="323"/>
            <p14:sldId id="324"/>
            <p14:sldId id="329"/>
            <p14:sldId id="359"/>
            <p14:sldId id="331"/>
            <p14:sldId id="332"/>
            <p14:sldId id="271"/>
            <p14:sldId id="326"/>
            <p14:sldId id="272"/>
            <p14:sldId id="327"/>
            <p14:sldId id="273"/>
            <p14:sldId id="274"/>
            <p14:sldId id="275"/>
          </p14:sldIdLst>
        </p14:section>
        <p14:section name="Chapter 3" id="{06D4A590-B113-43BD-9838-369BB8F08AC2}">
          <p14:sldIdLst>
            <p14:sldId id="360"/>
            <p14:sldId id="276"/>
            <p14:sldId id="277"/>
            <p14:sldId id="278"/>
            <p14:sldId id="279"/>
            <p14:sldId id="335"/>
            <p14:sldId id="280"/>
            <p14:sldId id="318"/>
            <p14:sldId id="319"/>
            <p14:sldId id="320"/>
            <p14:sldId id="337"/>
          </p14:sldIdLst>
        </p14:section>
        <p14:section name="Chapter 4" id="{D3C029D0-AD96-4608-BC44-CF149FBD70B4}">
          <p14:sldIdLst>
            <p14:sldId id="361"/>
            <p14:sldId id="281"/>
            <p14:sldId id="282"/>
            <p14:sldId id="283"/>
            <p14:sldId id="284"/>
          </p14:sldIdLst>
        </p14:section>
        <p14:section name="Chapter 5" id="{AF15892E-DEBF-486C-94FC-680BE9D1BFA3}">
          <p14:sldIdLst>
            <p14:sldId id="362"/>
            <p14:sldId id="286"/>
            <p14:sldId id="287"/>
            <p14:sldId id="288"/>
            <p14:sldId id="336"/>
            <p14:sldId id="351"/>
            <p14:sldId id="352"/>
            <p14:sldId id="321"/>
            <p14:sldId id="289"/>
            <p14:sldId id="353"/>
            <p14:sldId id="354"/>
            <p14:sldId id="322"/>
            <p14:sldId id="357"/>
          </p14:sldIdLst>
        </p14:section>
        <p14:section name="Chapter 6" id="{AE4A710E-5FAD-4BB4-B65C-ED4D179CF610}">
          <p14:sldIdLst>
            <p14:sldId id="334"/>
            <p14:sldId id="292"/>
            <p14:sldId id="293"/>
            <p14:sldId id="363"/>
          </p14:sldIdLst>
        </p14:section>
        <p14:section name="Conclusion" id="{41C416D7-EF57-451C-AB13-8571F6B2F926}">
          <p14:sldIdLst>
            <p14:sldId id="296"/>
            <p14:sldId id="297"/>
            <p14:sldId id="299"/>
            <p14:sldId id="300"/>
            <p14:sldId id="338"/>
          </p14:sldIdLst>
        </p14:section>
        <p14:section name="Thisis arrangement" id="{D80D59BA-10AA-404B-A13C-F7DC2E65C415}">
          <p14:sldIdLst>
            <p14:sldId id="302"/>
          </p14:sldIdLst>
        </p14:section>
        <p14:section name="Future plan" id="{2FB3C7F6-F42C-4A47-9B53-4D87186167C7}">
          <p14:sldIdLst>
            <p14:sldId id="303"/>
          </p14:sldIdLst>
        </p14:section>
        <p14:section name="List of publications" id="{5A60AF16-58DC-48E3-BFF8-677326F28772}">
          <p14:sldIdLst>
            <p14:sldId id="304"/>
            <p14:sldId id="305"/>
          </p14:sldIdLst>
        </p14:section>
        <p14:section name="Acknowledgement" id="{C24FB375-9E6E-4B1A-9CCF-C9AA639207F1}">
          <p14:sldIdLst>
            <p14:sldId id="301"/>
            <p14:sldId id="35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handoutMaster" Target="handoutMasters/handout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0"/>
              <c:layout>
                <c:manualLayout>
                  <c:x val="3.4675759311012272E-2"/>
                  <c:y val="-7.420659155736797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C21-4AB0-8DFD-A76432F72D9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Efficiency</c:v>
                </c:pt>
              </c:strCache>
            </c:strRef>
          </c:cat>
          <c:val>
            <c:numRef>
              <c:f>Sheet1!$B$2</c:f>
              <c:numCache>
                <c:formatCode>General</c:formatCode>
                <c:ptCount val="1"/>
                <c:pt idx="0">
                  <c:v>0.1</c:v>
                </c:pt>
              </c:numCache>
            </c:numRef>
          </c:val>
          <c:extLst>
            <c:ext xmlns:c16="http://schemas.microsoft.com/office/drawing/2014/chart" uri="{C3380CC4-5D6E-409C-BE32-E72D297353CC}">
              <c16:uniqueId val="{00000000-9C21-4AB0-8DFD-A76432F72D9F}"/>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584200" dir="8220000" sx="32000" sy="32000" algn="ctr" rotWithShape="0">
                <a:srgbClr val="000000"/>
              </a:outerShdw>
            </a:effectLst>
            <a:sp3d/>
          </c:spPr>
          <c:invertIfNegative val="0"/>
          <c:dLbls>
            <c:dLbl>
              <c:idx val="0"/>
              <c:layout>
                <c:manualLayout>
                  <c:x val="5.674215159983826E-2"/>
                  <c:y val="-5.80747238275053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C21-4AB0-8DFD-A76432F72D9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Efficiency</c:v>
                </c:pt>
              </c:strCache>
            </c:strRef>
          </c:cat>
          <c:val>
            <c:numRef>
              <c:f>Sheet1!$C$2</c:f>
              <c:numCache>
                <c:formatCode>General</c:formatCode>
                <c:ptCount val="1"/>
                <c:pt idx="0">
                  <c:v>0.4</c:v>
                </c:pt>
              </c:numCache>
            </c:numRef>
          </c:val>
          <c:extLst>
            <c:ext xmlns:c16="http://schemas.microsoft.com/office/drawing/2014/chart" uri="{C3380CC4-5D6E-409C-BE32-E72D297353CC}">
              <c16:uniqueId val="{00000001-9C21-4AB0-8DFD-A76432F72D9F}"/>
            </c:ext>
          </c:extLst>
        </c:ser>
        <c:dLbls>
          <c:showLegendKey val="0"/>
          <c:showVal val="0"/>
          <c:showCatName val="0"/>
          <c:showSerName val="0"/>
          <c:showPercent val="0"/>
          <c:showBubbleSize val="0"/>
        </c:dLbls>
        <c:gapWidth val="150"/>
        <c:shape val="box"/>
        <c:axId val="1028969520"/>
        <c:axId val="931832624"/>
        <c:axId val="0"/>
      </c:bar3DChart>
      <c:catAx>
        <c:axId val="102896952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931832624"/>
        <c:crosses val="autoZero"/>
        <c:auto val="1"/>
        <c:lblAlgn val="ctr"/>
        <c:lblOffset val="100"/>
        <c:noMultiLvlLbl val="0"/>
      </c:catAx>
      <c:valAx>
        <c:axId val="931832624"/>
        <c:scaling>
          <c:orientation val="minMax"/>
        </c:scaling>
        <c:delete val="1"/>
        <c:axPos val="l"/>
        <c:numFmt formatCode="General" sourceLinked="1"/>
        <c:majorTickMark val="out"/>
        <c:minorTickMark val="none"/>
        <c:tickLblPos val="nextTo"/>
        <c:crossAx val="1028969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0"/>
              <c:layout>
                <c:manualLayout>
                  <c:x val="0"/>
                  <c:y val="-8.38857121952855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FB3-4E60-8E12-FFC7F3068890}"/>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Open circuit voltage</c:v>
                </c:pt>
              </c:strCache>
            </c:strRef>
          </c:cat>
          <c:val>
            <c:numRef>
              <c:f>Sheet1!$B$2</c:f>
              <c:numCache>
                <c:formatCode>General</c:formatCode>
                <c:ptCount val="1"/>
                <c:pt idx="0">
                  <c:v>0.495</c:v>
                </c:pt>
              </c:numCache>
            </c:numRef>
          </c:val>
          <c:extLst>
            <c:ext xmlns:c16="http://schemas.microsoft.com/office/drawing/2014/chart" uri="{C3380CC4-5D6E-409C-BE32-E72D297353CC}">
              <c16:uniqueId val="{00000000-9C21-4AB0-8DFD-A76432F72D9F}"/>
            </c:ext>
          </c:extLst>
        </c:ser>
        <c:ser>
          <c:idx val="1"/>
          <c:order val="1"/>
          <c:tx>
            <c:strRef>
              <c:f>Sheet1!$C$1</c:f>
              <c:strCache>
                <c:ptCount val="1"/>
                <c:pt idx="0">
                  <c:v>Series 2</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584200" dir="8220000" sx="32000" sy="32000" algn="ctr" rotWithShape="0">
                <a:srgbClr val="000000"/>
              </a:outerShdw>
            </a:effectLst>
            <a:sp3d/>
          </c:spPr>
          <c:invertIfNegative val="0"/>
          <c:dLbls>
            <c:dLbl>
              <c:idx val="0"/>
              <c:layout>
                <c:manualLayout>
                  <c:x val="4.4132784577651983E-2"/>
                  <c:y val="-5.80747238275053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FB3-4E60-8E12-FFC7F3068890}"/>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Open circuit voltage</c:v>
                </c:pt>
              </c:strCache>
            </c:strRef>
          </c:cat>
          <c:val>
            <c:numRef>
              <c:f>Sheet1!$C$2</c:f>
              <c:numCache>
                <c:formatCode>General</c:formatCode>
                <c:ptCount val="1"/>
                <c:pt idx="0">
                  <c:v>1.27</c:v>
                </c:pt>
              </c:numCache>
            </c:numRef>
          </c:val>
          <c:extLst>
            <c:ext xmlns:c16="http://schemas.microsoft.com/office/drawing/2014/chart" uri="{C3380CC4-5D6E-409C-BE32-E72D297353CC}">
              <c16:uniqueId val="{00000001-9C21-4AB0-8DFD-A76432F72D9F}"/>
            </c:ext>
          </c:extLst>
        </c:ser>
        <c:dLbls>
          <c:showLegendKey val="0"/>
          <c:showVal val="0"/>
          <c:showCatName val="0"/>
          <c:showSerName val="0"/>
          <c:showPercent val="0"/>
          <c:showBubbleSize val="0"/>
        </c:dLbls>
        <c:gapWidth val="150"/>
        <c:shape val="box"/>
        <c:axId val="1028969520"/>
        <c:axId val="931832624"/>
        <c:axId val="0"/>
      </c:bar3DChart>
      <c:catAx>
        <c:axId val="102896952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931832624"/>
        <c:crosses val="autoZero"/>
        <c:auto val="1"/>
        <c:lblAlgn val="ctr"/>
        <c:lblOffset val="100"/>
        <c:noMultiLvlLbl val="0"/>
      </c:catAx>
      <c:valAx>
        <c:axId val="931832624"/>
        <c:scaling>
          <c:orientation val="minMax"/>
        </c:scaling>
        <c:delete val="1"/>
        <c:axPos val="l"/>
        <c:numFmt formatCode="General" sourceLinked="1"/>
        <c:majorTickMark val="out"/>
        <c:minorTickMark val="none"/>
        <c:tickLblPos val="nextTo"/>
        <c:crossAx val="1028969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Series 1</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0"/>
              <c:layout>
                <c:manualLayout>
                  <c:x val="6.3046835110931402E-3"/>
                  <c:y val="-6.13010973734779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032-4DD2-990F-5AA7DB38505E}"/>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Fill-factor</c:v>
                </c:pt>
              </c:strCache>
            </c:strRef>
          </c:cat>
          <c:val>
            <c:numRef>
              <c:f>Sheet1!$B$2</c:f>
              <c:numCache>
                <c:formatCode>General</c:formatCode>
                <c:ptCount val="1"/>
                <c:pt idx="0">
                  <c:v>0.55000000000000004</c:v>
                </c:pt>
              </c:numCache>
            </c:numRef>
          </c:val>
          <c:extLst>
            <c:ext xmlns:c16="http://schemas.microsoft.com/office/drawing/2014/chart" uri="{C3380CC4-5D6E-409C-BE32-E72D297353CC}">
              <c16:uniqueId val="{00000000-9C21-4AB0-8DFD-A76432F72D9F}"/>
            </c:ext>
          </c:extLst>
        </c:ser>
        <c:ser>
          <c:idx val="1"/>
          <c:order val="1"/>
          <c:tx>
            <c:strRef>
              <c:f>Sheet1!$C$1</c:f>
              <c:strCache>
                <c:ptCount val="1"/>
                <c:pt idx="0">
                  <c:v>Series 2</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584200" dir="8220000" sx="32000" sy="32000" algn="ctr" rotWithShape="0">
                <a:srgbClr val="000000"/>
              </a:outerShdw>
            </a:effectLst>
            <a:sp3d/>
          </c:spPr>
          <c:invertIfNegative val="0"/>
          <c:dLbls>
            <c:dLbl>
              <c:idx val="0"/>
              <c:layout>
                <c:manualLayout>
                  <c:x val="4.098044282210541E-2"/>
                  <c:y val="-6.13010973734778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032-4DD2-990F-5AA7DB38505E}"/>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effectLst>
                      <a:outerShdw blurRad="38100" dist="38100" dir="2700000" algn="tl">
                        <a:srgbClr val="000000">
                          <a:alpha val="43137"/>
                        </a:srgbClr>
                      </a:outerShdw>
                    </a:effectLst>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Fill-factor</c:v>
                </c:pt>
              </c:strCache>
            </c:strRef>
          </c:cat>
          <c:val>
            <c:numRef>
              <c:f>Sheet1!$C$2</c:f>
              <c:numCache>
                <c:formatCode>General</c:formatCode>
                <c:ptCount val="1"/>
                <c:pt idx="0">
                  <c:v>0.77</c:v>
                </c:pt>
              </c:numCache>
            </c:numRef>
          </c:val>
          <c:extLst>
            <c:ext xmlns:c16="http://schemas.microsoft.com/office/drawing/2014/chart" uri="{C3380CC4-5D6E-409C-BE32-E72D297353CC}">
              <c16:uniqueId val="{00000001-9C21-4AB0-8DFD-A76432F72D9F}"/>
            </c:ext>
          </c:extLst>
        </c:ser>
        <c:dLbls>
          <c:showLegendKey val="0"/>
          <c:showVal val="0"/>
          <c:showCatName val="0"/>
          <c:showSerName val="0"/>
          <c:showPercent val="0"/>
          <c:showBubbleSize val="0"/>
        </c:dLbls>
        <c:gapWidth val="150"/>
        <c:shape val="box"/>
        <c:axId val="1028969520"/>
        <c:axId val="931832624"/>
        <c:axId val="0"/>
      </c:bar3DChart>
      <c:catAx>
        <c:axId val="102896952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crossAx val="931832624"/>
        <c:crosses val="autoZero"/>
        <c:auto val="1"/>
        <c:lblAlgn val="ctr"/>
        <c:lblOffset val="100"/>
        <c:noMultiLvlLbl val="0"/>
      </c:catAx>
      <c:valAx>
        <c:axId val="931832624"/>
        <c:scaling>
          <c:orientation val="minMax"/>
        </c:scaling>
        <c:delete val="1"/>
        <c:axPos val="l"/>
        <c:numFmt formatCode="General" sourceLinked="1"/>
        <c:majorTickMark val="out"/>
        <c:minorTickMark val="none"/>
        <c:tickLblPos val="nextTo"/>
        <c:crossAx val="1028969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7">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2.xml.rels><?xml version="1.0" encoding="UTF-8" standalone="yes"?>
<Relationships xmlns="http://schemas.openxmlformats.org/package/2006/relationships"><Relationship Id="rId8" Type="http://schemas.openxmlformats.org/officeDocument/2006/relationships/hyperlink" Target="https://en.wikipedia.org/wiki/Solar_cell" TargetMode="External"/><Relationship Id="rId13" Type="http://schemas.openxmlformats.org/officeDocument/2006/relationships/image" Target="../media/image24.jpg"/><Relationship Id="rId18" Type="http://schemas.openxmlformats.org/officeDocument/2006/relationships/image" Target="../media/image28.jpg"/><Relationship Id="rId3" Type="http://schemas.openxmlformats.org/officeDocument/2006/relationships/image" Target="../media/image17.jpg"/><Relationship Id="rId7" Type="http://schemas.openxmlformats.org/officeDocument/2006/relationships/image" Target="../media/image20.png"/><Relationship Id="rId12" Type="http://schemas.openxmlformats.org/officeDocument/2006/relationships/hyperlink" Target="http://space.stackexchange.com/questions/4440/folding-structures-in-space-what-are-the-potential-benefits-and-problems" TargetMode="External"/><Relationship Id="rId17" Type="http://schemas.openxmlformats.org/officeDocument/2006/relationships/image" Target="../media/image27.png"/><Relationship Id="rId2" Type="http://schemas.openxmlformats.org/officeDocument/2006/relationships/image" Target="../media/image16.jpg"/><Relationship Id="rId16" Type="http://schemas.openxmlformats.org/officeDocument/2006/relationships/hyperlink" Target="https://mappingignorance.org/2016/10/14/organic-photovoltaic-advantages-challenges/" TargetMode="External"/><Relationship Id="rId20" Type="http://schemas.openxmlformats.org/officeDocument/2006/relationships/image" Target="../media/image2.png"/><Relationship Id="rId1" Type="http://schemas.openxmlformats.org/officeDocument/2006/relationships/image" Target="../media/image15.jpg"/><Relationship Id="rId6" Type="http://schemas.openxmlformats.org/officeDocument/2006/relationships/image" Target="../media/image19.JPG"/><Relationship Id="rId11" Type="http://schemas.openxmlformats.org/officeDocument/2006/relationships/image" Target="../media/image23.jpg"/><Relationship Id="rId5" Type="http://schemas.openxmlformats.org/officeDocument/2006/relationships/hyperlink" Target="http://www.quantumday.com/2012/05/new-low-cost-and-effective-dye.html" TargetMode="External"/><Relationship Id="rId15" Type="http://schemas.openxmlformats.org/officeDocument/2006/relationships/image" Target="../media/image26.jpeg"/><Relationship Id="rId10" Type="http://schemas.openxmlformats.org/officeDocument/2006/relationships/image" Target="../media/image22.gif"/><Relationship Id="rId19" Type="http://schemas.openxmlformats.org/officeDocument/2006/relationships/image" Target="../media/image29.gif"/><Relationship Id="rId4" Type="http://schemas.openxmlformats.org/officeDocument/2006/relationships/image" Target="../media/image18.jpg"/><Relationship Id="rId9" Type="http://schemas.openxmlformats.org/officeDocument/2006/relationships/image" Target="../media/image21.jpeg"/><Relationship Id="rId14" Type="http://schemas.openxmlformats.org/officeDocument/2006/relationships/image" Target="../media/image25.jpg"/></Relationships>
</file>

<file path=ppt/diagrams/_rels/drawing2.xml.rels><?xml version="1.0" encoding="UTF-8" standalone="yes"?>
<Relationships xmlns="http://schemas.openxmlformats.org/package/2006/relationships"><Relationship Id="rId8" Type="http://schemas.openxmlformats.org/officeDocument/2006/relationships/hyperlink" Target="https://en.wikipedia.org/wiki/Solar_cell" TargetMode="External"/><Relationship Id="rId13" Type="http://schemas.openxmlformats.org/officeDocument/2006/relationships/image" Target="../media/image24.jpg"/><Relationship Id="rId18" Type="http://schemas.openxmlformats.org/officeDocument/2006/relationships/image" Target="../media/image28.jpg"/><Relationship Id="rId3" Type="http://schemas.openxmlformats.org/officeDocument/2006/relationships/image" Target="../media/image17.jpg"/><Relationship Id="rId7" Type="http://schemas.openxmlformats.org/officeDocument/2006/relationships/image" Target="../media/image20.png"/><Relationship Id="rId12" Type="http://schemas.openxmlformats.org/officeDocument/2006/relationships/hyperlink" Target="http://space.stackexchange.com/questions/4440/folding-structures-in-space-what-are-the-potential-benefits-and-problems" TargetMode="External"/><Relationship Id="rId17" Type="http://schemas.openxmlformats.org/officeDocument/2006/relationships/image" Target="../media/image27.png"/><Relationship Id="rId2" Type="http://schemas.openxmlformats.org/officeDocument/2006/relationships/image" Target="../media/image16.jpg"/><Relationship Id="rId16" Type="http://schemas.openxmlformats.org/officeDocument/2006/relationships/hyperlink" Target="https://mappingignorance.org/2016/10/14/organic-photovoltaic-advantages-challenges/" TargetMode="External"/><Relationship Id="rId20" Type="http://schemas.openxmlformats.org/officeDocument/2006/relationships/image" Target="../media/image2.png"/><Relationship Id="rId1" Type="http://schemas.openxmlformats.org/officeDocument/2006/relationships/image" Target="../media/image15.jpg"/><Relationship Id="rId6" Type="http://schemas.openxmlformats.org/officeDocument/2006/relationships/image" Target="../media/image19.JPG"/><Relationship Id="rId11" Type="http://schemas.openxmlformats.org/officeDocument/2006/relationships/image" Target="../media/image23.jpg"/><Relationship Id="rId5" Type="http://schemas.openxmlformats.org/officeDocument/2006/relationships/hyperlink" Target="http://www.quantumday.com/2012/05/new-low-cost-and-effective-dye.html" TargetMode="External"/><Relationship Id="rId15" Type="http://schemas.openxmlformats.org/officeDocument/2006/relationships/image" Target="../media/image26.jpeg"/><Relationship Id="rId10" Type="http://schemas.openxmlformats.org/officeDocument/2006/relationships/image" Target="../media/image22.gif"/><Relationship Id="rId19" Type="http://schemas.openxmlformats.org/officeDocument/2006/relationships/image" Target="../media/image29.gif"/><Relationship Id="rId4" Type="http://schemas.openxmlformats.org/officeDocument/2006/relationships/image" Target="../media/image18.jpg"/><Relationship Id="rId9" Type="http://schemas.openxmlformats.org/officeDocument/2006/relationships/image" Target="../media/image21.jpeg"/><Relationship Id="rId14" Type="http://schemas.openxmlformats.org/officeDocument/2006/relationships/image" Target="../media/image25.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55D324-98B5-4A4A-8D10-CD37D57A90F6}" type="doc">
      <dgm:prSet loTypeId="urn:microsoft.com/office/officeart/2005/8/layout/hierarchy4" loCatId="hierarchy" qsTypeId="urn:microsoft.com/office/officeart/2005/8/quickstyle/simple1" qsCatId="simple" csTypeId="urn:microsoft.com/office/officeart/2005/8/colors/colorful1" csCatId="colorful" phldr="1"/>
      <dgm:spPr/>
      <dgm:t>
        <a:bodyPr/>
        <a:lstStyle/>
        <a:p>
          <a:endParaRPr lang="en-IN"/>
        </a:p>
      </dgm:t>
    </dgm:pt>
    <dgm:pt modelId="{57F6644C-64BD-4E8F-BFBE-98805B790322}">
      <dgm:prSet phldrT="[Text]" custT="1"/>
      <dgm:spPr/>
      <dgm:t>
        <a:bodyPr/>
        <a:lstStyle/>
        <a:p>
          <a:r>
            <a:rPr lang="en-IN" sz="3600" dirty="0"/>
            <a:t>What is perovskite based photovoltaics?</a:t>
          </a:r>
        </a:p>
      </dgm:t>
    </dgm:pt>
    <dgm:pt modelId="{F52F5E67-197C-40D8-B90A-613D2CE30102}" type="parTrans" cxnId="{6CD90B0E-F5AF-49AC-AF09-7F31505C0F51}">
      <dgm:prSet/>
      <dgm:spPr/>
      <dgm:t>
        <a:bodyPr/>
        <a:lstStyle/>
        <a:p>
          <a:endParaRPr lang="en-IN"/>
        </a:p>
      </dgm:t>
    </dgm:pt>
    <dgm:pt modelId="{9B2830C2-C580-4244-9382-90F8BD338CB9}" type="sibTrans" cxnId="{6CD90B0E-F5AF-49AC-AF09-7F31505C0F51}">
      <dgm:prSet/>
      <dgm:spPr/>
      <dgm:t>
        <a:bodyPr/>
        <a:lstStyle/>
        <a:p>
          <a:endParaRPr lang="en-IN"/>
        </a:p>
      </dgm:t>
    </dgm:pt>
    <dgm:pt modelId="{DC3450AD-DCC5-4010-AB2F-3240689FC3B7}">
      <dgm:prSet phldrT="[Text]"/>
      <dgm:spPr/>
      <dgm:t>
        <a:bodyPr/>
        <a:lstStyle/>
        <a:p>
          <a:r>
            <a:rPr lang="en-IN" dirty="0"/>
            <a:t>What is perovskite?</a:t>
          </a:r>
        </a:p>
      </dgm:t>
    </dgm:pt>
    <dgm:pt modelId="{EF926A2E-17F2-4171-84C1-CB99CEFEE977}" type="parTrans" cxnId="{4A77CB0C-2FEA-4587-8DA4-F382C2F53CC5}">
      <dgm:prSet/>
      <dgm:spPr/>
      <dgm:t>
        <a:bodyPr/>
        <a:lstStyle/>
        <a:p>
          <a:endParaRPr lang="en-IN"/>
        </a:p>
      </dgm:t>
    </dgm:pt>
    <dgm:pt modelId="{F48D8A86-C0B8-48EA-9458-410DA72B3FB5}" type="sibTrans" cxnId="{4A77CB0C-2FEA-4587-8DA4-F382C2F53CC5}">
      <dgm:prSet/>
      <dgm:spPr/>
      <dgm:t>
        <a:bodyPr/>
        <a:lstStyle/>
        <a:p>
          <a:endParaRPr lang="en-IN"/>
        </a:p>
      </dgm:t>
    </dgm:pt>
    <dgm:pt modelId="{DC245499-7E83-4198-A130-C6C4B13C267E}">
      <dgm:prSet phldrT="[Text]"/>
      <dgm:spPr/>
      <dgm:t>
        <a:bodyPr/>
        <a:lstStyle/>
        <a:p>
          <a:r>
            <a:rPr lang="en-IN" dirty="0"/>
            <a:t>What is photovoltaics?</a:t>
          </a:r>
        </a:p>
      </dgm:t>
    </dgm:pt>
    <dgm:pt modelId="{0E04E52F-69BD-4C8B-839B-9582071167E7}" type="parTrans" cxnId="{2ABC892E-8C39-4E20-8FBB-3471D364B849}">
      <dgm:prSet/>
      <dgm:spPr/>
      <dgm:t>
        <a:bodyPr/>
        <a:lstStyle/>
        <a:p>
          <a:endParaRPr lang="en-IN"/>
        </a:p>
      </dgm:t>
    </dgm:pt>
    <dgm:pt modelId="{21E6FFD7-3E8F-4C12-87BA-DB821E2504EB}" type="sibTrans" cxnId="{2ABC892E-8C39-4E20-8FBB-3471D364B849}">
      <dgm:prSet/>
      <dgm:spPr/>
      <dgm:t>
        <a:bodyPr/>
        <a:lstStyle/>
        <a:p>
          <a:endParaRPr lang="en-IN"/>
        </a:p>
      </dgm:t>
    </dgm:pt>
    <dgm:pt modelId="{64B75AF2-5234-4FF0-86ED-8ADE7A00C005}" type="pres">
      <dgm:prSet presAssocID="{A955D324-98B5-4A4A-8D10-CD37D57A90F6}" presName="Name0" presStyleCnt="0">
        <dgm:presLayoutVars>
          <dgm:chPref val="1"/>
          <dgm:dir/>
          <dgm:animOne val="branch"/>
          <dgm:animLvl val="lvl"/>
          <dgm:resizeHandles/>
        </dgm:presLayoutVars>
      </dgm:prSet>
      <dgm:spPr/>
    </dgm:pt>
    <dgm:pt modelId="{9C907106-742F-4D29-B405-45F6C23890CB}" type="pres">
      <dgm:prSet presAssocID="{57F6644C-64BD-4E8F-BFBE-98805B790322}" presName="vertOne" presStyleCnt="0"/>
      <dgm:spPr/>
    </dgm:pt>
    <dgm:pt modelId="{192471A9-C4F0-4CD7-B9C2-CAB206E1835E}" type="pres">
      <dgm:prSet presAssocID="{57F6644C-64BD-4E8F-BFBE-98805B790322}" presName="txOne" presStyleLbl="node0" presStyleIdx="0" presStyleCnt="1" custLinFactY="-31158" custLinFactNeighborX="37" custLinFactNeighborY="-100000">
        <dgm:presLayoutVars>
          <dgm:chPref val="3"/>
        </dgm:presLayoutVars>
      </dgm:prSet>
      <dgm:spPr/>
    </dgm:pt>
    <dgm:pt modelId="{A9727BF2-82DE-4F32-ACCF-B19A666B2BF3}" type="pres">
      <dgm:prSet presAssocID="{57F6644C-64BD-4E8F-BFBE-98805B790322}" presName="parTransOne" presStyleCnt="0"/>
      <dgm:spPr/>
    </dgm:pt>
    <dgm:pt modelId="{50ABA90C-EF45-4B06-9AC0-CD442A5C7048}" type="pres">
      <dgm:prSet presAssocID="{57F6644C-64BD-4E8F-BFBE-98805B790322}" presName="horzOne" presStyleCnt="0"/>
      <dgm:spPr/>
    </dgm:pt>
    <dgm:pt modelId="{E74BE6F9-5B45-42F4-AD4A-D8607CC6F6F7}" type="pres">
      <dgm:prSet presAssocID="{DC3450AD-DCC5-4010-AB2F-3240689FC3B7}" presName="vertTwo" presStyleCnt="0"/>
      <dgm:spPr/>
    </dgm:pt>
    <dgm:pt modelId="{CCA31994-2E76-4324-A875-308D516DC368}" type="pres">
      <dgm:prSet presAssocID="{DC3450AD-DCC5-4010-AB2F-3240689FC3B7}" presName="txTwo" presStyleLbl="node2" presStyleIdx="0" presStyleCnt="2" custScaleX="88545" custScaleY="66597">
        <dgm:presLayoutVars>
          <dgm:chPref val="3"/>
        </dgm:presLayoutVars>
      </dgm:prSet>
      <dgm:spPr/>
    </dgm:pt>
    <dgm:pt modelId="{4E3784FC-5690-4693-B02E-1525390555BA}" type="pres">
      <dgm:prSet presAssocID="{DC3450AD-DCC5-4010-AB2F-3240689FC3B7}" presName="horzTwo" presStyleCnt="0"/>
      <dgm:spPr/>
    </dgm:pt>
    <dgm:pt modelId="{70833C46-92F8-43C5-B733-148DEC477BB6}" type="pres">
      <dgm:prSet presAssocID="{F48D8A86-C0B8-48EA-9458-410DA72B3FB5}" presName="sibSpaceTwo" presStyleCnt="0"/>
      <dgm:spPr/>
    </dgm:pt>
    <dgm:pt modelId="{0C88FF1E-288D-4F5F-8C6F-AB1059E01129}" type="pres">
      <dgm:prSet presAssocID="{DC245499-7E83-4198-A130-C6C4B13C267E}" presName="vertTwo" presStyleCnt="0"/>
      <dgm:spPr/>
    </dgm:pt>
    <dgm:pt modelId="{49847A04-F25E-4E7A-93F5-9FE6E6EC26EA}" type="pres">
      <dgm:prSet presAssocID="{DC245499-7E83-4198-A130-C6C4B13C267E}" presName="txTwo" presStyleLbl="node2" presStyleIdx="1" presStyleCnt="2" custScaleX="83529" custScaleY="63873">
        <dgm:presLayoutVars>
          <dgm:chPref val="3"/>
        </dgm:presLayoutVars>
      </dgm:prSet>
      <dgm:spPr/>
    </dgm:pt>
    <dgm:pt modelId="{2B3BC22E-36EE-4A86-9ADB-F768095BE288}" type="pres">
      <dgm:prSet presAssocID="{DC245499-7E83-4198-A130-C6C4B13C267E}" presName="horzTwo" presStyleCnt="0"/>
      <dgm:spPr/>
    </dgm:pt>
  </dgm:ptLst>
  <dgm:cxnLst>
    <dgm:cxn modelId="{4A77CB0C-2FEA-4587-8DA4-F382C2F53CC5}" srcId="{57F6644C-64BD-4E8F-BFBE-98805B790322}" destId="{DC3450AD-DCC5-4010-AB2F-3240689FC3B7}" srcOrd="0" destOrd="0" parTransId="{EF926A2E-17F2-4171-84C1-CB99CEFEE977}" sibTransId="{F48D8A86-C0B8-48EA-9458-410DA72B3FB5}"/>
    <dgm:cxn modelId="{6CD90B0E-F5AF-49AC-AF09-7F31505C0F51}" srcId="{A955D324-98B5-4A4A-8D10-CD37D57A90F6}" destId="{57F6644C-64BD-4E8F-BFBE-98805B790322}" srcOrd="0" destOrd="0" parTransId="{F52F5E67-197C-40D8-B90A-613D2CE30102}" sibTransId="{9B2830C2-C580-4244-9382-90F8BD338CB9}"/>
    <dgm:cxn modelId="{5C1DFC0F-EECA-415E-8BB1-062A15FC7744}" type="presOf" srcId="{57F6644C-64BD-4E8F-BFBE-98805B790322}" destId="{192471A9-C4F0-4CD7-B9C2-CAB206E1835E}" srcOrd="0" destOrd="0" presId="urn:microsoft.com/office/officeart/2005/8/layout/hierarchy4"/>
    <dgm:cxn modelId="{2ABC892E-8C39-4E20-8FBB-3471D364B849}" srcId="{57F6644C-64BD-4E8F-BFBE-98805B790322}" destId="{DC245499-7E83-4198-A130-C6C4B13C267E}" srcOrd="1" destOrd="0" parTransId="{0E04E52F-69BD-4C8B-839B-9582071167E7}" sibTransId="{21E6FFD7-3E8F-4C12-87BA-DB821E2504EB}"/>
    <dgm:cxn modelId="{B143F04A-943F-4170-9786-4064B31C91F3}" type="presOf" srcId="{A955D324-98B5-4A4A-8D10-CD37D57A90F6}" destId="{64B75AF2-5234-4FF0-86ED-8ADE7A00C005}" srcOrd="0" destOrd="0" presId="urn:microsoft.com/office/officeart/2005/8/layout/hierarchy4"/>
    <dgm:cxn modelId="{9B089BB6-F54B-4048-B77E-3F19AC2F1017}" type="presOf" srcId="{DC3450AD-DCC5-4010-AB2F-3240689FC3B7}" destId="{CCA31994-2E76-4324-A875-308D516DC368}" srcOrd="0" destOrd="0" presId="urn:microsoft.com/office/officeart/2005/8/layout/hierarchy4"/>
    <dgm:cxn modelId="{5D3BC6DA-EC90-4317-BFD0-B0BD41821DEF}" type="presOf" srcId="{DC245499-7E83-4198-A130-C6C4B13C267E}" destId="{49847A04-F25E-4E7A-93F5-9FE6E6EC26EA}" srcOrd="0" destOrd="0" presId="urn:microsoft.com/office/officeart/2005/8/layout/hierarchy4"/>
    <dgm:cxn modelId="{F572E0D2-9B9F-40AF-A0E3-23DCE289F46A}" type="presParOf" srcId="{64B75AF2-5234-4FF0-86ED-8ADE7A00C005}" destId="{9C907106-742F-4D29-B405-45F6C23890CB}" srcOrd="0" destOrd="0" presId="urn:microsoft.com/office/officeart/2005/8/layout/hierarchy4"/>
    <dgm:cxn modelId="{9884C85E-17C2-493C-901E-3D9A6A2460B4}" type="presParOf" srcId="{9C907106-742F-4D29-B405-45F6C23890CB}" destId="{192471A9-C4F0-4CD7-B9C2-CAB206E1835E}" srcOrd="0" destOrd="0" presId="urn:microsoft.com/office/officeart/2005/8/layout/hierarchy4"/>
    <dgm:cxn modelId="{9E850E21-AF5B-444D-91CB-D3A6861FB9BD}" type="presParOf" srcId="{9C907106-742F-4D29-B405-45F6C23890CB}" destId="{A9727BF2-82DE-4F32-ACCF-B19A666B2BF3}" srcOrd="1" destOrd="0" presId="urn:microsoft.com/office/officeart/2005/8/layout/hierarchy4"/>
    <dgm:cxn modelId="{CCA163C0-8501-4335-89B6-98A0276F3568}" type="presParOf" srcId="{9C907106-742F-4D29-B405-45F6C23890CB}" destId="{50ABA90C-EF45-4B06-9AC0-CD442A5C7048}" srcOrd="2" destOrd="0" presId="urn:microsoft.com/office/officeart/2005/8/layout/hierarchy4"/>
    <dgm:cxn modelId="{02F40553-0BFB-4013-B9EB-8893F9C9688B}" type="presParOf" srcId="{50ABA90C-EF45-4B06-9AC0-CD442A5C7048}" destId="{E74BE6F9-5B45-42F4-AD4A-D8607CC6F6F7}" srcOrd="0" destOrd="0" presId="urn:microsoft.com/office/officeart/2005/8/layout/hierarchy4"/>
    <dgm:cxn modelId="{EAADF43B-C726-4D41-906A-6646E3970C0E}" type="presParOf" srcId="{E74BE6F9-5B45-42F4-AD4A-D8607CC6F6F7}" destId="{CCA31994-2E76-4324-A875-308D516DC368}" srcOrd="0" destOrd="0" presId="urn:microsoft.com/office/officeart/2005/8/layout/hierarchy4"/>
    <dgm:cxn modelId="{1B33A5B6-DF9E-46F3-8227-281518457D53}" type="presParOf" srcId="{E74BE6F9-5B45-42F4-AD4A-D8607CC6F6F7}" destId="{4E3784FC-5690-4693-B02E-1525390555BA}" srcOrd="1" destOrd="0" presId="urn:microsoft.com/office/officeart/2005/8/layout/hierarchy4"/>
    <dgm:cxn modelId="{ECA2787C-1627-48F0-A7D6-14EEB33FFA28}" type="presParOf" srcId="{50ABA90C-EF45-4B06-9AC0-CD442A5C7048}" destId="{70833C46-92F8-43C5-B733-148DEC477BB6}" srcOrd="1" destOrd="0" presId="urn:microsoft.com/office/officeart/2005/8/layout/hierarchy4"/>
    <dgm:cxn modelId="{C078C2C3-19B8-472B-95D9-4D3992DDD5EC}" type="presParOf" srcId="{50ABA90C-EF45-4B06-9AC0-CD442A5C7048}" destId="{0C88FF1E-288D-4F5F-8C6F-AB1059E01129}" srcOrd="2" destOrd="0" presId="urn:microsoft.com/office/officeart/2005/8/layout/hierarchy4"/>
    <dgm:cxn modelId="{6CDEFBE7-C2D8-4FA3-A760-AEC0ACE4F23D}" type="presParOf" srcId="{0C88FF1E-288D-4F5F-8C6F-AB1059E01129}" destId="{49847A04-F25E-4E7A-93F5-9FE6E6EC26EA}" srcOrd="0" destOrd="0" presId="urn:microsoft.com/office/officeart/2005/8/layout/hierarchy4"/>
    <dgm:cxn modelId="{2E57E35E-D4AA-4E7C-A346-E79A59BBAABF}" type="presParOf" srcId="{0C88FF1E-288D-4F5F-8C6F-AB1059E01129}" destId="{2B3BC22E-36EE-4A86-9ADB-F768095BE28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534F2F-18CB-42E3-906B-E66B68A77864}" type="doc">
      <dgm:prSet loTypeId="urn:microsoft.com/office/officeart/2005/8/layout/pictureOrgChart+Icon" loCatId="hierarchy" qsTypeId="urn:microsoft.com/office/officeart/2005/8/quickstyle/simple1" qsCatId="simple" csTypeId="urn:microsoft.com/office/officeart/2005/8/colors/accent1_2" csCatId="accent1" phldr="1"/>
      <dgm:spPr/>
      <dgm:t>
        <a:bodyPr/>
        <a:lstStyle/>
        <a:p>
          <a:endParaRPr lang="en-IN"/>
        </a:p>
      </dgm:t>
    </dgm:pt>
    <dgm:pt modelId="{B65A3F11-8932-4182-AC8D-D075CEB55D53}">
      <dgm:prSet phldrT="[Text]" custT="1"/>
      <dgm:spPr>
        <a:ln w="28575">
          <a:solidFill>
            <a:schemeClr val="accent1">
              <a:lumMod val="75000"/>
            </a:schemeClr>
          </a:solidFill>
        </a:ln>
      </dgm:spPr>
      <dgm:t>
        <a:bodyPr/>
        <a:lstStyle/>
        <a:p>
          <a:r>
            <a:rPr lang="en-IN" sz="1400" dirty="0"/>
            <a:t>Photovoltaics</a:t>
          </a:r>
        </a:p>
      </dgm:t>
    </dgm:pt>
    <dgm:pt modelId="{EE7BE446-B0B5-4E22-8B77-D8BA3D848F29}" type="parTrans" cxnId="{71C7CA9E-DA0A-4F7D-978C-675C8FCD6081}">
      <dgm:prSet/>
      <dgm:spPr/>
      <dgm:t>
        <a:bodyPr/>
        <a:lstStyle/>
        <a:p>
          <a:endParaRPr lang="en-IN"/>
        </a:p>
      </dgm:t>
    </dgm:pt>
    <dgm:pt modelId="{4D20EC3A-4046-482D-9294-42B1BA44427A}" type="sibTrans" cxnId="{71C7CA9E-DA0A-4F7D-978C-675C8FCD6081}">
      <dgm:prSet/>
      <dgm:spPr/>
      <dgm:t>
        <a:bodyPr/>
        <a:lstStyle/>
        <a:p>
          <a:endParaRPr lang="en-IN"/>
        </a:p>
      </dgm:t>
    </dgm:pt>
    <dgm:pt modelId="{FF3BB5B8-DA97-4407-990A-93A1FB66D715}">
      <dgm:prSet phldrT="[Text]" custT="1"/>
      <dgm:spPr>
        <a:solidFill>
          <a:srgbClr val="FFC000"/>
        </a:solidFill>
        <a:ln w="28575">
          <a:solidFill>
            <a:schemeClr val="accent1">
              <a:lumMod val="75000"/>
            </a:schemeClr>
          </a:solidFill>
        </a:ln>
      </dgm:spPr>
      <dgm:t>
        <a:bodyPr/>
        <a:lstStyle/>
        <a:p>
          <a:r>
            <a:rPr lang="en-IN" sz="1400" dirty="0"/>
            <a:t>Inorganic</a:t>
          </a:r>
        </a:p>
      </dgm:t>
    </dgm:pt>
    <dgm:pt modelId="{4575004D-7EB8-4910-A1D9-F0472D4FA50B}" type="parTrans" cxnId="{47E65A2B-2585-40B8-8285-804BA13E6188}">
      <dgm:prSet/>
      <dgm:spPr>
        <a:ln w="28575">
          <a:solidFill>
            <a:schemeClr val="accent1">
              <a:lumMod val="75000"/>
            </a:schemeClr>
          </a:solidFill>
        </a:ln>
      </dgm:spPr>
      <dgm:t>
        <a:bodyPr/>
        <a:lstStyle/>
        <a:p>
          <a:endParaRPr lang="en-IN" sz="1400"/>
        </a:p>
      </dgm:t>
    </dgm:pt>
    <dgm:pt modelId="{A5255DE2-96F6-4194-951A-EAF42567506F}" type="sibTrans" cxnId="{47E65A2B-2585-40B8-8285-804BA13E6188}">
      <dgm:prSet/>
      <dgm:spPr/>
      <dgm:t>
        <a:bodyPr/>
        <a:lstStyle/>
        <a:p>
          <a:endParaRPr lang="en-IN"/>
        </a:p>
      </dgm:t>
    </dgm:pt>
    <dgm:pt modelId="{66C35D7B-8001-446C-9B17-C0790776660B}">
      <dgm:prSet phldrT="[Text]" custT="1"/>
      <dgm:spPr>
        <a:solidFill>
          <a:srgbClr val="FFC000"/>
        </a:solidFill>
        <a:ln w="28575">
          <a:solidFill>
            <a:schemeClr val="accent1">
              <a:lumMod val="75000"/>
            </a:schemeClr>
          </a:solidFill>
        </a:ln>
      </dgm:spPr>
      <dgm:t>
        <a:bodyPr/>
        <a:lstStyle/>
        <a:p>
          <a:r>
            <a:rPr lang="en-IN" sz="1400" dirty="0"/>
            <a:t>Organic</a:t>
          </a:r>
        </a:p>
      </dgm:t>
    </dgm:pt>
    <dgm:pt modelId="{8E59878E-B646-4095-8EDC-C89A05BC6631}" type="parTrans" cxnId="{ACC75778-DDBF-4BF8-A6DC-FA067438DD59}">
      <dgm:prSet/>
      <dgm:spPr>
        <a:ln w="28575">
          <a:solidFill>
            <a:schemeClr val="accent1">
              <a:lumMod val="75000"/>
            </a:schemeClr>
          </a:solidFill>
        </a:ln>
      </dgm:spPr>
      <dgm:t>
        <a:bodyPr/>
        <a:lstStyle/>
        <a:p>
          <a:endParaRPr lang="en-IN" sz="1400"/>
        </a:p>
      </dgm:t>
    </dgm:pt>
    <dgm:pt modelId="{0C0A1716-9C57-4333-BBFF-AEB57EA98A68}" type="sibTrans" cxnId="{ACC75778-DDBF-4BF8-A6DC-FA067438DD59}">
      <dgm:prSet/>
      <dgm:spPr/>
      <dgm:t>
        <a:bodyPr/>
        <a:lstStyle/>
        <a:p>
          <a:endParaRPr lang="en-IN"/>
        </a:p>
      </dgm:t>
    </dgm:pt>
    <dgm:pt modelId="{FA3CE59D-FEAB-4C6B-8529-94EA691B72EF}">
      <dgm:prSet phldrT="[Text]" custT="1"/>
      <dgm:spPr>
        <a:solidFill>
          <a:srgbClr val="FFC000"/>
        </a:solidFill>
        <a:ln w="28575">
          <a:solidFill>
            <a:schemeClr val="accent1">
              <a:lumMod val="75000"/>
            </a:schemeClr>
          </a:solidFill>
        </a:ln>
      </dgm:spPr>
      <dgm:t>
        <a:bodyPr/>
        <a:lstStyle/>
        <a:p>
          <a:r>
            <a:rPr lang="en-IN" sz="1400" dirty="0"/>
            <a:t>Hybrid</a:t>
          </a:r>
        </a:p>
      </dgm:t>
    </dgm:pt>
    <dgm:pt modelId="{8FB55880-3D6A-4938-A81D-41EB07BD2B44}" type="parTrans" cxnId="{FD40EC33-5B51-43D6-A7E7-A97475E80DD8}">
      <dgm:prSet/>
      <dgm:spPr>
        <a:ln w="28575">
          <a:solidFill>
            <a:schemeClr val="accent1">
              <a:lumMod val="75000"/>
            </a:schemeClr>
          </a:solidFill>
        </a:ln>
      </dgm:spPr>
      <dgm:t>
        <a:bodyPr/>
        <a:lstStyle/>
        <a:p>
          <a:endParaRPr lang="en-IN" sz="1400"/>
        </a:p>
      </dgm:t>
    </dgm:pt>
    <dgm:pt modelId="{47F53CE3-F153-462C-BECE-0F466F42E24F}" type="sibTrans" cxnId="{FD40EC33-5B51-43D6-A7E7-A97475E80DD8}">
      <dgm:prSet/>
      <dgm:spPr/>
      <dgm:t>
        <a:bodyPr/>
        <a:lstStyle/>
        <a:p>
          <a:endParaRPr lang="en-IN"/>
        </a:p>
      </dgm:t>
    </dgm:pt>
    <dgm:pt modelId="{66304729-8F25-4E52-905C-B698E973D64B}">
      <dgm:prSet phldrT="[Text]" custT="1"/>
      <dgm:spPr>
        <a:solidFill>
          <a:srgbClr val="FF0000"/>
        </a:solidFill>
        <a:ln w="28575">
          <a:solidFill>
            <a:schemeClr val="accent1">
              <a:lumMod val="75000"/>
            </a:schemeClr>
          </a:solidFill>
        </a:ln>
      </dgm:spPr>
      <dgm:t>
        <a:bodyPr/>
        <a:lstStyle/>
        <a:p>
          <a:r>
            <a:rPr lang="en-IN" sz="1400" dirty="0"/>
            <a:t>Elemental Semiconductor (Silicon)</a:t>
          </a:r>
        </a:p>
      </dgm:t>
    </dgm:pt>
    <dgm:pt modelId="{DBD4C387-B728-4ADD-87BE-7788F78FD39E}" type="parTrans" cxnId="{5CC77091-B9DF-44AA-AFF6-160DE4DA4BE1}">
      <dgm:prSet/>
      <dgm:spPr>
        <a:ln w="28575">
          <a:solidFill>
            <a:schemeClr val="accent1">
              <a:lumMod val="75000"/>
            </a:schemeClr>
          </a:solidFill>
        </a:ln>
      </dgm:spPr>
      <dgm:t>
        <a:bodyPr/>
        <a:lstStyle/>
        <a:p>
          <a:endParaRPr lang="en-IN" sz="1400"/>
        </a:p>
      </dgm:t>
    </dgm:pt>
    <dgm:pt modelId="{01F41F44-8F78-4CE2-A229-664695666641}" type="sibTrans" cxnId="{5CC77091-B9DF-44AA-AFF6-160DE4DA4BE1}">
      <dgm:prSet/>
      <dgm:spPr/>
      <dgm:t>
        <a:bodyPr/>
        <a:lstStyle/>
        <a:p>
          <a:endParaRPr lang="en-IN"/>
        </a:p>
      </dgm:t>
    </dgm:pt>
    <dgm:pt modelId="{D43B18F2-F995-4B8A-BFE5-C177B0DBBF71}">
      <dgm:prSet phldrT="[Text]" custT="1"/>
      <dgm:spPr>
        <a:solidFill>
          <a:srgbClr val="FF0000"/>
        </a:solidFill>
        <a:ln w="28575">
          <a:solidFill>
            <a:schemeClr val="accent1">
              <a:lumMod val="75000"/>
            </a:schemeClr>
          </a:solidFill>
        </a:ln>
      </dgm:spPr>
      <dgm:t>
        <a:bodyPr/>
        <a:lstStyle/>
        <a:p>
          <a:r>
            <a:rPr lang="en-IN" sz="1400" dirty="0" err="1"/>
            <a:t>Crystaline</a:t>
          </a:r>
          <a:endParaRPr lang="en-IN" sz="1400" dirty="0"/>
        </a:p>
      </dgm:t>
    </dgm:pt>
    <dgm:pt modelId="{0F3F75CF-AAE2-44C3-A814-9A23933EE2C2}" type="parTrans" cxnId="{4EF189B2-856D-4B49-970A-117E25CF29CB}">
      <dgm:prSet/>
      <dgm:spPr>
        <a:ln w="28575">
          <a:solidFill>
            <a:schemeClr val="accent1">
              <a:lumMod val="75000"/>
            </a:schemeClr>
          </a:solidFill>
        </a:ln>
      </dgm:spPr>
      <dgm:t>
        <a:bodyPr/>
        <a:lstStyle/>
        <a:p>
          <a:endParaRPr lang="en-IN" sz="1400"/>
        </a:p>
      </dgm:t>
    </dgm:pt>
    <dgm:pt modelId="{AF20CEBA-2B5E-41A7-89A7-996E1188895E}" type="sibTrans" cxnId="{4EF189B2-856D-4B49-970A-117E25CF29CB}">
      <dgm:prSet/>
      <dgm:spPr/>
      <dgm:t>
        <a:bodyPr/>
        <a:lstStyle/>
        <a:p>
          <a:endParaRPr lang="en-IN"/>
        </a:p>
      </dgm:t>
    </dgm:pt>
    <dgm:pt modelId="{86426D59-8FEE-4ED9-9027-DBDF822A00A5}">
      <dgm:prSet phldrT="[Text]" custT="1"/>
      <dgm:spPr>
        <a:solidFill>
          <a:srgbClr val="7030A0"/>
        </a:solidFill>
        <a:ln w="28575">
          <a:solidFill>
            <a:schemeClr val="accent1">
              <a:lumMod val="75000"/>
            </a:schemeClr>
          </a:solidFill>
        </a:ln>
      </dgm:spPr>
      <dgm:t>
        <a:bodyPr/>
        <a:lstStyle/>
        <a:p>
          <a:r>
            <a:rPr lang="en-IN" sz="1400" dirty="0"/>
            <a:t>Thin Film</a:t>
          </a:r>
        </a:p>
      </dgm:t>
    </dgm:pt>
    <dgm:pt modelId="{F5052598-3901-452E-BBB5-D73921BC9EAE}" type="parTrans" cxnId="{F3813228-4986-4D13-94D8-3886A79B703B}">
      <dgm:prSet/>
      <dgm:spPr>
        <a:ln w="28575">
          <a:solidFill>
            <a:schemeClr val="accent1">
              <a:lumMod val="75000"/>
            </a:schemeClr>
          </a:solidFill>
        </a:ln>
      </dgm:spPr>
      <dgm:t>
        <a:bodyPr/>
        <a:lstStyle/>
        <a:p>
          <a:endParaRPr lang="en-IN" sz="1400"/>
        </a:p>
      </dgm:t>
    </dgm:pt>
    <dgm:pt modelId="{AC5D66D8-2BEE-4A09-8A2A-81B9C560D3C5}" type="sibTrans" cxnId="{F3813228-4986-4D13-94D8-3886A79B703B}">
      <dgm:prSet/>
      <dgm:spPr/>
      <dgm:t>
        <a:bodyPr/>
        <a:lstStyle/>
        <a:p>
          <a:endParaRPr lang="en-IN"/>
        </a:p>
      </dgm:t>
    </dgm:pt>
    <dgm:pt modelId="{0ED3E123-1510-4736-B0A3-A842CC3E6753}">
      <dgm:prSet phldrT="[Text]" custT="1"/>
      <dgm:spPr>
        <a:solidFill>
          <a:srgbClr val="FF0000"/>
        </a:solidFill>
        <a:ln w="28575">
          <a:solidFill>
            <a:schemeClr val="accent1">
              <a:lumMod val="75000"/>
            </a:schemeClr>
          </a:solidFill>
        </a:ln>
      </dgm:spPr>
      <dgm:t>
        <a:bodyPr/>
        <a:lstStyle/>
        <a:p>
          <a:r>
            <a:rPr lang="en-IN" sz="1400" dirty="0" err="1"/>
            <a:t>Monocrystaline</a:t>
          </a:r>
          <a:r>
            <a:rPr lang="en-IN" sz="1400" dirty="0"/>
            <a:t> Si</a:t>
          </a:r>
        </a:p>
      </dgm:t>
    </dgm:pt>
    <dgm:pt modelId="{561ADAB2-44BD-404B-BCC2-A0DA5023EDB5}" type="parTrans" cxnId="{1D24E631-EF7D-46AF-B078-EF5BDD5E5B52}">
      <dgm:prSet/>
      <dgm:spPr>
        <a:ln w="28575">
          <a:solidFill>
            <a:schemeClr val="accent1">
              <a:lumMod val="75000"/>
            </a:schemeClr>
          </a:solidFill>
        </a:ln>
      </dgm:spPr>
      <dgm:t>
        <a:bodyPr/>
        <a:lstStyle/>
        <a:p>
          <a:endParaRPr lang="en-IN" sz="1400"/>
        </a:p>
      </dgm:t>
    </dgm:pt>
    <dgm:pt modelId="{24552F39-38BA-49BF-A2D8-B0260B7D93C0}" type="sibTrans" cxnId="{1D24E631-EF7D-46AF-B078-EF5BDD5E5B52}">
      <dgm:prSet/>
      <dgm:spPr/>
      <dgm:t>
        <a:bodyPr/>
        <a:lstStyle/>
        <a:p>
          <a:endParaRPr lang="en-IN"/>
        </a:p>
      </dgm:t>
    </dgm:pt>
    <dgm:pt modelId="{E4CF90DF-83C8-4F94-9DF5-2F32E252C1D7}">
      <dgm:prSet phldrT="[Text]" custT="1"/>
      <dgm:spPr>
        <a:solidFill>
          <a:srgbClr val="7030A0"/>
        </a:solidFill>
        <a:ln w="28575">
          <a:solidFill>
            <a:schemeClr val="accent1">
              <a:lumMod val="75000"/>
            </a:schemeClr>
          </a:solidFill>
        </a:ln>
      </dgm:spPr>
      <dgm:t>
        <a:bodyPr/>
        <a:lstStyle/>
        <a:p>
          <a:r>
            <a:rPr lang="en-IN" sz="1400" dirty="0"/>
            <a:t>Polycrystalline Si</a:t>
          </a:r>
        </a:p>
      </dgm:t>
    </dgm:pt>
    <dgm:pt modelId="{0A7565AE-CBFB-41FF-A13A-971125EA50AE}" type="parTrans" cxnId="{EA2ED02E-EC6D-4F39-A48F-E0742004BFB0}">
      <dgm:prSet/>
      <dgm:spPr>
        <a:ln w="28575">
          <a:solidFill>
            <a:schemeClr val="accent1">
              <a:lumMod val="75000"/>
            </a:schemeClr>
          </a:solidFill>
        </a:ln>
      </dgm:spPr>
      <dgm:t>
        <a:bodyPr/>
        <a:lstStyle/>
        <a:p>
          <a:endParaRPr lang="en-IN" sz="1400"/>
        </a:p>
      </dgm:t>
    </dgm:pt>
    <dgm:pt modelId="{22498FD5-D5B6-4A80-B0C6-C990C1F8527B}" type="sibTrans" cxnId="{EA2ED02E-EC6D-4F39-A48F-E0742004BFB0}">
      <dgm:prSet/>
      <dgm:spPr/>
      <dgm:t>
        <a:bodyPr/>
        <a:lstStyle/>
        <a:p>
          <a:endParaRPr lang="en-IN"/>
        </a:p>
      </dgm:t>
    </dgm:pt>
    <dgm:pt modelId="{CBEA21EB-9385-4598-B3BB-9122FE1F96A6}">
      <dgm:prSet phldrT="[Text]" custT="1"/>
      <dgm:spPr>
        <a:solidFill>
          <a:srgbClr val="7030A0"/>
        </a:solidFill>
        <a:ln w="28575">
          <a:solidFill>
            <a:schemeClr val="accent1">
              <a:lumMod val="75000"/>
            </a:schemeClr>
          </a:solidFill>
        </a:ln>
      </dgm:spPr>
      <dgm:t>
        <a:bodyPr/>
        <a:lstStyle/>
        <a:p>
          <a:r>
            <a:rPr lang="en-IN" sz="1400" dirty="0"/>
            <a:t>Compound Semiconductor</a:t>
          </a:r>
        </a:p>
      </dgm:t>
    </dgm:pt>
    <dgm:pt modelId="{DD4FAD2C-094D-4611-8730-5DA4640E649C}" type="parTrans" cxnId="{7D81BD35-B25A-4B68-B185-A55EA0C93910}">
      <dgm:prSet/>
      <dgm:spPr>
        <a:ln w="28575">
          <a:solidFill>
            <a:schemeClr val="accent1">
              <a:lumMod val="75000"/>
            </a:schemeClr>
          </a:solidFill>
        </a:ln>
      </dgm:spPr>
      <dgm:t>
        <a:bodyPr/>
        <a:lstStyle/>
        <a:p>
          <a:endParaRPr lang="en-IN" sz="1400"/>
        </a:p>
      </dgm:t>
    </dgm:pt>
    <dgm:pt modelId="{62EAE886-4B7F-4981-9B2B-46FC87370804}" type="sibTrans" cxnId="{7D81BD35-B25A-4B68-B185-A55EA0C93910}">
      <dgm:prSet/>
      <dgm:spPr/>
      <dgm:t>
        <a:bodyPr/>
        <a:lstStyle/>
        <a:p>
          <a:endParaRPr lang="en-IN"/>
        </a:p>
      </dgm:t>
    </dgm:pt>
    <dgm:pt modelId="{E8FA890F-B9FA-4CB2-83B0-F95E3A23C990}">
      <dgm:prSet phldrT="[Text]" custT="1"/>
      <dgm:spPr>
        <a:solidFill>
          <a:srgbClr val="7030A0"/>
        </a:solidFill>
        <a:ln w="28575">
          <a:solidFill>
            <a:schemeClr val="accent1">
              <a:lumMod val="75000"/>
            </a:schemeClr>
          </a:solidFill>
        </a:ln>
      </dgm:spPr>
      <dgm:t>
        <a:bodyPr/>
        <a:lstStyle/>
        <a:p>
          <a:r>
            <a:rPr lang="en-IN" sz="1400" dirty="0"/>
            <a:t>Single Crystal (GaAs)</a:t>
          </a:r>
        </a:p>
      </dgm:t>
    </dgm:pt>
    <dgm:pt modelId="{A8C9EA4B-46D5-4182-B6FE-4C4ABD5F989D}" type="parTrans" cxnId="{E2703076-F311-435D-9E7A-4E2390C28C6C}">
      <dgm:prSet/>
      <dgm:spPr>
        <a:ln w="28575">
          <a:solidFill>
            <a:schemeClr val="accent1">
              <a:lumMod val="75000"/>
            </a:schemeClr>
          </a:solidFill>
        </a:ln>
      </dgm:spPr>
      <dgm:t>
        <a:bodyPr/>
        <a:lstStyle/>
        <a:p>
          <a:endParaRPr lang="en-IN" sz="1400"/>
        </a:p>
      </dgm:t>
    </dgm:pt>
    <dgm:pt modelId="{39BC1174-4040-4794-8A60-CF146C5608AC}" type="sibTrans" cxnId="{E2703076-F311-435D-9E7A-4E2390C28C6C}">
      <dgm:prSet/>
      <dgm:spPr/>
      <dgm:t>
        <a:bodyPr/>
        <a:lstStyle/>
        <a:p>
          <a:endParaRPr lang="en-IN"/>
        </a:p>
      </dgm:t>
    </dgm:pt>
    <dgm:pt modelId="{0A44B75E-D7BD-46EF-BB1C-074803BE0060}">
      <dgm:prSet phldrT="[Text]" custT="1"/>
      <dgm:spPr>
        <a:solidFill>
          <a:srgbClr val="7030A0"/>
        </a:solidFill>
        <a:ln w="28575">
          <a:solidFill>
            <a:schemeClr val="accent1">
              <a:lumMod val="75000"/>
            </a:schemeClr>
          </a:solidFill>
        </a:ln>
      </dgm:spPr>
      <dgm:t>
        <a:bodyPr/>
        <a:lstStyle/>
        <a:p>
          <a:r>
            <a:rPr lang="en-IN" sz="1400" dirty="0"/>
            <a:t>Thin Film (</a:t>
          </a:r>
          <a:r>
            <a:rPr lang="en-IN" sz="1400" dirty="0" err="1"/>
            <a:t>CdTe</a:t>
          </a:r>
          <a:r>
            <a:rPr lang="en-IN" sz="1400" dirty="0"/>
            <a:t>, CIGS)</a:t>
          </a:r>
        </a:p>
      </dgm:t>
    </dgm:pt>
    <dgm:pt modelId="{42586655-7EDC-40E0-A611-2EE3A8C4FF37}" type="parTrans" cxnId="{2EDC4BC2-C6DF-4CAF-99FF-084DA5A6DED2}">
      <dgm:prSet/>
      <dgm:spPr>
        <a:ln w="28575">
          <a:solidFill>
            <a:schemeClr val="accent1">
              <a:lumMod val="75000"/>
            </a:schemeClr>
          </a:solidFill>
        </a:ln>
      </dgm:spPr>
      <dgm:t>
        <a:bodyPr/>
        <a:lstStyle/>
        <a:p>
          <a:endParaRPr lang="en-IN" sz="1400"/>
        </a:p>
      </dgm:t>
    </dgm:pt>
    <dgm:pt modelId="{2D6EE44F-B064-4AEA-AAE0-0D45A6331C03}" type="sibTrans" cxnId="{2EDC4BC2-C6DF-4CAF-99FF-084DA5A6DED2}">
      <dgm:prSet/>
      <dgm:spPr/>
      <dgm:t>
        <a:bodyPr/>
        <a:lstStyle/>
        <a:p>
          <a:endParaRPr lang="en-IN"/>
        </a:p>
      </dgm:t>
    </dgm:pt>
    <dgm:pt modelId="{D25511BF-6B65-4134-AC91-F625EDE3B5BB}">
      <dgm:prSet phldrT="[Text]" custT="1"/>
      <dgm:spPr>
        <a:solidFill>
          <a:srgbClr val="00B0F0"/>
        </a:solidFill>
        <a:ln w="28575">
          <a:solidFill>
            <a:schemeClr val="accent1">
              <a:lumMod val="75000"/>
            </a:schemeClr>
          </a:solidFill>
        </a:ln>
      </dgm:spPr>
      <dgm:t>
        <a:bodyPr/>
        <a:lstStyle/>
        <a:p>
          <a:r>
            <a:rPr lang="en-IN" sz="1400" dirty="0"/>
            <a:t>Multi Junction</a:t>
          </a:r>
        </a:p>
      </dgm:t>
    </dgm:pt>
    <dgm:pt modelId="{EDE0FBFF-40E6-4B94-AD28-ABF2ACBBA334}" type="parTrans" cxnId="{F7E2CB1B-6B2A-47E5-8A94-F351C2503CD9}">
      <dgm:prSet/>
      <dgm:spPr>
        <a:ln w="28575">
          <a:solidFill>
            <a:schemeClr val="accent1">
              <a:lumMod val="75000"/>
            </a:schemeClr>
          </a:solidFill>
        </a:ln>
      </dgm:spPr>
      <dgm:t>
        <a:bodyPr/>
        <a:lstStyle/>
        <a:p>
          <a:endParaRPr lang="en-IN" sz="1400"/>
        </a:p>
      </dgm:t>
    </dgm:pt>
    <dgm:pt modelId="{81501914-080D-476B-81A6-B4BDAA6BEEA6}" type="sibTrans" cxnId="{F7E2CB1B-6B2A-47E5-8A94-F351C2503CD9}">
      <dgm:prSet/>
      <dgm:spPr/>
      <dgm:t>
        <a:bodyPr/>
        <a:lstStyle/>
        <a:p>
          <a:endParaRPr lang="en-IN"/>
        </a:p>
      </dgm:t>
    </dgm:pt>
    <dgm:pt modelId="{9D61DC3D-A689-4F8B-8BE3-F43E7AA151B9}">
      <dgm:prSet phldrT="[Text]" custT="1"/>
      <dgm:spPr>
        <a:solidFill>
          <a:srgbClr val="00B0F0"/>
        </a:solidFill>
        <a:ln w="28575">
          <a:solidFill>
            <a:schemeClr val="accent1">
              <a:lumMod val="75000"/>
            </a:schemeClr>
          </a:solidFill>
        </a:ln>
      </dgm:spPr>
      <dgm:t>
        <a:bodyPr/>
        <a:lstStyle/>
        <a:p>
          <a:r>
            <a:rPr lang="en-IN" sz="1400" dirty="0"/>
            <a:t>Small Molecule</a:t>
          </a:r>
        </a:p>
      </dgm:t>
    </dgm:pt>
    <dgm:pt modelId="{EF66BAF1-DDC0-4B7B-96C5-2996F18FAC5B}" type="parTrans" cxnId="{F7CE4225-4E76-4DB0-ABF8-B58677A222DE}">
      <dgm:prSet/>
      <dgm:spPr>
        <a:ln w="28575">
          <a:solidFill>
            <a:schemeClr val="accent1">
              <a:lumMod val="75000"/>
            </a:schemeClr>
          </a:solidFill>
        </a:ln>
      </dgm:spPr>
      <dgm:t>
        <a:bodyPr/>
        <a:lstStyle/>
        <a:p>
          <a:endParaRPr lang="en-IN" sz="1400"/>
        </a:p>
      </dgm:t>
    </dgm:pt>
    <dgm:pt modelId="{FEDEEC2B-98F0-4915-9061-53AD56166DDE}" type="sibTrans" cxnId="{F7CE4225-4E76-4DB0-ABF8-B58677A222DE}">
      <dgm:prSet/>
      <dgm:spPr/>
      <dgm:t>
        <a:bodyPr/>
        <a:lstStyle/>
        <a:p>
          <a:endParaRPr lang="en-IN"/>
        </a:p>
      </dgm:t>
    </dgm:pt>
    <dgm:pt modelId="{D489C360-B13B-481E-9D31-EF966E82E1BC}">
      <dgm:prSet phldrT="[Text]" custT="1"/>
      <dgm:spPr>
        <a:solidFill>
          <a:srgbClr val="00B0F0"/>
        </a:solidFill>
        <a:ln w="28575">
          <a:solidFill>
            <a:schemeClr val="accent1">
              <a:lumMod val="75000"/>
            </a:schemeClr>
          </a:solidFill>
        </a:ln>
      </dgm:spPr>
      <dgm:t>
        <a:bodyPr/>
        <a:lstStyle/>
        <a:p>
          <a:r>
            <a:rPr lang="en-IN" sz="1400" dirty="0"/>
            <a:t>Polymer</a:t>
          </a:r>
        </a:p>
      </dgm:t>
    </dgm:pt>
    <dgm:pt modelId="{D6004F62-677F-40B0-8A56-803E49090C3D}" type="parTrans" cxnId="{5D0B219C-C534-4F7D-AC23-735EE02FE558}">
      <dgm:prSet/>
      <dgm:spPr>
        <a:ln w="28575">
          <a:solidFill>
            <a:schemeClr val="accent1">
              <a:lumMod val="75000"/>
            </a:schemeClr>
          </a:solidFill>
        </a:ln>
      </dgm:spPr>
      <dgm:t>
        <a:bodyPr/>
        <a:lstStyle/>
        <a:p>
          <a:endParaRPr lang="en-IN" sz="1400"/>
        </a:p>
      </dgm:t>
    </dgm:pt>
    <dgm:pt modelId="{B1B5AE15-B22E-474E-A418-AF3500C27ED6}" type="sibTrans" cxnId="{5D0B219C-C534-4F7D-AC23-735EE02FE558}">
      <dgm:prSet/>
      <dgm:spPr/>
      <dgm:t>
        <a:bodyPr/>
        <a:lstStyle/>
        <a:p>
          <a:endParaRPr lang="en-IN"/>
        </a:p>
      </dgm:t>
    </dgm:pt>
    <dgm:pt modelId="{CA2AB5F6-5A32-4172-B499-212D7E9C93F8}">
      <dgm:prSet phldrT="[Text]" custT="1"/>
      <dgm:spPr>
        <a:solidFill>
          <a:srgbClr val="00B0F0"/>
        </a:solidFill>
        <a:ln w="28575">
          <a:solidFill>
            <a:schemeClr val="accent1">
              <a:lumMod val="75000"/>
            </a:schemeClr>
          </a:solidFill>
        </a:ln>
      </dgm:spPr>
      <dgm:t>
        <a:bodyPr/>
        <a:lstStyle/>
        <a:p>
          <a:r>
            <a:rPr lang="en-IN" sz="1400" dirty="0"/>
            <a:t>DSSC</a:t>
          </a:r>
        </a:p>
      </dgm:t>
    </dgm:pt>
    <dgm:pt modelId="{885D8911-00EF-4CB4-9037-D343CC5C223F}" type="parTrans" cxnId="{422DE403-2FD4-4C9B-B68B-54B656D298B8}">
      <dgm:prSet/>
      <dgm:spPr>
        <a:ln w="28575">
          <a:solidFill>
            <a:schemeClr val="accent1">
              <a:lumMod val="75000"/>
            </a:schemeClr>
          </a:solidFill>
        </a:ln>
      </dgm:spPr>
      <dgm:t>
        <a:bodyPr/>
        <a:lstStyle/>
        <a:p>
          <a:endParaRPr lang="en-IN" sz="1400"/>
        </a:p>
      </dgm:t>
    </dgm:pt>
    <dgm:pt modelId="{48A63EFC-6C09-4848-B5E9-4287A8891F10}" type="sibTrans" cxnId="{422DE403-2FD4-4C9B-B68B-54B656D298B8}">
      <dgm:prSet/>
      <dgm:spPr/>
      <dgm:t>
        <a:bodyPr/>
        <a:lstStyle/>
        <a:p>
          <a:endParaRPr lang="en-IN"/>
        </a:p>
      </dgm:t>
    </dgm:pt>
    <dgm:pt modelId="{41DF5B4A-6C8D-41F6-927F-7CD3FC08F9CF}">
      <dgm:prSet phldrT="[Text]" custT="1"/>
      <dgm:spPr>
        <a:solidFill>
          <a:srgbClr val="00B050"/>
        </a:solidFill>
        <a:ln w="28575">
          <a:solidFill>
            <a:schemeClr val="accent1">
              <a:lumMod val="75000"/>
            </a:schemeClr>
          </a:solidFill>
        </a:ln>
      </dgm:spPr>
      <dgm:t>
        <a:bodyPr/>
        <a:lstStyle/>
        <a:p>
          <a:r>
            <a:rPr lang="en-IN" sz="1400" dirty="0"/>
            <a:t>Perovskite</a:t>
          </a:r>
        </a:p>
      </dgm:t>
    </dgm:pt>
    <dgm:pt modelId="{F41A85D9-BC64-486C-B0B3-F57756C86621}" type="parTrans" cxnId="{646CD6FD-4157-4D17-89D3-6D6458D3211B}">
      <dgm:prSet/>
      <dgm:spPr>
        <a:ln w="28575">
          <a:solidFill>
            <a:schemeClr val="accent1">
              <a:lumMod val="75000"/>
            </a:schemeClr>
          </a:solidFill>
        </a:ln>
      </dgm:spPr>
      <dgm:t>
        <a:bodyPr/>
        <a:lstStyle/>
        <a:p>
          <a:endParaRPr lang="en-IN" sz="1400"/>
        </a:p>
      </dgm:t>
    </dgm:pt>
    <dgm:pt modelId="{A0DD50A8-9AE2-4EDE-BF1E-6E335F7A4AEB}" type="sibTrans" cxnId="{646CD6FD-4157-4D17-89D3-6D6458D3211B}">
      <dgm:prSet/>
      <dgm:spPr/>
      <dgm:t>
        <a:bodyPr/>
        <a:lstStyle/>
        <a:p>
          <a:endParaRPr lang="en-IN"/>
        </a:p>
      </dgm:t>
    </dgm:pt>
    <dgm:pt modelId="{9EC8664E-5A3D-483B-A562-FFC3D5146C20}" type="pres">
      <dgm:prSet presAssocID="{6F534F2F-18CB-42E3-906B-E66B68A77864}" presName="hierChild1" presStyleCnt="0">
        <dgm:presLayoutVars>
          <dgm:orgChart val="1"/>
          <dgm:chPref val="1"/>
          <dgm:dir/>
          <dgm:animOne val="branch"/>
          <dgm:animLvl val="lvl"/>
          <dgm:resizeHandles/>
        </dgm:presLayoutVars>
      </dgm:prSet>
      <dgm:spPr/>
    </dgm:pt>
    <dgm:pt modelId="{409303DE-839C-4692-B589-F03BBE3554B1}" type="pres">
      <dgm:prSet presAssocID="{B65A3F11-8932-4182-AC8D-D075CEB55D53}" presName="hierRoot1" presStyleCnt="0">
        <dgm:presLayoutVars>
          <dgm:hierBranch/>
        </dgm:presLayoutVars>
      </dgm:prSet>
      <dgm:spPr/>
    </dgm:pt>
    <dgm:pt modelId="{7436357F-3D63-4F44-8B47-811F0D8B839C}" type="pres">
      <dgm:prSet presAssocID="{B65A3F11-8932-4182-AC8D-D075CEB55D53}" presName="rootComposite1" presStyleCnt="0"/>
      <dgm:spPr/>
    </dgm:pt>
    <dgm:pt modelId="{376A6AD3-8CC3-4F44-811D-82BD294434C9}" type="pres">
      <dgm:prSet presAssocID="{B65A3F11-8932-4182-AC8D-D075CEB55D53}" presName="rootText1" presStyleLbl="node0" presStyleIdx="0" presStyleCnt="1" custScaleX="119890">
        <dgm:presLayoutVars>
          <dgm:chPref val="3"/>
        </dgm:presLayoutVars>
      </dgm:prSet>
      <dgm:spPr/>
    </dgm:pt>
    <dgm:pt modelId="{0E7F18A0-15ED-42E2-923D-B8C0232BDDFE}" type="pres">
      <dgm:prSet presAssocID="{B65A3F11-8932-4182-AC8D-D075CEB55D53}" presName="rootPict1" presStyleLbl="alignImgPlace1" presStyleIdx="0" presStyleCnt="17" custLinFactNeighborX="-28768"/>
      <dgm:spPr>
        <a:blipFill>
          <a:blip xmlns:r="http://schemas.openxmlformats.org/officeDocument/2006/relationships" r:embed="rId1"/>
          <a:srcRect/>
          <a:stretch>
            <a:fillRect l="-39000" r="-39000"/>
          </a:stretch>
        </a:blipFill>
        <a:ln w="28575">
          <a:solidFill>
            <a:schemeClr val="accent1">
              <a:lumMod val="75000"/>
            </a:schemeClr>
          </a:solidFill>
        </a:ln>
      </dgm:spPr>
    </dgm:pt>
    <dgm:pt modelId="{2EACBF02-4C33-4E0A-ABB6-9C6E0943C5D4}" type="pres">
      <dgm:prSet presAssocID="{B65A3F11-8932-4182-AC8D-D075CEB55D53}" presName="rootConnector1" presStyleLbl="node1" presStyleIdx="0" presStyleCnt="0"/>
      <dgm:spPr/>
    </dgm:pt>
    <dgm:pt modelId="{5C33C544-F763-4491-B23B-DE5F4C37CCD5}" type="pres">
      <dgm:prSet presAssocID="{B65A3F11-8932-4182-AC8D-D075CEB55D53}" presName="hierChild2" presStyleCnt="0"/>
      <dgm:spPr/>
    </dgm:pt>
    <dgm:pt modelId="{FE25DF3D-C4F0-469D-A38B-A4BC7DB644BA}" type="pres">
      <dgm:prSet presAssocID="{4575004D-7EB8-4910-A1D9-F0472D4FA50B}" presName="Name35" presStyleLbl="parChTrans1D2" presStyleIdx="0" presStyleCnt="3"/>
      <dgm:spPr/>
    </dgm:pt>
    <dgm:pt modelId="{AEB136A5-3DB8-4329-98BB-CB75F20C20BC}" type="pres">
      <dgm:prSet presAssocID="{FF3BB5B8-DA97-4407-990A-93A1FB66D715}" presName="hierRoot2" presStyleCnt="0">
        <dgm:presLayoutVars>
          <dgm:hierBranch val="init"/>
        </dgm:presLayoutVars>
      </dgm:prSet>
      <dgm:spPr/>
    </dgm:pt>
    <dgm:pt modelId="{3DF6C9AF-2F0B-449E-B388-94CF6B88CB14}" type="pres">
      <dgm:prSet presAssocID="{FF3BB5B8-DA97-4407-990A-93A1FB66D715}" presName="rootComposite" presStyleCnt="0"/>
      <dgm:spPr/>
    </dgm:pt>
    <dgm:pt modelId="{F10004CA-5D02-419E-BC46-22C3DDEC9578}" type="pres">
      <dgm:prSet presAssocID="{FF3BB5B8-DA97-4407-990A-93A1FB66D715}" presName="rootText" presStyleLbl="node2" presStyleIdx="0" presStyleCnt="3">
        <dgm:presLayoutVars>
          <dgm:chPref val="3"/>
        </dgm:presLayoutVars>
      </dgm:prSet>
      <dgm:spPr/>
    </dgm:pt>
    <dgm:pt modelId="{375244DD-686C-4F9C-8179-7DCBDCA03BAC}" type="pres">
      <dgm:prSet presAssocID="{FF3BB5B8-DA97-4407-990A-93A1FB66D715}" presName="rootPict" presStyleLbl="alignImgPlace1" presStyleIdx="1" presStyleCnt="17"/>
      <dgm:spPr>
        <a:blipFill>
          <a:blip xmlns:r="http://schemas.openxmlformats.org/officeDocument/2006/relationships" r:embed="rId2"/>
          <a:srcRect/>
          <a:stretch>
            <a:fillRect l="-39000" r="-39000"/>
          </a:stretch>
        </a:blipFill>
        <a:ln w="28575">
          <a:solidFill>
            <a:schemeClr val="accent1">
              <a:lumMod val="75000"/>
            </a:schemeClr>
          </a:solidFill>
        </a:ln>
      </dgm:spPr>
    </dgm:pt>
    <dgm:pt modelId="{79032EE3-7AB8-4568-9B18-45A762023DEE}" type="pres">
      <dgm:prSet presAssocID="{FF3BB5B8-DA97-4407-990A-93A1FB66D715}" presName="rootConnector" presStyleLbl="node2" presStyleIdx="0" presStyleCnt="3"/>
      <dgm:spPr/>
    </dgm:pt>
    <dgm:pt modelId="{E18A0F9C-FDFA-4C2A-ACE8-30A92E3541DE}" type="pres">
      <dgm:prSet presAssocID="{FF3BB5B8-DA97-4407-990A-93A1FB66D715}" presName="hierChild4" presStyleCnt="0"/>
      <dgm:spPr/>
    </dgm:pt>
    <dgm:pt modelId="{AB0D77D1-AD3B-4E09-8444-275EF4ACBEA8}" type="pres">
      <dgm:prSet presAssocID="{DBD4C387-B728-4ADD-87BE-7788F78FD39E}" presName="Name37" presStyleLbl="parChTrans1D3" presStyleIdx="0" presStyleCnt="6"/>
      <dgm:spPr/>
    </dgm:pt>
    <dgm:pt modelId="{1A905160-C264-4788-8B0A-76CE26543A3E}" type="pres">
      <dgm:prSet presAssocID="{66304729-8F25-4E52-905C-B698E973D64B}" presName="hierRoot2" presStyleCnt="0">
        <dgm:presLayoutVars>
          <dgm:hierBranch val="init"/>
        </dgm:presLayoutVars>
      </dgm:prSet>
      <dgm:spPr/>
    </dgm:pt>
    <dgm:pt modelId="{E847FAF1-F13C-492C-96FA-76E7556D9304}" type="pres">
      <dgm:prSet presAssocID="{66304729-8F25-4E52-905C-B698E973D64B}" presName="rootComposite" presStyleCnt="0"/>
      <dgm:spPr/>
    </dgm:pt>
    <dgm:pt modelId="{FDD7AB31-72EA-4B95-B684-A260D142EEE1}" type="pres">
      <dgm:prSet presAssocID="{66304729-8F25-4E52-905C-B698E973D64B}" presName="rootText" presStyleLbl="node3" presStyleIdx="0" presStyleCnt="6" custScaleX="134670">
        <dgm:presLayoutVars>
          <dgm:chPref val="3"/>
        </dgm:presLayoutVars>
      </dgm:prSet>
      <dgm:spPr/>
    </dgm:pt>
    <dgm:pt modelId="{A7F7A54F-95A1-4935-A807-E080C9B51658}" type="pres">
      <dgm:prSet presAssocID="{66304729-8F25-4E52-905C-B698E973D64B}" presName="rootPict" presStyleLbl="alignImgPlace1" presStyleIdx="2" presStyleCnt="17" custLinFactNeighborX="-48686"/>
      <dgm:spPr>
        <a:blipFill>
          <a:blip xmlns:r="http://schemas.openxmlformats.org/officeDocument/2006/relationships" r:embed="rId3"/>
          <a:srcRect/>
          <a:stretch>
            <a:fillRect l="-50000" r="-50000"/>
          </a:stretch>
        </a:blipFill>
        <a:ln w="28575">
          <a:solidFill>
            <a:schemeClr val="accent1">
              <a:lumMod val="75000"/>
            </a:schemeClr>
          </a:solidFill>
        </a:ln>
      </dgm:spPr>
    </dgm:pt>
    <dgm:pt modelId="{15E641CD-3D7A-489F-83C7-42D046D648CE}" type="pres">
      <dgm:prSet presAssocID="{66304729-8F25-4E52-905C-B698E973D64B}" presName="rootConnector" presStyleLbl="node3" presStyleIdx="0" presStyleCnt="6"/>
      <dgm:spPr/>
    </dgm:pt>
    <dgm:pt modelId="{16535023-E9F6-4F4E-BC4A-25ABD69A0B5E}" type="pres">
      <dgm:prSet presAssocID="{66304729-8F25-4E52-905C-B698E973D64B}" presName="hierChild4" presStyleCnt="0"/>
      <dgm:spPr/>
    </dgm:pt>
    <dgm:pt modelId="{9BA1B41F-4150-4191-9CEE-4E835925B93E}" type="pres">
      <dgm:prSet presAssocID="{0F3F75CF-AAE2-44C3-A814-9A23933EE2C2}" presName="Name37" presStyleLbl="parChTrans1D4" presStyleIdx="0" presStyleCnt="7"/>
      <dgm:spPr/>
    </dgm:pt>
    <dgm:pt modelId="{B842ACF7-05E6-4255-974E-564DC18FEB58}" type="pres">
      <dgm:prSet presAssocID="{D43B18F2-F995-4B8A-BFE5-C177B0DBBF71}" presName="hierRoot2" presStyleCnt="0">
        <dgm:presLayoutVars>
          <dgm:hierBranch val="init"/>
        </dgm:presLayoutVars>
      </dgm:prSet>
      <dgm:spPr/>
    </dgm:pt>
    <dgm:pt modelId="{898FAE8A-B292-4C2C-B7D5-3351383BCC9C}" type="pres">
      <dgm:prSet presAssocID="{D43B18F2-F995-4B8A-BFE5-C177B0DBBF71}" presName="rootComposite" presStyleCnt="0"/>
      <dgm:spPr/>
    </dgm:pt>
    <dgm:pt modelId="{D80BF11D-A819-4D76-B88B-19A3B3F5FCF5}" type="pres">
      <dgm:prSet presAssocID="{D43B18F2-F995-4B8A-BFE5-C177B0DBBF71}" presName="rootText" presStyleLbl="node4" presStyleIdx="0" presStyleCnt="7">
        <dgm:presLayoutVars>
          <dgm:chPref val="3"/>
        </dgm:presLayoutVars>
      </dgm:prSet>
      <dgm:spPr/>
    </dgm:pt>
    <dgm:pt modelId="{EA2FFA55-4CCC-46FE-8AA9-D2C34B602DE5}" type="pres">
      <dgm:prSet presAssocID="{D43B18F2-F995-4B8A-BFE5-C177B0DBBF71}" presName="rootPict" presStyleLbl="alignImgPlace1" presStyleIdx="3" presStyleCnt="17"/>
      <dgm:spPr>
        <a:blipFill>
          <a:blip xmlns:r="http://schemas.openxmlformats.org/officeDocument/2006/relationships" r:embed="rId4">
            <a:extLst>
              <a:ext uri="{837473B0-CC2E-450A-ABE3-18F120FF3D39}">
                <a1611:picAttrSrcUrl xmlns:a1611="http://schemas.microsoft.com/office/drawing/2016/11/main" r:id="rId5"/>
              </a:ext>
            </a:extLst>
          </a:blip>
          <a:srcRect/>
          <a:stretch>
            <a:fillRect l="-77000" r="-77000"/>
          </a:stretch>
        </a:blipFill>
        <a:ln w="28575">
          <a:solidFill>
            <a:schemeClr val="accent1">
              <a:lumMod val="75000"/>
            </a:schemeClr>
          </a:solidFill>
        </a:ln>
      </dgm:spPr>
    </dgm:pt>
    <dgm:pt modelId="{8056F80B-43C5-46FD-83FE-1C309D0F3D08}" type="pres">
      <dgm:prSet presAssocID="{D43B18F2-F995-4B8A-BFE5-C177B0DBBF71}" presName="rootConnector" presStyleLbl="node4" presStyleIdx="0" presStyleCnt="7"/>
      <dgm:spPr/>
    </dgm:pt>
    <dgm:pt modelId="{34127CE6-F6BE-4FE9-97ED-36244EFD3CC7}" type="pres">
      <dgm:prSet presAssocID="{D43B18F2-F995-4B8A-BFE5-C177B0DBBF71}" presName="hierChild4" presStyleCnt="0"/>
      <dgm:spPr/>
    </dgm:pt>
    <dgm:pt modelId="{447B2787-E6CB-4B93-824C-4ADD6531021C}" type="pres">
      <dgm:prSet presAssocID="{561ADAB2-44BD-404B-BCC2-A0DA5023EDB5}" presName="Name37" presStyleLbl="parChTrans1D4" presStyleIdx="1" presStyleCnt="7"/>
      <dgm:spPr/>
    </dgm:pt>
    <dgm:pt modelId="{29F55474-1EF4-4D49-845F-8413360DDDAC}" type="pres">
      <dgm:prSet presAssocID="{0ED3E123-1510-4736-B0A3-A842CC3E6753}" presName="hierRoot2" presStyleCnt="0">
        <dgm:presLayoutVars>
          <dgm:hierBranch val="init"/>
        </dgm:presLayoutVars>
      </dgm:prSet>
      <dgm:spPr/>
    </dgm:pt>
    <dgm:pt modelId="{918126D3-B44D-47E7-BFE8-BE21E4E26119}" type="pres">
      <dgm:prSet presAssocID="{0ED3E123-1510-4736-B0A3-A842CC3E6753}" presName="rootComposite" presStyleCnt="0"/>
      <dgm:spPr/>
    </dgm:pt>
    <dgm:pt modelId="{90AD8262-225E-42FB-8CE3-517F72C024BE}" type="pres">
      <dgm:prSet presAssocID="{0ED3E123-1510-4736-B0A3-A842CC3E6753}" presName="rootText" presStyleLbl="node4" presStyleIdx="1" presStyleCnt="7" custScaleX="150842">
        <dgm:presLayoutVars>
          <dgm:chPref val="3"/>
        </dgm:presLayoutVars>
      </dgm:prSet>
      <dgm:spPr/>
    </dgm:pt>
    <dgm:pt modelId="{8C6E9D10-D337-4F62-A3D3-D3F3012C873F}" type="pres">
      <dgm:prSet presAssocID="{0ED3E123-1510-4736-B0A3-A842CC3E6753}" presName="rootPict" presStyleLbl="alignImgPlace1" presStyleIdx="4" presStyleCnt="17" custLinFactNeighborX="-78773"/>
      <dgm:spPr>
        <a:prstGeom prst="roundRect">
          <a:avLst/>
        </a:prstGeom>
        <a:blipFill>
          <a:blip xmlns:r="http://schemas.openxmlformats.org/officeDocument/2006/relationships" r:embed="rId6"/>
          <a:srcRect/>
          <a:stretch>
            <a:fillRect l="-45000" r="-45000"/>
          </a:stretch>
        </a:blipFill>
        <a:ln w="28575">
          <a:solidFill>
            <a:schemeClr val="accent1">
              <a:lumMod val="75000"/>
            </a:schemeClr>
          </a:solidFill>
        </a:ln>
      </dgm:spPr>
    </dgm:pt>
    <dgm:pt modelId="{959DE124-E214-4147-A3E0-B351D51764FD}" type="pres">
      <dgm:prSet presAssocID="{0ED3E123-1510-4736-B0A3-A842CC3E6753}" presName="rootConnector" presStyleLbl="node4" presStyleIdx="1" presStyleCnt="7"/>
      <dgm:spPr/>
    </dgm:pt>
    <dgm:pt modelId="{F0579108-D41B-46BA-A34C-90C362A8D1A9}" type="pres">
      <dgm:prSet presAssocID="{0ED3E123-1510-4736-B0A3-A842CC3E6753}" presName="hierChild4" presStyleCnt="0"/>
      <dgm:spPr/>
    </dgm:pt>
    <dgm:pt modelId="{D510AA77-3881-4BEE-B741-EA7B2BB44F7B}" type="pres">
      <dgm:prSet presAssocID="{0ED3E123-1510-4736-B0A3-A842CC3E6753}" presName="hierChild5" presStyleCnt="0"/>
      <dgm:spPr/>
    </dgm:pt>
    <dgm:pt modelId="{3F77CBE5-3EBA-4D41-8F6B-1B11BA0995DA}" type="pres">
      <dgm:prSet presAssocID="{0A7565AE-CBFB-41FF-A13A-971125EA50AE}" presName="Name37" presStyleLbl="parChTrans1D4" presStyleIdx="2" presStyleCnt="7"/>
      <dgm:spPr/>
    </dgm:pt>
    <dgm:pt modelId="{C34994BA-B349-446B-9B13-01BE787704AF}" type="pres">
      <dgm:prSet presAssocID="{E4CF90DF-83C8-4F94-9DF5-2F32E252C1D7}" presName="hierRoot2" presStyleCnt="0">
        <dgm:presLayoutVars>
          <dgm:hierBranch val="init"/>
        </dgm:presLayoutVars>
      </dgm:prSet>
      <dgm:spPr/>
    </dgm:pt>
    <dgm:pt modelId="{A4B921E4-2DB8-40B4-AD66-95544727BF14}" type="pres">
      <dgm:prSet presAssocID="{E4CF90DF-83C8-4F94-9DF5-2F32E252C1D7}" presName="rootComposite" presStyleCnt="0"/>
      <dgm:spPr/>
    </dgm:pt>
    <dgm:pt modelId="{C95A1447-896A-41E7-AE14-8A53F914CDF9}" type="pres">
      <dgm:prSet presAssocID="{E4CF90DF-83C8-4F94-9DF5-2F32E252C1D7}" presName="rootText" presStyleLbl="node4" presStyleIdx="2" presStyleCnt="7" custScaleX="144455">
        <dgm:presLayoutVars>
          <dgm:chPref val="3"/>
        </dgm:presLayoutVars>
      </dgm:prSet>
      <dgm:spPr/>
    </dgm:pt>
    <dgm:pt modelId="{DE232E4F-6AAC-410B-88C0-97EE7B7965D5}" type="pres">
      <dgm:prSet presAssocID="{E4CF90DF-83C8-4F94-9DF5-2F32E252C1D7}" presName="rootPict" presStyleLbl="alignImgPlace1" presStyleIdx="5" presStyleCnt="17" custLinFactNeighborX="-68128"/>
      <dgm:spPr>
        <a:prstGeom prst="roundRect">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l="-25000" r="-25000"/>
          </a:stretch>
        </a:blipFill>
        <a:ln w="28575">
          <a:solidFill>
            <a:schemeClr val="accent1">
              <a:lumMod val="75000"/>
            </a:schemeClr>
          </a:solidFill>
        </a:ln>
      </dgm:spPr>
    </dgm:pt>
    <dgm:pt modelId="{29BF2B9F-A708-4E00-9A4F-EA0A7A2FA4FF}" type="pres">
      <dgm:prSet presAssocID="{E4CF90DF-83C8-4F94-9DF5-2F32E252C1D7}" presName="rootConnector" presStyleLbl="node4" presStyleIdx="2" presStyleCnt="7"/>
      <dgm:spPr/>
    </dgm:pt>
    <dgm:pt modelId="{7ACA3A6D-EC28-4594-9686-26761FB72F98}" type="pres">
      <dgm:prSet presAssocID="{E4CF90DF-83C8-4F94-9DF5-2F32E252C1D7}" presName="hierChild4" presStyleCnt="0"/>
      <dgm:spPr/>
    </dgm:pt>
    <dgm:pt modelId="{DB79281D-7A52-40C7-874A-675E94FAE1A0}" type="pres">
      <dgm:prSet presAssocID="{E4CF90DF-83C8-4F94-9DF5-2F32E252C1D7}" presName="hierChild5" presStyleCnt="0"/>
      <dgm:spPr/>
    </dgm:pt>
    <dgm:pt modelId="{355A0FBF-D172-49AE-9B21-D5AFE497E614}" type="pres">
      <dgm:prSet presAssocID="{D43B18F2-F995-4B8A-BFE5-C177B0DBBF71}" presName="hierChild5" presStyleCnt="0"/>
      <dgm:spPr/>
    </dgm:pt>
    <dgm:pt modelId="{A5A5A365-8751-463F-9C1E-814ED053490B}" type="pres">
      <dgm:prSet presAssocID="{F5052598-3901-452E-BBB5-D73921BC9EAE}" presName="Name37" presStyleLbl="parChTrans1D4" presStyleIdx="3" presStyleCnt="7"/>
      <dgm:spPr/>
    </dgm:pt>
    <dgm:pt modelId="{48E36BCA-C5B1-4E44-8F4A-286D042113DD}" type="pres">
      <dgm:prSet presAssocID="{86426D59-8FEE-4ED9-9027-DBDF822A00A5}" presName="hierRoot2" presStyleCnt="0">
        <dgm:presLayoutVars>
          <dgm:hierBranch val="init"/>
        </dgm:presLayoutVars>
      </dgm:prSet>
      <dgm:spPr/>
    </dgm:pt>
    <dgm:pt modelId="{CE7CF78B-1CA0-46C5-8FE1-EFE03324ED3E}" type="pres">
      <dgm:prSet presAssocID="{86426D59-8FEE-4ED9-9027-DBDF822A00A5}" presName="rootComposite" presStyleCnt="0"/>
      <dgm:spPr/>
    </dgm:pt>
    <dgm:pt modelId="{6A98308C-65A7-4558-B513-590EF032614D}" type="pres">
      <dgm:prSet presAssocID="{86426D59-8FEE-4ED9-9027-DBDF822A00A5}" presName="rootText" presStyleLbl="node4" presStyleIdx="3" presStyleCnt="7">
        <dgm:presLayoutVars>
          <dgm:chPref val="3"/>
        </dgm:presLayoutVars>
      </dgm:prSet>
      <dgm:spPr/>
    </dgm:pt>
    <dgm:pt modelId="{1BFB9B05-A133-4F27-B311-C6F4A6A7E832}" type="pres">
      <dgm:prSet presAssocID="{86426D59-8FEE-4ED9-9027-DBDF822A00A5}" presName="rootPict" presStyleLbl="alignImgPlace1" presStyleIdx="6" presStyleCnt="17"/>
      <dgm:spPr>
        <a:prstGeom prst="roundRect">
          <a:avLst/>
        </a:prstGeom>
        <a:blipFill>
          <a:blip xmlns:r="http://schemas.openxmlformats.org/officeDocument/2006/relationships" r:embed="rId9"/>
          <a:srcRect/>
          <a:stretch>
            <a:fillRect l="-34000" r="-34000"/>
          </a:stretch>
        </a:blipFill>
        <a:ln w="28575">
          <a:solidFill>
            <a:schemeClr val="accent1">
              <a:lumMod val="75000"/>
            </a:schemeClr>
          </a:solidFill>
        </a:ln>
      </dgm:spPr>
    </dgm:pt>
    <dgm:pt modelId="{98BA967B-FBD5-4AA7-A955-EF1DCA456967}" type="pres">
      <dgm:prSet presAssocID="{86426D59-8FEE-4ED9-9027-DBDF822A00A5}" presName="rootConnector" presStyleLbl="node4" presStyleIdx="3" presStyleCnt="7"/>
      <dgm:spPr/>
    </dgm:pt>
    <dgm:pt modelId="{778C29E8-8AC3-4B12-9575-EF9D28AA3205}" type="pres">
      <dgm:prSet presAssocID="{86426D59-8FEE-4ED9-9027-DBDF822A00A5}" presName="hierChild4" presStyleCnt="0"/>
      <dgm:spPr/>
    </dgm:pt>
    <dgm:pt modelId="{506871EA-F7D6-4B6C-AF2B-F54999AB876F}" type="pres">
      <dgm:prSet presAssocID="{86426D59-8FEE-4ED9-9027-DBDF822A00A5}" presName="hierChild5" presStyleCnt="0"/>
      <dgm:spPr/>
    </dgm:pt>
    <dgm:pt modelId="{5E181D02-4A30-4039-9925-DACB2D42860D}" type="pres">
      <dgm:prSet presAssocID="{66304729-8F25-4E52-905C-B698E973D64B}" presName="hierChild5" presStyleCnt="0"/>
      <dgm:spPr/>
    </dgm:pt>
    <dgm:pt modelId="{5B0C9871-76DD-43DE-8A72-995B0145FE76}" type="pres">
      <dgm:prSet presAssocID="{DD4FAD2C-094D-4611-8730-5DA4640E649C}" presName="Name37" presStyleLbl="parChTrans1D3" presStyleIdx="1" presStyleCnt="6"/>
      <dgm:spPr/>
    </dgm:pt>
    <dgm:pt modelId="{BD94D2FE-4818-4005-A1BE-02C4DDF9C64E}" type="pres">
      <dgm:prSet presAssocID="{CBEA21EB-9385-4598-B3BB-9122FE1F96A6}" presName="hierRoot2" presStyleCnt="0">
        <dgm:presLayoutVars>
          <dgm:hierBranch val="init"/>
        </dgm:presLayoutVars>
      </dgm:prSet>
      <dgm:spPr/>
    </dgm:pt>
    <dgm:pt modelId="{40873644-3472-47F5-AC27-C6C82DE35490}" type="pres">
      <dgm:prSet presAssocID="{CBEA21EB-9385-4598-B3BB-9122FE1F96A6}" presName="rootComposite" presStyleCnt="0"/>
      <dgm:spPr/>
    </dgm:pt>
    <dgm:pt modelId="{27A93CF4-BC12-4D2A-83C5-EECF92FA97D4}" type="pres">
      <dgm:prSet presAssocID="{CBEA21EB-9385-4598-B3BB-9122FE1F96A6}" presName="rootText" presStyleLbl="node3" presStyleIdx="1" presStyleCnt="6" custScaleX="130762" custLinFactNeighborX="27464">
        <dgm:presLayoutVars>
          <dgm:chPref val="3"/>
        </dgm:presLayoutVars>
      </dgm:prSet>
      <dgm:spPr/>
    </dgm:pt>
    <dgm:pt modelId="{F576C591-2FA8-4346-B9E3-FC9197697EE7}" type="pres">
      <dgm:prSet presAssocID="{CBEA21EB-9385-4598-B3BB-9122FE1F96A6}" presName="rootPict" presStyleLbl="alignImgPlace1" presStyleIdx="7" presStyleCnt="17" custLinFactNeighborX="53926"/>
      <dgm:spPr>
        <a:blipFill>
          <a:blip xmlns:r="http://schemas.openxmlformats.org/officeDocument/2006/relationships" r:embed="rId10"/>
          <a:srcRect/>
          <a:stretch>
            <a:fillRect l="-54000" r="-54000"/>
          </a:stretch>
        </a:blipFill>
        <a:ln w="28575">
          <a:solidFill>
            <a:schemeClr val="accent1">
              <a:lumMod val="75000"/>
            </a:schemeClr>
          </a:solidFill>
        </a:ln>
      </dgm:spPr>
    </dgm:pt>
    <dgm:pt modelId="{B421302D-1AEE-4AF3-B05A-13022E023208}" type="pres">
      <dgm:prSet presAssocID="{CBEA21EB-9385-4598-B3BB-9122FE1F96A6}" presName="rootConnector" presStyleLbl="node3" presStyleIdx="1" presStyleCnt="6"/>
      <dgm:spPr/>
    </dgm:pt>
    <dgm:pt modelId="{F0A86C29-F70E-40AF-A4AA-000A83AAD169}" type="pres">
      <dgm:prSet presAssocID="{CBEA21EB-9385-4598-B3BB-9122FE1F96A6}" presName="hierChild4" presStyleCnt="0"/>
      <dgm:spPr/>
    </dgm:pt>
    <dgm:pt modelId="{A343D5EE-51BC-4FB5-BD6F-39FDAF60B5CE}" type="pres">
      <dgm:prSet presAssocID="{A8C9EA4B-46D5-4182-B6FE-4C4ABD5F989D}" presName="Name37" presStyleLbl="parChTrans1D4" presStyleIdx="4" presStyleCnt="7"/>
      <dgm:spPr/>
    </dgm:pt>
    <dgm:pt modelId="{14F641EE-629A-4088-8C1F-57D6DDEC72CC}" type="pres">
      <dgm:prSet presAssocID="{E8FA890F-B9FA-4CB2-83B0-F95E3A23C990}" presName="hierRoot2" presStyleCnt="0">
        <dgm:presLayoutVars>
          <dgm:hierBranch val="init"/>
        </dgm:presLayoutVars>
      </dgm:prSet>
      <dgm:spPr/>
    </dgm:pt>
    <dgm:pt modelId="{0D5594E3-34F4-44B5-9EA4-BD58816B4A55}" type="pres">
      <dgm:prSet presAssocID="{E8FA890F-B9FA-4CB2-83B0-F95E3A23C990}" presName="rootComposite" presStyleCnt="0"/>
      <dgm:spPr/>
    </dgm:pt>
    <dgm:pt modelId="{FF3D2436-6303-4ADE-8D10-8F6357706936}" type="pres">
      <dgm:prSet presAssocID="{E8FA890F-B9FA-4CB2-83B0-F95E3A23C990}" presName="rootText" presStyleLbl="node4" presStyleIdx="4" presStyleCnt="7" custLinFactNeighborX="27464">
        <dgm:presLayoutVars>
          <dgm:chPref val="3"/>
        </dgm:presLayoutVars>
      </dgm:prSet>
      <dgm:spPr/>
    </dgm:pt>
    <dgm:pt modelId="{28DCD166-35B9-42E6-BC96-58FA5D24BDB4}" type="pres">
      <dgm:prSet presAssocID="{E8FA890F-B9FA-4CB2-83B0-F95E3A23C990}" presName="rootPict" presStyleLbl="alignImgPlace1" presStyleIdx="8" presStyleCnt="17" custLinFactNeighborX="91547"/>
      <dgm:spPr>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50000" r="-50000"/>
          </a:stretch>
        </a:blipFill>
        <a:ln w="28575">
          <a:solidFill>
            <a:schemeClr val="accent1">
              <a:lumMod val="75000"/>
            </a:schemeClr>
          </a:solidFill>
        </a:ln>
      </dgm:spPr>
    </dgm:pt>
    <dgm:pt modelId="{574275C8-4F17-4DF4-AF13-CCD747D3CACE}" type="pres">
      <dgm:prSet presAssocID="{E8FA890F-B9FA-4CB2-83B0-F95E3A23C990}" presName="rootConnector" presStyleLbl="node4" presStyleIdx="4" presStyleCnt="7"/>
      <dgm:spPr/>
    </dgm:pt>
    <dgm:pt modelId="{594D3D72-BCA9-4D20-BBFD-7E3E50713A31}" type="pres">
      <dgm:prSet presAssocID="{E8FA890F-B9FA-4CB2-83B0-F95E3A23C990}" presName="hierChild4" presStyleCnt="0"/>
      <dgm:spPr/>
    </dgm:pt>
    <dgm:pt modelId="{EBD3AC27-64F5-402C-90E9-3B211F8A3B2E}" type="pres">
      <dgm:prSet presAssocID="{E8FA890F-B9FA-4CB2-83B0-F95E3A23C990}" presName="hierChild5" presStyleCnt="0"/>
      <dgm:spPr/>
    </dgm:pt>
    <dgm:pt modelId="{3DE145FE-9C44-47D8-9396-529257C9E34F}" type="pres">
      <dgm:prSet presAssocID="{42586655-7EDC-40E0-A611-2EE3A8C4FF37}" presName="Name37" presStyleLbl="parChTrans1D4" presStyleIdx="5" presStyleCnt="7"/>
      <dgm:spPr/>
    </dgm:pt>
    <dgm:pt modelId="{18CC320A-6D81-4C66-80FB-910E63C7BCE1}" type="pres">
      <dgm:prSet presAssocID="{0A44B75E-D7BD-46EF-BB1C-074803BE0060}" presName="hierRoot2" presStyleCnt="0">
        <dgm:presLayoutVars>
          <dgm:hierBranch val="init"/>
        </dgm:presLayoutVars>
      </dgm:prSet>
      <dgm:spPr/>
    </dgm:pt>
    <dgm:pt modelId="{EDF1C256-8E36-42EF-BE09-DB6D67F24159}" type="pres">
      <dgm:prSet presAssocID="{0A44B75E-D7BD-46EF-BB1C-074803BE0060}" presName="rootComposite" presStyleCnt="0"/>
      <dgm:spPr/>
    </dgm:pt>
    <dgm:pt modelId="{CD17B596-BF94-4A3D-AA6A-0C763B860C6A}" type="pres">
      <dgm:prSet presAssocID="{0A44B75E-D7BD-46EF-BB1C-074803BE0060}" presName="rootText" presStyleLbl="node4" presStyleIdx="5" presStyleCnt="7" custLinFactNeighborX="27464">
        <dgm:presLayoutVars>
          <dgm:chPref val="3"/>
        </dgm:presLayoutVars>
      </dgm:prSet>
      <dgm:spPr/>
    </dgm:pt>
    <dgm:pt modelId="{93FBE041-911C-4F79-A882-CBD2A6627A92}" type="pres">
      <dgm:prSet presAssocID="{0A44B75E-D7BD-46EF-BB1C-074803BE0060}" presName="rootPict" presStyleLbl="alignImgPlace1" presStyleIdx="9" presStyleCnt="17" custLinFactNeighborX="91547"/>
      <dgm:spPr>
        <a:prstGeom prst="roundRect">
          <a:avLst/>
        </a:prstGeom>
        <a:blipFill>
          <a:blip xmlns:r="http://schemas.openxmlformats.org/officeDocument/2006/relationships" r:embed="rId13"/>
          <a:srcRect/>
          <a:stretch>
            <a:fillRect l="-39000" r="-39000"/>
          </a:stretch>
        </a:blipFill>
        <a:ln w="28575">
          <a:solidFill>
            <a:schemeClr val="accent1">
              <a:lumMod val="75000"/>
            </a:schemeClr>
          </a:solidFill>
        </a:ln>
      </dgm:spPr>
    </dgm:pt>
    <dgm:pt modelId="{2AF370C4-502A-4E15-ABF0-71C02566FC6F}" type="pres">
      <dgm:prSet presAssocID="{0A44B75E-D7BD-46EF-BB1C-074803BE0060}" presName="rootConnector" presStyleLbl="node4" presStyleIdx="5" presStyleCnt="7"/>
      <dgm:spPr/>
    </dgm:pt>
    <dgm:pt modelId="{074277DC-DC71-4F38-AD59-937778C02657}" type="pres">
      <dgm:prSet presAssocID="{0A44B75E-D7BD-46EF-BB1C-074803BE0060}" presName="hierChild4" presStyleCnt="0"/>
      <dgm:spPr/>
    </dgm:pt>
    <dgm:pt modelId="{0240E57E-2D9E-4696-A42D-01D9C792687C}" type="pres">
      <dgm:prSet presAssocID="{0A44B75E-D7BD-46EF-BB1C-074803BE0060}" presName="hierChild5" presStyleCnt="0"/>
      <dgm:spPr/>
    </dgm:pt>
    <dgm:pt modelId="{56596B0C-A54D-464D-8085-22F043A57151}" type="pres">
      <dgm:prSet presAssocID="{EDE0FBFF-40E6-4B94-AD28-ABF2ACBBA334}" presName="Name37" presStyleLbl="parChTrans1D4" presStyleIdx="6" presStyleCnt="7"/>
      <dgm:spPr/>
    </dgm:pt>
    <dgm:pt modelId="{7541ED64-6F86-47D8-9325-3A2F215286C1}" type="pres">
      <dgm:prSet presAssocID="{D25511BF-6B65-4134-AC91-F625EDE3B5BB}" presName="hierRoot2" presStyleCnt="0">
        <dgm:presLayoutVars>
          <dgm:hierBranch val="init"/>
        </dgm:presLayoutVars>
      </dgm:prSet>
      <dgm:spPr/>
    </dgm:pt>
    <dgm:pt modelId="{01D7B9EC-EE66-4933-953E-8C461D43FD3F}" type="pres">
      <dgm:prSet presAssocID="{D25511BF-6B65-4134-AC91-F625EDE3B5BB}" presName="rootComposite" presStyleCnt="0"/>
      <dgm:spPr/>
    </dgm:pt>
    <dgm:pt modelId="{3C7D06CB-DFDD-4597-8E57-631AAEF5C3ED}" type="pres">
      <dgm:prSet presAssocID="{D25511BF-6B65-4134-AC91-F625EDE3B5BB}" presName="rootText" presStyleLbl="node4" presStyleIdx="6" presStyleCnt="7" custLinFactNeighborX="27464">
        <dgm:presLayoutVars>
          <dgm:chPref val="3"/>
        </dgm:presLayoutVars>
      </dgm:prSet>
      <dgm:spPr/>
    </dgm:pt>
    <dgm:pt modelId="{858CF92F-2AC2-47D8-B60E-A73CC917A0F7}" type="pres">
      <dgm:prSet presAssocID="{D25511BF-6B65-4134-AC91-F625EDE3B5BB}" presName="rootPict" presStyleLbl="alignImgPlace1" presStyleIdx="10" presStyleCnt="17" custLinFactNeighborX="91547"/>
      <dgm:spPr>
        <a:prstGeom prst="roundRect">
          <a:avLst/>
        </a:prstGeom>
        <a:blipFill>
          <a:blip xmlns:r="http://schemas.openxmlformats.org/officeDocument/2006/relationships" r:embed="rId14"/>
          <a:srcRect/>
          <a:stretch>
            <a:fillRect l="-22000" r="-22000"/>
          </a:stretch>
        </a:blipFill>
        <a:ln w="28575">
          <a:solidFill>
            <a:schemeClr val="accent1">
              <a:lumMod val="75000"/>
            </a:schemeClr>
          </a:solidFill>
        </a:ln>
      </dgm:spPr>
    </dgm:pt>
    <dgm:pt modelId="{B5E4196F-3B01-4605-B803-6B71D67ED85B}" type="pres">
      <dgm:prSet presAssocID="{D25511BF-6B65-4134-AC91-F625EDE3B5BB}" presName="rootConnector" presStyleLbl="node4" presStyleIdx="6" presStyleCnt="7"/>
      <dgm:spPr/>
    </dgm:pt>
    <dgm:pt modelId="{F0BDC05D-5890-4DCD-BE98-2604D5193677}" type="pres">
      <dgm:prSet presAssocID="{D25511BF-6B65-4134-AC91-F625EDE3B5BB}" presName="hierChild4" presStyleCnt="0"/>
      <dgm:spPr/>
    </dgm:pt>
    <dgm:pt modelId="{87CBF5E2-9E11-413B-A31D-79520B276A80}" type="pres">
      <dgm:prSet presAssocID="{D25511BF-6B65-4134-AC91-F625EDE3B5BB}" presName="hierChild5" presStyleCnt="0"/>
      <dgm:spPr/>
    </dgm:pt>
    <dgm:pt modelId="{D3BE76BD-2EC3-4BD3-BB5D-1DB2F8CE5AB1}" type="pres">
      <dgm:prSet presAssocID="{CBEA21EB-9385-4598-B3BB-9122FE1F96A6}" presName="hierChild5" presStyleCnt="0"/>
      <dgm:spPr/>
    </dgm:pt>
    <dgm:pt modelId="{4A96B8EB-C5CF-480E-946F-1E729F64406D}" type="pres">
      <dgm:prSet presAssocID="{FF3BB5B8-DA97-4407-990A-93A1FB66D715}" presName="hierChild5" presStyleCnt="0"/>
      <dgm:spPr/>
    </dgm:pt>
    <dgm:pt modelId="{FFC3CCC3-355C-4E7C-A4AA-17CEA9D52069}" type="pres">
      <dgm:prSet presAssocID="{8E59878E-B646-4095-8EDC-C89A05BC6631}" presName="Name35" presStyleLbl="parChTrans1D2" presStyleIdx="1" presStyleCnt="3"/>
      <dgm:spPr/>
    </dgm:pt>
    <dgm:pt modelId="{348AB0F9-3898-4378-99E2-4B0B347841DF}" type="pres">
      <dgm:prSet presAssocID="{66C35D7B-8001-446C-9B17-C0790776660B}" presName="hierRoot2" presStyleCnt="0">
        <dgm:presLayoutVars>
          <dgm:hierBranch val="init"/>
        </dgm:presLayoutVars>
      </dgm:prSet>
      <dgm:spPr/>
    </dgm:pt>
    <dgm:pt modelId="{547A377D-CAC5-464D-9CD2-81D2408443EC}" type="pres">
      <dgm:prSet presAssocID="{66C35D7B-8001-446C-9B17-C0790776660B}" presName="rootComposite" presStyleCnt="0"/>
      <dgm:spPr/>
    </dgm:pt>
    <dgm:pt modelId="{5F4C21E0-0B70-4609-BDE1-8E3EA55E3A48}" type="pres">
      <dgm:prSet presAssocID="{66C35D7B-8001-446C-9B17-C0790776660B}" presName="rootText" presStyleLbl="node2" presStyleIdx="1" presStyleCnt="3" custLinFactNeighborX="47903">
        <dgm:presLayoutVars>
          <dgm:chPref val="3"/>
        </dgm:presLayoutVars>
      </dgm:prSet>
      <dgm:spPr/>
    </dgm:pt>
    <dgm:pt modelId="{3A263BBE-FA23-48AC-8D45-653D7C7517AF}" type="pres">
      <dgm:prSet presAssocID="{66C35D7B-8001-446C-9B17-C0790776660B}" presName="rootPict" presStyleLbl="alignImgPlace1" presStyleIdx="11" presStyleCnt="17" custLinFactX="59676" custLinFactNeighborX="100000"/>
      <dgm:spPr>
        <a:blipFill>
          <a:blip xmlns:r="http://schemas.openxmlformats.org/officeDocument/2006/relationships" r:embed="rId15">
            <a:extLst>
              <a:ext uri="{837473B0-CC2E-450A-ABE3-18F120FF3D39}">
                <a1611:picAttrSrcUrl xmlns:a1611="http://schemas.microsoft.com/office/drawing/2016/11/main" r:id="rId16"/>
              </a:ext>
            </a:extLst>
          </a:blip>
          <a:srcRect/>
          <a:stretch>
            <a:fillRect l="-36000" r="-36000"/>
          </a:stretch>
        </a:blipFill>
        <a:ln w="28575">
          <a:solidFill>
            <a:schemeClr val="accent1">
              <a:lumMod val="75000"/>
            </a:schemeClr>
          </a:solidFill>
        </a:ln>
      </dgm:spPr>
    </dgm:pt>
    <dgm:pt modelId="{B1257617-15BF-42B8-ABB6-970774A03D6A}" type="pres">
      <dgm:prSet presAssocID="{66C35D7B-8001-446C-9B17-C0790776660B}" presName="rootConnector" presStyleLbl="node2" presStyleIdx="1" presStyleCnt="3"/>
      <dgm:spPr/>
    </dgm:pt>
    <dgm:pt modelId="{070EB955-14C4-4F0C-BE76-C1CF7713C39B}" type="pres">
      <dgm:prSet presAssocID="{66C35D7B-8001-446C-9B17-C0790776660B}" presName="hierChild4" presStyleCnt="0"/>
      <dgm:spPr/>
    </dgm:pt>
    <dgm:pt modelId="{5D707D87-8F33-4678-BCC1-F36730AAD3A3}" type="pres">
      <dgm:prSet presAssocID="{EF66BAF1-DDC0-4B7B-96C5-2996F18FAC5B}" presName="Name37" presStyleLbl="parChTrans1D3" presStyleIdx="2" presStyleCnt="6"/>
      <dgm:spPr/>
    </dgm:pt>
    <dgm:pt modelId="{2A0FA8E2-49F3-45A4-901B-A6836D715B22}" type="pres">
      <dgm:prSet presAssocID="{9D61DC3D-A689-4F8B-8BE3-F43E7AA151B9}" presName="hierRoot2" presStyleCnt="0">
        <dgm:presLayoutVars>
          <dgm:hierBranch val="init"/>
        </dgm:presLayoutVars>
      </dgm:prSet>
      <dgm:spPr/>
    </dgm:pt>
    <dgm:pt modelId="{C8E1F270-2C63-4867-971F-815725C8C29C}" type="pres">
      <dgm:prSet presAssocID="{9D61DC3D-A689-4F8B-8BE3-F43E7AA151B9}" presName="rootComposite" presStyleCnt="0"/>
      <dgm:spPr/>
    </dgm:pt>
    <dgm:pt modelId="{3CB95498-1934-47E7-BF2A-86F6C40CD566}" type="pres">
      <dgm:prSet presAssocID="{9D61DC3D-A689-4F8B-8BE3-F43E7AA151B9}" presName="rootText" presStyleLbl="node3" presStyleIdx="2" presStyleCnt="6" custLinFactNeighborX="47903">
        <dgm:presLayoutVars>
          <dgm:chPref val="3"/>
        </dgm:presLayoutVars>
      </dgm:prSet>
      <dgm:spPr/>
    </dgm:pt>
    <dgm:pt modelId="{16BA3122-E57D-4774-B3F1-4AFC5F32EBAE}" type="pres">
      <dgm:prSet presAssocID="{9D61DC3D-A689-4F8B-8BE3-F43E7AA151B9}" presName="rootPict" presStyleLbl="alignImgPlace1" presStyleIdx="12" presStyleCnt="17" custLinFactX="59676" custLinFactNeighborX="100000"/>
      <dgm:spPr>
        <a:blipFill>
          <a:blip xmlns:r="http://schemas.openxmlformats.org/officeDocument/2006/relationships" r:embed="rId17"/>
          <a:srcRect/>
          <a:stretch>
            <a:fillRect l="-51000" r="-51000"/>
          </a:stretch>
        </a:blipFill>
        <a:ln w="28575">
          <a:solidFill>
            <a:schemeClr val="accent1">
              <a:lumMod val="75000"/>
            </a:schemeClr>
          </a:solidFill>
        </a:ln>
      </dgm:spPr>
    </dgm:pt>
    <dgm:pt modelId="{7493D4EA-8DAC-420E-A874-F91FC38B94EB}" type="pres">
      <dgm:prSet presAssocID="{9D61DC3D-A689-4F8B-8BE3-F43E7AA151B9}" presName="rootConnector" presStyleLbl="node3" presStyleIdx="2" presStyleCnt="6"/>
      <dgm:spPr/>
    </dgm:pt>
    <dgm:pt modelId="{0CFD38C3-DC85-4B63-AC1F-4DC0FDDF91AE}" type="pres">
      <dgm:prSet presAssocID="{9D61DC3D-A689-4F8B-8BE3-F43E7AA151B9}" presName="hierChild4" presStyleCnt="0"/>
      <dgm:spPr/>
    </dgm:pt>
    <dgm:pt modelId="{1D05DFDE-F4C2-4E35-87B4-D95DB5C5F345}" type="pres">
      <dgm:prSet presAssocID="{9D61DC3D-A689-4F8B-8BE3-F43E7AA151B9}" presName="hierChild5" presStyleCnt="0"/>
      <dgm:spPr/>
    </dgm:pt>
    <dgm:pt modelId="{3926B29B-4319-4271-A05C-556BADB885AA}" type="pres">
      <dgm:prSet presAssocID="{D6004F62-677F-40B0-8A56-803E49090C3D}" presName="Name37" presStyleLbl="parChTrans1D3" presStyleIdx="3" presStyleCnt="6"/>
      <dgm:spPr/>
    </dgm:pt>
    <dgm:pt modelId="{A6A27EE2-48A2-450B-9B88-80504F124A21}" type="pres">
      <dgm:prSet presAssocID="{D489C360-B13B-481E-9D31-EF966E82E1BC}" presName="hierRoot2" presStyleCnt="0">
        <dgm:presLayoutVars>
          <dgm:hierBranch val="init"/>
        </dgm:presLayoutVars>
      </dgm:prSet>
      <dgm:spPr/>
    </dgm:pt>
    <dgm:pt modelId="{8A6A880C-EBA8-4586-94A3-4EA209B9C772}" type="pres">
      <dgm:prSet presAssocID="{D489C360-B13B-481E-9D31-EF966E82E1BC}" presName="rootComposite" presStyleCnt="0"/>
      <dgm:spPr/>
    </dgm:pt>
    <dgm:pt modelId="{5F5D595A-B107-4BAE-9004-0F5299854D5E}" type="pres">
      <dgm:prSet presAssocID="{D489C360-B13B-481E-9D31-EF966E82E1BC}" presName="rootText" presStyleLbl="node3" presStyleIdx="3" presStyleCnt="6" custLinFactNeighborX="47903">
        <dgm:presLayoutVars>
          <dgm:chPref val="3"/>
        </dgm:presLayoutVars>
      </dgm:prSet>
      <dgm:spPr/>
    </dgm:pt>
    <dgm:pt modelId="{4F678154-0E8D-4EDB-9DB5-2A13CA6E668F}" type="pres">
      <dgm:prSet presAssocID="{D489C360-B13B-481E-9D31-EF966E82E1BC}" presName="rootPict" presStyleLbl="alignImgPlace1" presStyleIdx="13" presStyleCnt="17" custLinFactX="59676" custLinFactNeighborX="100000"/>
      <dgm:spPr>
        <a:blipFill>
          <a:blip xmlns:r="http://schemas.openxmlformats.org/officeDocument/2006/relationships" r:embed="rId18"/>
          <a:srcRect/>
          <a:stretch>
            <a:fillRect l="-39000" r="-39000"/>
          </a:stretch>
        </a:blipFill>
        <a:ln w="28575">
          <a:solidFill>
            <a:schemeClr val="accent1">
              <a:lumMod val="75000"/>
            </a:schemeClr>
          </a:solidFill>
        </a:ln>
      </dgm:spPr>
    </dgm:pt>
    <dgm:pt modelId="{4B967EDB-C10E-41E3-BA0C-C50B5538BB75}" type="pres">
      <dgm:prSet presAssocID="{D489C360-B13B-481E-9D31-EF966E82E1BC}" presName="rootConnector" presStyleLbl="node3" presStyleIdx="3" presStyleCnt="6"/>
      <dgm:spPr/>
    </dgm:pt>
    <dgm:pt modelId="{91752175-96DF-4D0D-B474-D389465242F4}" type="pres">
      <dgm:prSet presAssocID="{D489C360-B13B-481E-9D31-EF966E82E1BC}" presName="hierChild4" presStyleCnt="0"/>
      <dgm:spPr/>
    </dgm:pt>
    <dgm:pt modelId="{64EF27B1-CAF7-4F12-9038-64CD639621B7}" type="pres">
      <dgm:prSet presAssocID="{D489C360-B13B-481E-9D31-EF966E82E1BC}" presName="hierChild5" presStyleCnt="0"/>
      <dgm:spPr/>
    </dgm:pt>
    <dgm:pt modelId="{BE3A3611-4BF2-4C6F-A8A5-8EEF15E07E51}" type="pres">
      <dgm:prSet presAssocID="{66C35D7B-8001-446C-9B17-C0790776660B}" presName="hierChild5" presStyleCnt="0"/>
      <dgm:spPr/>
    </dgm:pt>
    <dgm:pt modelId="{C4F09DA2-F617-475D-B88D-AFB14D7F0129}" type="pres">
      <dgm:prSet presAssocID="{8FB55880-3D6A-4938-A81D-41EB07BD2B44}" presName="Name35" presStyleLbl="parChTrans1D2" presStyleIdx="2" presStyleCnt="3"/>
      <dgm:spPr/>
    </dgm:pt>
    <dgm:pt modelId="{5CE51DAF-CAF8-469B-823F-AE95296B6D36}" type="pres">
      <dgm:prSet presAssocID="{FA3CE59D-FEAB-4C6B-8529-94EA691B72EF}" presName="hierRoot2" presStyleCnt="0">
        <dgm:presLayoutVars>
          <dgm:hierBranch val="init"/>
        </dgm:presLayoutVars>
      </dgm:prSet>
      <dgm:spPr/>
    </dgm:pt>
    <dgm:pt modelId="{DE07EF0F-A753-49B9-B6E0-713855D39431}" type="pres">
      <dgm:prSet presAssocID="{FA3CE59D-FEAB-4C6B-8529-94EA691B72EF}" presName="rootComposite" presStyleCnt="0"/>
      <dgm:spPr/>
    </dgm:pt>
    <dgm:pt modelId="{520F2C79-334D-4FB3-B302-CE51E29A52AB}" type="pres">
      <dgm:prSet presAssocID="{FA3CE59D-FEAB-4C6B-8529-94EA691B72EF}" presName="rootText" presStyleLbl="node2" presStyleIdx="2" presStyleCnt="3" custLinFactNeighborX="81754" custLinFactNeighborY="1277">
        <dgm:presLayoutVars>
          <dgm:chPref val="3"/>
        </dgm:presLayoutVars>
      </dgm:prSet>
      <dgm:spPr/>
    </dgm:pt>
    <dgm:pt modelId="{820274DB-431D-47C8-AACF-C5FE8DE8EC31}" type="pres">
      <dgm:prSet presAssocID="{FA3CE59D-FEAB-4C6B-8529-94EA691B72EF}" presName="rootPict" presStyleLbl="alignImgPlace1" presStyleIdx="14" presStyleCnt="17" custLinFactX="100000" custLinFactNeighborX="172513" custLinFactNeighborY="1597"/>
      <dgm:spPr>
        <a:blipFill>
          <a:blip xmlns:r="http://schemas.openxmlformats.org/officeDocument/2006/relationships" r:embed="rId1"/>
          <a:srcRect/>
          <a:stretch>
            <a:fillRect l="-39000" r="-39000"/>
          </a:stretch>
        </a:blipFill>
        <a:ln w="28575">
          <a:solidFill>
            <a:schemeClr val="accent1">
              <a:lumMod val="75000"/>
            </a:schemeClr>
          </a:solidFill>
        </a:ln>
      </dgm:spPr>
    </dgm:pt>
    <dgm:pt modelId="{2CDA9A5B-399D-4694-814C-8D7D771E9827}" type="pres">
      <dgm:prSet presAssocID="{FA3CE59D-FEAB-4C6B-8529-94EA691B72EF}" presName="rootConnector" presStyleLbl="node2" presStyleIdx="2" presStyleCnt="3"/>
      <dgm:spPr/>
    </dgm:pt>
    <dgm:pt modelId="{09687F86-17B3-4375-A111-E77AE041DF0C}" type="pres">
      <dgm:prSet presAssocID="{FA3CE59D-FEAB-4C6B-8529-94EA691B72EF}" presName="hierChild4" presStyleCnt="0"/>
      <dgm:spPr/>
    </dgm:pt>
    <dgm:pt modelId="{75E038EA-D259-4BB0-870B-219CB701332F}" type="pres">
      <dgm:prSet presAssocID="{885D8911-00EF-4CB4-9037-D343CC5C223F}" presName="Name37" presStyleLbl="parChTrans1D3" presStyleIdx="4" presStyleCnt="6"/>
      <dgm:spPr/>
    </dgm:pt>
    <dgm:pt modelId="{3E46E50F-7C9C-4594-9529-E0004EEBEF9F}" type="pres">
      <dgm:prSet presAssocID="{CA2AB5F6-5A32-4172-B499-212D7E9C93F8}" presName="hierRoot2" presStyleCnt="0">
        <dgm:presLayoutVars>
          <dgm:hierBranch val="init"/>
        </dgm:presLayoutVars>
      </dgm:prSet>
      <dgm:spPr/>
    </dgm:pt>
    <dgm:pt modelId="{A3F0D635-FC41-410D-9250-4EF1925ACF2E}" type="pres">
      <dgm:prSet presAssocID="{CA2AB5F6-5A32-4172-B499-212D7E9C93F8}" presName="rootComposite" presStyleCnt="0"/>
      <dgm:spPr/>
    </dgm:pt>
    <dgm:pt modelId="{6138C5D1-B7B3-48A2-A5B3-09CBCCE8B20C}" type="pres">
      <dgm:prSet presAssocID="{CA2AB5F6-5A32-4172-B499-212D7E9C93F8}" presName="rootText" presStyleLbl="node3" presStyleIdx="4" presStyleCnt="6" custLinFactNeighborX="81754" custLinFactNeighborY="1277">
        <dgm:presLayoutVars>
          <dgm:chPref val="3"/>
        </dgm:presLayoutVars>
      </dgm:prSet>
      <dgm:spPr/>
    </dgm:pt>
    <dgm:pt modelId="{C2C88AAF-8427-4EF0-97F2-ACE3E4BFA338}" type="pres">
      <dgm:prSet presAssocID="{CA2AB5F6-5A32-4172-B499-212D7E9C93F8}" presName="rootPict" presStyleLbl="alignImgPlace1" presStyleIdx="15" presStyleCnt="17" custLinFactX="100000" custLinFactNeighborX="172513" custLinFactNeighborY="1597"/>
      <dgm:spPr>
        <a:blipFill>
          <a:blip xmlns:r="http://schemas.openxmlformats.org/officeDocument/2006/relationships" r:embed="rId19"/>
          <a:srcRect/>
          <a:stretch>
            <a:fillRect l="-30000" r="-30000"/>
          </a:stretch>
        </a:blipFill>
        <a:ln w="28575">
          <a:solidFill>
            <a:schemeClr val="accent1">
              <a:lumMod val="75000"/>
            </a:schemeClr>
          </a:solidFill>
        </a:ln>
      </dgm:spPr>
    </dgm:pt>
    <dgm:pt modelId="{9066FF46-4E96-4F5F-A443-6D912A4520FF}" type="pres">
      <dgm:prSet presAssocID="{CA2AB5F6-5A32-4172-B499-212D7E9C93F8}" presName="rootConnector" presStyleLbl="node3" presStyleIdx="4" presStyleCnt="6"/>
      <dgm:spPr/>
    </dgm:pt>
    <dgm:pt modelId="{884F99EF-9235-4708-9E16-81E3CE7E5882}" type="pres">
      <dgm:prSet presAssocID="{CA2AB5F6-5A32-4172-B499-212D7E9C93F8}" presName="hierChild4" presStyleCnt="0"/>
      <dgm:spPr/>
    </dgm:pt>
    <dgm:pt modelId="{1FDF5CBE-D456-4410-AB20-C4D77605B604}" type="pres">
      <dgm:prSet presAssocID="{CA2AB5F6-5A32-4172-B499-212D7E9C93F8}" presName="hierChild5" presStyleCnt="0"/>
      <dgm:spPr/>
    </dgm:pt>
    <dgm:pt modelId="{52A678C3-BDDA-4C0E-A163-40EA1B5BED01}" type="pres">
      <dgm:prSet presAssocID="{F41A85D9-BC64-486C-B0B3-F57756C86621}" presName="Name37" presStyleLbl="parChTrans1D3" presStyleIdx="5" presStyleCnt="6"/>
      <dgm:spPr/>
    </dgm:pt>
    <dgm:pt modelId="{439115BD-AF97-4B28-A80D-121462E81E53}" type="pres">
      <dgm:prSet presAssocID="{41DF5B4A-6C8D-41F6-927F-7CD3FC08F9CF}" presName="hierRoot2" presStyleCnt="0">
        <dgm:presLayoutVars>
          <dgm:hierBranch val="init"/>
        </dgm:presLayoutVars>
      </dgm:prSet>
      <dgm:spPr/>
    </dgm:pt>
    <dgm:pt modelId="{F60C1FB4-6E90-4D5C-96D4-46E437839CBE}" type="pres">
      <dgm:prSet presAssocID="{41DF5B4A-6C8D-41F6-927F-7CD3FC08F9CF}" presName="rootComposite" presStyleCnt="0"/>
      <dgm:spPr/>
    </dgm:pt>
    <dgm:pt modelId="{3C0005CA-6A09-4539-9B08-FDFEA3C3DF9B}" type="pres">
      <dgm:prSet presAssocID="{41DF5B4A-6C8D-41F6-927F-7CD3FC08F9CF}" presName="rootText" presStyleLbl="node3" presStyleIdx="5" presStyleCnt="6" custLinFactNeighborX="81754" custLinFactNeighborY="1277">
        <dgm:presLayoutVars>
          <dgm:chPref val="3"/>
        </dgm:presLayoutVars>
      </dgm:prSet>
      <dgm:spPr/>
    </dgm:pt>
    <dgm:pt modelId="{6A7A0212-A506-4BF5-96BD-208A62057953}" type="pres">
      <dgm:prSet presAssocID="{41DF5B4A-6C8D-41F6-927F-7CD3FC08F9CF}" presName="rootPict" presStyleLbl="alignImgPlace1" presStyleIdx="16" presStyleCnt="17" custLinFactX="100000" custLinFactNeighborX="172513" custLinFactNeighborY="1597"/>
      <dgm:spPr>
        <a:blipFill>
          <a:blip xmlns:r="http://schemas.openxmlformats.org/officeDocument/2006/relationships" r:embed="rId20">
            <a:extLst>
              <a:ext uri="{28A0092B-C50C-407E-A947-70E740481C1C}">
                <a14:useLocalDpi xmlns:a14="http://schemas.microsoft.com/office/drawing/2010/main" val="0"/>
              </a:ext>
            </a:extLst>
          </a:blip>
          <a:srcRect/>
          <a:stretch>
            <a:fillRect l="-24000" r="-24000"/>
          </a:stretch>
        </a:blipFill>
        <a:ln w="28575">
          <a:solidFill>
            <a:schemeClr val="accent1">
              <a:lumMod val="75000"/>
            </a:schemeClr>
          </a:solidFill>
        </a:ln>
      </dgm:spPr>
    </dgm:pt>
    <dgm:pt modelId="{D06448A6-4ED0-446A-AB0D-D997A8D8AD20}" type="pres">
      <dgm:prSet presAssocID="{41DF5B4A-6C8D-41F6-927F-7CD3FC08F9CF}" presName="rootConnector" presStyleLbl="node3" presStyleIdx="5" presStyleCnt="6"/>
      <dgm:spPr/>
    </dgm:pt>
    <dgm:pt modelId="{57AEF6C5-46B8-4823-B691-0E63C254EB1C}" type="pres">
      <dgm:prSet presAssocID="{41DF5B4A-6C8D-41F6-927F-7CD3FC08F9CF}" presName="hierChild4" presStyleCnt="0"/>
      <dgm:spPr/>
    </dgm:pt>
    <dgm:pt modelId="{2F06246E-47EA-43D3-BD95-D5B81FCC4477}" type="pres">
      <dgm:prSet presAssocID="{41DF5B4A-6C8D-41F6-927F-7CD3FC08F9CF}" presName="hierChild5" presStyleCnt="0"/>
      <dgm:spPr/>
    </dgm:pt>
    <dgm:pt modelId="{6354A228-A363-42F5-897C-D8722A7B3D09}" type="pres">
      <dgm:prSet presAssocID="{FA3CE59D-FEAB-4C6B-8529-94EA691B72EF}" presName="hierChild5" presStyleCnt="0"/>
      <dgm:spPr/>
    </dgm:pt>
    <dgm:pt modelId="{64E0C204-6BDF-40EE-A4E7-27D5ACB34588}" type="pres">
      <dgm:prSet presAssocID="{B65A3F11-8932-4182-AC8D-D075CEB55D53}" presName="hierChild3" presStyleCnt="0"/>
      <dgm:spPr/>
    </dgm:pt>
  </dgm:ptLst>
  <dgm:cxnLst>
    <dgm:cxn modelId="{422DE403-2FD4-4C9B-B68B-54B656D298B8}" srcId="{FA3CE59D-FEAB-4C6B-8529-94EA691B72EF}" destId="{CA2AB5F6-5A32-4172-B499-212D7E9C93F8}" srcOrd="0" destOrd="0" parTransId="{885D8911-00EF-4CB4-9037-D343CC5C223F}" sibTransId="{48A63EFC-6C09-4848-B5E9-4287A8891F10}"/>
    <dgm:cxn modelId="{346D2305-103B-4233-8FB4-8DE0E966182E}" type="presOf" srcId="{CA2AB5F6-5A32-4172-B499-212D7E9C93F8}" destId="{6138C5D1-B7B3-48A2-A5B3-09CBCCE8B20C}" srcOrd="0" destOrd="0" presId="urn:microsoft.com/office/officeart/2005/8/layout/pictureOrgChart+Icon"/>
    <dgm:cxn modelId="{72381806-184F-433B-A4D0-C8FA562006C0}" type="presOf" srcId="{0F3F75CF-AAE2-44C3-A814-9A23933EE2C2}" destId="{9BA1B41F-4150-4191-9CEE-4E835925B93E}" srcOrd="0" destOrd="0" presId="urn:microsoft.com/office/officeart/2005/8/layout/pictureOrgChart+Icon"/>
    <dgm:cxn modelId="{4EAEA014-200A-422C-84F1-899F01A6CA02}" type="presOf" srcId="{66304729-8F25-4E52-905C-B698E973D64B}" destId="{15E641CD-3D7A-489F-83C7-42D046D648CE}" srcOrd="1" destOrd="0" presId="urn:microsoft.com/office/officeart/2005/8/layout/pictureOrgChart+Icon"/>
    <dgm:cxn modelId="{0AE61017-1D46-43E1-BE12-48583C335D94}" type="presOf" srcId="{D25511BF-6B65-4134-AC91-F625EDE3B5BB}" destId="{B5E4196F-3B01-4605-B803-6B71D67ED85B}" srcOrd="1" destOrd="0" presId="urn:microsoft.com/office/officeart/2005/8/layout/pictureOrgChart+Icon"/>
    <dgm:cxn modelId="{59CC2718-7D92-4E90-933D-9A3100A987A5}" type="presOf" srcId="{0ED3E123-1510-4736-B0A3-A842CC3E6753}" destId="{90AD8262-225E-42FB-8CE3-517F72C024BE}" srcOrd="0" destOrd="0" presId="urn:microsoft.com/office/officeart/2005/8/layout/pictureOrgChart+Icon"/>
    <dgm:cxn modelId="{F7E2CB1B-6B2A-47E5-8A94-F351C2503CD9}" srcId="{CBEA21EB-9385-4598-B3BB-9122FE1F96A6}" destId="{D25511BF-6B65-4134-AC91-F625EDE3B5BB}" srcOrd="2" destOrd="0" parTransId="{EDE0FBFF-40E6-4B94-AD28-ABF2ACBBA334}" sibTransId="{81501914-080D-476B-81A6-B4BDAA6BEEA6}"/>
    <dgm:cxn modelId="{9AD9141C-5984-4911-B905-1C613A3992F4}" type="presOf" srcId="{CBEA21EB-9385-4598-B3BB-9122FE1F96A6}" destId="{B421302D-1AEE-4AF3-B05A-13022E023208}" srcOrd="1" destOrd="0" presId="urn:microsoft.com/office/officeart/2005/8/layout/pictureOrgChart+Icon"/>
    <dgm:cxn modelId="{DE60781F-C71E-4C65-8BE7-83AD9ED8DB66}" type="presOf" srcId="{B65A3F11-8932-4182-AC8D-D075CEB55D53}" destId="{2EACBF02-4C33-4E0A-ABB6-9C6E0943C5D4}" srcOrd="1" destOrd="0" presId="urn:microsoft.com/office/officeart/2005/8/layout/pictureOrgChart+Icon"/>
    <dgm:cxn modelId="{4BDEFA21-C718-4766-95E9-BBE121569F14}" type="presOf" srcId="{E4CF90DF-83C8-4F94-9DF5-2F32E252C1D7}" destId="{C95A1447-896A-41E7-AE14-8A53F914CDF9}" srcOrd="0" destOrd="0" presId="urn:microsoft.com/office/officeart/2005/8/layout/pictureOrgChart+Icon"/>
    <dgm:cxn modelId="{86FC9023-142B-4510-B21F-2DDDD3913D25}" type="presOf" srcId="{66C35D7B-8001-446C-9B17-C0790776660B}" destId="{B1257617-15BF-42B8-ABB6-970774A03D6A}" srcOrd="1" destOrd="0" presId="urn:microsoft.com/office/officeart/2005/8/layout/pictureOrgChart+Icon"/>
    <dgm:cxn modelId="{F7CE4225-4E76-4DB0-ABF8-B58677A222DE}" srcId="{66C35D7B-8001-446C-9B17-C0790776660B}" destId="{9D61DC3D-A689-4F8B-8BE3-F43E7AA151B9}" srcOrd="0" destOrd="0" parTransId="{EF66BAF1-DDC0-4B7B-96C5-2996F18FAC5B}" sibTransId="{FEDEEC2B-98F0-4915-9061-53AD56166DDE}"/>
    <dgm:cxn modelId="{F3813228-4986-4D13-94D8-3886A79B703B}" srcId="{66304729-8F25-4E52-905C-B698E973D64B}" destId="{86426D59-8FEE-4ED9-9027-DBDF822A00A5}" srcOrd="1" destOrd="0" parTransId="{F5052598-3901-452E-BBB5-D73921BC9EAE}" sibTransId="{AC5D66D8-2BEE-4A09-8A2A-81B9C560D3C5}"/>
    <dgm:cxn modelId="{47E65A2B-2585-40B8-8285-804BA13E6188}" srcId="{B65A3F11-8932-4182-AC8D-D075CEB55D53}" destId="{FF3BB5B8-DA97-4407-990A-93A1FB66D715}" srcOrd="0" destOrd="0" parTransId="{4575004D-7EB8-4910-A1D9-F0472D4FA50B}" sibTransId="{A5255DE2-96F6-4194-951A-EAF42567506F}"/>
    <dgm:cxn modelId="{EA2ED02E-EC6D-4F39-A48F-E0742004BFB0}" srcId="{D43B18F2-F995-4B8A-BFE5-C177B0DBBF71}" destId="{E4CF90DF-83C8-4F94-9DF5-2F32E252C1D7}" srcOrd="1" destOrd="0" parTransId="{0A7565AE-CBFB-41FF-A13A-971125EA50AE}" sibTransId="{22498FD5-D5B6-4A80-B0C6-C990C1F8527B}"/>
    <dgm:cxn modelId="{8B625D31-3B73-4D0F-B525-2E45DD2EF170}" type="presOf" srcId="{8FB55880-3D6A-4938-A81D-41EB07BD2B44}" destId="{C4F09DA2-F617-475D-B88D-AFB14D7F0129}" srcOrd="0" destOrd="0" presId="urn:microsoft.com/office/officeart/2005/8/layout/pictureOrgChart+Icon"/>
    <dgm:cxn modelId="{1D24E631-EF7D-46AF-B078-EF5BDD5E5B52}" srcId="{D43B18F2-F995-4B8A-BFE5-C177B0DBBF71}" destId="{0ED3E123-1510-4736-B0A3-A842CC3E6753}" srcOrd="0" destOrd="0" parTransId="{561ADAB2-44BD-404B-BCC2-A0DA5023EDB5}" sibTransId="{24552F39-38BA-49BF-A2D8-B0260B7D93C0}"/>
    <dgm:cxn modelId="{A07F5C32-2EBC-499F-9708-D63ED25F800B}" type="presOf" srcId="{FA3CE59D-FEAB-4C6B-8529-94EA691B72EF}" destId="{2CDA9A5B-399D-4694-814C-8D7D771E9827}" srcOrd="1" destOrd="0" presId="urn:microsoft.com/office/officeart/2005/8/layout/pictureOrgChart+Icon"/>
    <dgm:cxn modelId="{FD40EC33-5B51-43D6-A7E7-A97475E80DD8}" srcId="{B65A3F11-8932-4182-AC8D-D075CEB55D53}" destId="{FA3CE59D-FEAB-4C6B-8529-94EA691B72EF}" srcOrd="2" destOrd="0" parTransId="{8FB55880-3D6A-4938-A81D-41EB07BD2B44}" sibTransId="{47F53CE3-F153-462C-BECE-0F466F42E24F}"/>
    <dgm:cxn modelId="{7D81BD35-B25A-4B68-B185-A55EA0C93910}" srcId="{FF3BB5B8-DA97-4407-990A-93A1FB66D715}" destId="{CBEA21EB-9385-4598-B3BB-9122FE1F96A6}" srcOrd="1" destOrd="0" parTransId="{DD4FAD2C-094D-4611-8730-5DA4640E649C}" sibTransId="{62EAE886-4B7F-4981-9B2B-46FC87370804}"/>
    <dgm:cxn modelId="{3E94AD37-3D74-45E0-BAF1-B8864ACE8A76}" type="presOf" srcId="{41DF5B4A-6C8D-41F6-927F-7CD3FC08F9CF}" destId="{D06448A6-4ED0-446A-AB0D-D997A8D8AD20}" srcOrd="1" destOrd="0" presId="urn:microsoft.com/office/officeart/2005/8/layout/pictureOrgChart+Icon"/>
    <dgm:cxn modelId="{EA585E3B-2954-42B7-A43F-5C89C9960E18}" type="presOf" srcId="{FF3BB5B8-DA97-4407-990A-93A1FB66D715}" destId="{F10004CA-5D02-419E-BC46-22C3DDEC9578}" srcOrd="0" destOrd="0" presId="urn:microsoft.com/office/officeart/2005/8/layout/pictureOrgChart+Icon"/>
    <dgm:cxn modelId="{7C140C40-3C50-4EAE-AD48-8133AFE5EF7F}" type="presOf" srcId="{F41A85D9-BC64-486C-B0B3-F57756C86621}" destId="{52A678C3-BDDA-4C0E-A163-40EA1B5BED01}" srcOrd="0" destOrd="0" presId="urn:microsoft.com/office/officeart/2005/8/layout/pictureOrgChart+Icon"/>
    <dgm:cxn modelId="{2B50FD43-A0DD-40C1-95F0-C5D405F0C1DD}" type="presOf" srcId="{885D8911-00EF-4CB4-9037-D343CC5C223F}" destId="{75E038EA-D259-4BB0-870B-219CB701332F}" srcOrd="0" destOrd="0" presId="urn:microsoft.com/office/officeart/2005/8/layout/pictureOrgChart+Icon"/>
    <dgm:cxn modelId="{ED091B44-0EE3-4D4E-B327-6DA797C06ADC}" type="presOf" srcId="{B65A3F11-8932-4182-AC8D-D075CEB55D53}" destId="{376A6AD3-8CC3-4F44-811D-82BD294434C9}" srcOrd="0" destOrd="0" presId="urn:microsoft.com/office/officeart/2005/8/layout/pictureOrgChart+Icon"/>
    <dgm:cxn modelId="{62F63C69-20B4-4422-9B21-5200299BDED2}" type="presOf" srcId="{FA3CE59D-FEAB-4C6B-8529-94EA691B72EF}" destId="{520F2C79-334D-4FB3-B302-CE51E29A52AB}" srcOrd="0" destOrd="0" presId="urn:microsoft.com/office/officeart/2005/8/layout/pictureOrgChart+Icon"/>
    <dgm:cxn modelId="{9238744E-AD00-4DC0-AF6F-8AA641E91727}" type="presOf" srcId="{D489C360-B13B-481E-9D31-EF966E82E1BC}" destId="{4B967EDB-C10E-41E3-BA0C-C50B5538BB75}" srcOrd="1" destOrd="0" presId="urn:microsoft.com/office/officeart/2005/8/layout/pictureOrgChart+Icon"/>
    <dgm:cxn modelId="{29EA7171-2FB8-4AB7-9C62-765D549E93D1}" type="presOf" srcId="{0A44B75E-D7BD-46EF-BB1C-074803BE0060}" destId="{CD17B596-BF94-4A3D-AA6A-0C763B860C6A}" srcOrd="0" destOrd="0" presId="urn:microsoft.com/office/officeart/2005/8/layout/pictureOrgChart+Icon"/>
    <dgm:cxn modelId="{8522BD51-1589-4283-9AFA-03C8E8A6A5E5}" type="presOf" srcId="{D43B18F2-F995-4B8A-BFE5-C177B0DBBF71}" destId="{D80BF11D-A819-4D76-B88B-19A3B3F5FCF5}" srcOrd="0" destOrd="0" presId="urn:microsoft.com/office/officeart/2005/8/layout/pictureOrgChart+Icon"/>
    <dgm:cxn modelId="{70255853-A7BC-4D25-B50A-DE1190AEEC7C}" type="presOf" srcId="{86426D59-8FEE-4ED9-9027-DBDF822A00A5}" destId="{6A98308C-65A7-4558-B513-590EF032614D}" srcOrd="0" destOrd="0" presId="urn:microsoft.com/office/officeart/2005/8/layout/pictureOrgChart+Icon"/>
    <dgm:cxn modelId="{441F2B74-D3D8-4193-9150-E9469301619B}" type="presOf" srcId="{42586655-7EDC-40E0-A611-2EE3A8C4FF37}" destId="{3DE145FE-9C44-47D8-9396-529257C9E34F}" srcOrd="0" destOrd="0" presId="urn:microsoft.com/office/officeart/2005/8/layout/pictureOrgChart+Icon"/>
    <dgm:cxn modelId="{E2703076-F311-435D-9E7A-4E2390C28C6C}" srcId="{CBEA21EB-9385-4598-B3BB-9122FE1F96A6}" destId="{E8FA890F-B9FA-4CB2-83B0-F95E3A23C990}" srcOrd="0" destOrd="0" parTransId="{A8C9EA4B-46D5-4182-B6FE-4C4ABD5F989D}" sibTransId="{39BC1174-4040-4794-8A60-CF146C5608AC}"/>
    <dgm:cxn modelId="{617B4B57-ED0C-424E-8539-C11E7FE33058}" type="presOf" srcId="{CA2AB5F6-5A32-4172-B499-212D7E9C93F8}" destId="{9066FF46-4E96-4F5F-A443-6D912A4520FF}" srcOrd="1" destOrd="0" presId="urn:microsoft.com/office/officeart/2005/8/layout/pictureOrgChart+Icon"/>
    <dgm:cxn modelId="{ACC75778-DDBF-4BF8-A6DC-FA067438DD59}" srcId="{B65A3F11-8932-4182-AC8D-D075CEB55D53}" destId="{66C35D7B-8001-446C-9B17-C0790776660B}" srcOrd="1" destOrd="0" parTransId="{8E59878E-B646-4095-8EDC-C89A05BC6631}" sibTransId="{0C0A1716-9C57-4333-BBFF-AEB57EA98A68}"/>
    <dgm:cxn modelId="{C0A6A678-6429-4277-9CB6-C7D291D01A23}" type="presOf" srcId="{DD4FAD2C-094D-4611-8730-5DA4640E649C}" destId="{5B0C9871-76DD-43DE-8A72-995B0145FE76}" srcOrd="0" destOrd="0" presId="urn:microsoft.com/office/officeart/2005/8/layout/pictureOrgChart+Icon"/>
    <dgm:cxn modelId="{DD8DAD78-B9F6-4FE0-A8ED-F1FF30697E05}" type="presOf" srcId="{66C35D7B-8001-446C-9B17-C0790776660B}" destId="{5F4C21E0-0B70-4609-BDE1-8E3EA55E3A48}" srcOrd="0" destOrd="0" presId="urn:microsoft.com/office/officeart/2005/8/layout/pictureOrgChart+Icon"/>
    <dgm:cxn modelId="{0BD43A7A-6701-4EB4-AEDD-0E0D379B35A8}" type="presOf" srcId="{E8FA890F-B9FA-4CB2-83B0-F95E3A23C990}" destId="{FF3D2436-6303-4ADE-8D10-8F6357706936}" srcOrd="0" destOrd="0" presId="urn:microsoft.com/office/officeart/2005/8/layout/pictureOrgChart+Icon"/>
    <dgm:cxn modelId="{9105F37F-57A8-4BBD-B2D9-C79A03D2DD78}" type="presOf" srcId="{D25511BF-6B65-4134-AC91-F625EDE3B5BB}" destId="{3C7D06CB-DFDD-4597-8E57-631AAEF5C3ED}" srcOrd="0" destOrd="0" presId="urn:microsoft.com/office/officeart/2005/8/layout/pictureOrgChart+Icon"/>
    <dgm:cxn modelId="{5CC77091-B9DF-44AA-AFF6-160DE4DA4BE1}" srcId="{FF3BB5B8-DA97-4407-990A-93A1FB66D715}" destId="{66304729-8F25-4E52-905C-B698E973D64B}" srcOrd="0" destOrd="0" parTransId="{DBD4C387-B728-4ADD-87BE-7788F78FD39E}" sibTransId="{01F41F44-8F78-4CE2-A229-664695666641}"/>
    <dgm:cxn modelId="{881B1196-E41D-4639-B46E-F1874C732B47}" type="presOf" srcId="{D489C360-B13B-481E-9D31-EF966E82E1BC}" destId="{5F5D595A-B107-4BAE-9004-0F5299854D5E}" srcOrd="0" destOrd="0" presId="urn:microsoft.com/office/officeart/2005/8/layout/pictureOrgChart+Icon"/>
    <dgm:cxn modelId="{9E383698-DED8-478B-A4BD-7838DC1D5CC7}" type="presOf" srcId="{FF3BB5B8-DA97-4407-990A-93A1FB66D715}" destId="{79032EE3-7AB8-4568-9B18-45A762023DEE}" srcOrd="1" destOrd="0" presId="urn:microsoft.com/office/officeart/2005/8/layout/pictureOrgChart+Icon"/>
    <dgm:cxn modelId="{5D0B219C-C534-4F7D-AC23-735EE02FE558}" srcId="{66C35D7B-8001-446C-9B17-C0790776660B}" destId="{D489C360-B13B-481E-9D31-EF966E82E1BC}" srcOrd="1" destOrd="0" parTransId="{D6004F62-677F-40B0-8A56-803E49090C3D}" sibTransId="{B1B5AE15-B22E-474E-A418-AF3500C27ED6}"/>
    <dgm:cxn modelId="{71C7CA9E-DA0A-4F7D-978C-675C8FCD6081}" srcId="{6F534F2F-18CB-42E3-906B-E66B68A77864}" destId="{B65A3F11-8932-4182-AC8D-D075CEB55D53}" srcOrd="0" destOrd="0" parTransId="{EE7BE446-B0B5-4E22-8B77-D8BA3D848F29}" sibTransId="{4D20EC3A-4046-482D-9294-42B1BA44427A}"/>
    <dgm:cxn modelId="{4F2532A0-2B9C-400C-B460-F19C33C39378}" type="presOf" srcId="{9D61DC3D-A689-4F8B-8BE3-F43E7AA151B9}" destId="{3CB95498-1934-47E7-BF2A-86F6C40CD566}" srcOrd="0" destOrd="0" presId="urn:microsoft.com/office/officeart/2005/8/layout/pictureOrgChart+Icon"/>
    <dgm:cxn modelId="{2AD919A5-8F76-438A-BBAC-882006406045}" type="presOf" srcId="{86426D59-8FEE-4ED9-9027-DBDF822A00A5}" destId="{98BA967B-FBD5-4AA7-A955-EF1DCA456967}" srcOrd="1" destOrd="0" presId="urn:microsoft.com/office/officeart/2005/8/layout/pictureOrgChart+Icon"/>
    <dgm:cxn modelId="{277E6DA9-E75D-4E4F-B924-F5FD9CD066A0}" type="presOf" srcId="{9D61DC3D-A689-4F8B-8BE3-F43E7AA151B9}" destId="{7493D4EA-8DAC-420E-A874-F91FC38B94EB}" srcOrd="1" destOrd="0" presId="urn:microsoft.com/office/officeart/2005/8/layout/pictureOrgChart+Icon"/>
    <dgm:cxn modelId="{CC10E5AB-7C78-4A81-8182-68E23F3A9EEC}" type="presOf" srcId="{0A7565AE-CBFB-41FF-A13A-971125EA50AE}" destId="{3F77CBE5-3EBA-4D41-8F6B-1B11BA0995DA}" srcOrd="0" destOrd="0" presId="urn:microsoft.com/office/officeart/2005/8/layout/pictureOrgChart+Icon"/>
    <dgm:cxn modelId="{0B8F6DB1-63FE-4356-8FA7-44E2D7E714B3}" type="presOf" srcId="{4575004D-7EB8-4910-A1D9-F0472D4FA50B}" destId="{FE25DF3D-C4F0-469D-A38B-A4BC7DB644BA}" srcOrd="0" destOrd="0" presId="urn:microsoft.com/office/officeart/2005/8/layout/pictureOrgChart+Icon"/>
    <dgm:cxn modelId="{4EF189B2-856D-4B49-970A-117E25CF29CB}" srcId="{66304729-8F25-4E52-905C-B698E973D64B}" destId="{D43B18F2-F995-4B8A-BFE5-C177B0DBBF71}" srcOrd="0" destOrd="0" parTransId="{0F3F75CF-AAE2-44C3-A814-9A23933EE2C2}" sibTransId="{AF20CEBA-2B5E-41A7-89A7-996E1188895E}"/>
    <dgm:cxn modelId="{A659A4B2-87CB-4CA1-B924-87D81F5D72B9}" type="presOf" srcId="{0ED3E123-1510-4736-B0A3-A842CC3E6753}" destId="{959DE124-E214-4147-A3E0-B351D51764FD}" srcOrd="1" destOrd="0" presId="urn:microsoft.com/office/officeart/2005/8/layout/pictureOrgChart+Icon"/>
    <dgm:cxn modelId="{DBEA7FB8-E18B-4BF5-A834-04F14C1E717B}" type="presOf" srcId="{F5052598-3901-452E-BBB5-D73921BC9EAE}" destId="{A5A5A365-8751-463F-9C1E-814ED053490B}" srcOrd="0" destOrd="0" presId="urn:microsoft.com/office/officeart/2005/8/layout/pictureOrgChart+Icon"/>
    <dgm:cxn modelId="{112F6FB9-D652-490C-A5D8-D8EF6A38A61A}" type="presOf" srcId="{D6004F62-677F-40B0-8A56-803E49090C3D}" destId="{3926B29B-4319-4271-A05C-556BADB885AA}" srcOrd="0" destOrd="0" presId="urn:microsoft.com/office/officeart/2005/8/layout/pictureOrgChart+Icon"/>
    <dgm:cxn modelId="{43B314BD-01C5-4570-A45A-F557783619B5}" type="presOf" srcId="{0A44B75E-D7BD-46EF-BB1C-074803BE0060}" destId="{2AF370C4-502A-4E15-ABF0-71C02566FC6F}" srcOrd="1" destOrd="0" presId="urn:microsoft.com/office/officeart/2005/8/layout/pictureOrgChart+Icon"/>
    <dgm:cxn modelId="{2EDC4BC2-C6DF-4CAF-99FF-084DA5A6DED2}" srcId="{CBEA21EB-9385-4598-B3BB-9122FE1F96A6}" destId="{0A44B75E-D7BD-46EF-BB1C-074803BE0060}" srcOrd="1" destOrd="0" parTransId="{42586655-7EDC-40E0-A611-2EE3A8C4FF37}" sibTransId="{2D6EE44F-B064-4AEA-AAE0-0D45A6331C03}"/>
    <dgm:cxn modelId="{231B61C4-A38F-4566-B59A-F6538FBA2E6B}" type="presOf" srcId="{DBD4C387-B728-4ADD-87BE-7788F78FD39E}" destId="{AB0D77D1-AD3B-4E09-8444-275EF4ACBEA8}" srcOrd="0" destOrd="0" presId="urn:microsoft.com/office/officeart/2005/8/layout/pictureOrgChart+Icon"/>
    <dgm:cxn modelId="{CE2A4DC4-79FF-4F94-A66E-CA074DDFC578}" type="presOf" srcId="{EF66BAF1-DDC0-4B7B-96C5-2996F18FAC5B}" destId="{5D707D87-8F33-4678-BCC1-F36730AAD3A3}" srcOrd="0" destOrd="0" presId="urn:microsoft.com/office/officeart/2005/8/layout/pictureOrgChart+Icon"/>
    <dgm:cxn modelId="{D08459C6-8D88-411B-A294-6F2FF00DA2DC}" type="presOf" srcId="{E8FA890F-B9FA-4CB2-83B0-F95E3A23C990}" destId="{574275C8-4F17-4DF4-AF13-CCD747D3CACE}" srcOrd="1" destOrd="0" presId="urn:microsoft.com/office/officeart/2005/8/layout/pictureOrgChart+Icon"/>
    <dgm:cxn modelId="{DA1AD6C6-A41E-4A44-A036-DFDF40321993}" type="presOf" srcId="{41DF5B4A-6C8D-41F6-927F-7CD3FC08F9CF}" destId="{3C0005CA-6A09-4539-9B08-FDFEA3C3DF9B}" srcOrd="0" destOrd="0" presId="urn:microsoft.com/office/officeart/2005/8/layout/pictureOrgChart+Icon"/>
    <dgm:cxn modelId="{B84EDCC6-1115-40F8-A204-841F877D3E54}" type="presOf" srcId="{561ADAB2-44BD-404B-BCC2-A0DA5023EDB5}" destId="{447B2787-E6CB-4B93-824C-4ADD6531021C}" srcOrd="0" destOrd="0" presId="urn:microsoft.com/office/officeart/2005/8/layout/pictureOrgChart+Icon"/>
    <dgm:cxn modelId="{715467D0-66AA-49E0-904A-7D8ABDBB7E21}" type="presOf" srcId="{E4CF90DF-83C8-4F94-9DF5-2F32E252C1D7}" destId="{29BF2B9F-A708-4E00-9A4F-EA0A7A2FA4FF}" srcOrd="1" destOrd="0" presId="urn:microsoft.com/office/officeart/2005/8/layout/pictureOrgChart+Icon"/>
    <dgm:cxn modelId="{D5E42DD2-18F2-46E8-B8EB-9C562DDD25B1}" type="presOf" srcId="{CBEA21EB-9385-4598-B3BB-9122FE1F96A6}" destId="{27A93CF4-BC12-4D2A-83C5-EECF92FA97D4}" srcOrd="0" destOrd="0" presId="urn:microsoft.com/office/officeart/2005/8/layout/pictureOrgChart+Icon"/>
    <dgm:cxn modelId="{5F0867D3-5D6C-44CC-8F4B-BE5E87895374}" type="presOf" srcId="{8E59878E-B646-4095-8EDC-C89A05BC6631}" destId="{FFC3CCC3-355C-4E7C-A4AA-17CEA9D52069}" srcOrd="0" destOrd="0" presId="urn:microsoft.com/office/officeart/2005/8/layout/pictureOrgChart+Icon"/>
    <dgm:cxn modelId="{0B33BAD5-68FF-492E-AF79-5B98938E7B9B}" type="presOf" srcId="{A8C9EA4B-46D5-4182-B6FE-4C4ABD5F989D}" destId="{A343D5EE-51BC-4FB5-BD6F-39FDAF60B5CE}" srcOrd="0" destOrd="0" presId="urn:microsoft.com/office/officeart/2005/8/layout/pictureOrgChart+Icon"/>
    <dgm:cxn modelId="{0EF76BDB-E444-45F6-8596-63B6F0EA8C98}" type="presOf" srcId="{66304729-8F25-4E52-905C-B698E973D64B}" destId="{FDD7AB31-72EA-4B95-B684-A260D142EEE1}" srcOrd="0" destOrd="0" presId="urn:microsoft.com/office/officeart/2005/8/layout/pictureOrgChart+Icon"/>
    <dgm:cxn modelId="{1EC55DE3-F464-4BCD-BC9B-4785B165F2B3}" type="presOf" srcId="{6F534F2F-18CB-42E3-906B-E66B68A77864}" destId="{9EC8664E-5A3D-483B-A562-FFC3D5146C20}" srcOrd="0" destOrd="0" presId="urn:microsoft.com/office/officeart/2005/8/layout/pictureOrgChart+Icon"/>
    <dgm:cxn modelId="{B156ACE4-889F-465C-8440-80B04B29F517}" type="presOf" srcId="{EDE0FBFF-40E6-4B94-AD28-ABF2ACBBA334}" destId="{56596B0C-A54D-464D-8085-22F043A57151}" srcOrd="0" destOrd="0" presId="urn:microsoft.com/office/officeart/2005/8/layout/pictureOrgChart+Icon"/>
    <dgm:cxn modelId="{5A8CBFF0-084E-4C2B-8C31-C338F96110B7}" type="presOf" srcId="{D43B18F2-F995-4B8A-BFE5-C177B0DBBF71}" destId="{8056F80B-43C5-46FD-83FE-1C309D0F3D08}" srcOrd="1" destOrd="0" presId="urn:microsoft.com/office/officeart/2005/8/layout/pictureOrgChart+Icon"/>
    <dgm:cxn modelId="{646CD6FD-4157-4D17-89D3-6D6458D3211B}" srcId="{FA3CE59D-FEAB-4C6B-8529-94EA691B72EF}" destId="{41DF5B4A-6C8D-41F6-927F-7CD3FC08F9CF}" srcOrd="1" destOrd="0" parTransId="{F41A85D9-BC64-486C-B0B3-F57756C86621}" sibTransId="{A0DD50A8-9AE2-4EDE-BF1E-6E335F7A4AEB}"/>
    <dgm:cxn modelId="{317F42A1-03C3-4E4F-9B5F-630AA660E398}" type="presParOf" srcId="{9EC8664E-5A3D-483B-A562-FFC3D5146C20}" destId="{409303DE-839C-4692-B589-F03BBE3554B1}" srcOrd="0" destOrd="0" presId="urn:microsoft.com/office/officeart/2005/8/layout/pictureOrgChart+Icon"/>
    <dgm:cxn modelId="{E625EA86-95C3-4508-83B1-F77C77E73CCB}" type="presParOf" srcId="{409303DE-839C-4692-B589-F03BBE3554B1}" destId="{7436357F-3D63-4F44-8B47-811F0D8B839C}" srcOrd="0" destOrd="0" presId="urn:microsoft.com/office/officeart/2005/8/layout/pictureOrgChart+Icon"/>
    <dgm:cxn modelId="{F84B644B-68E3-4394-9990-02814A2BF3A4}" type="presParOf" srcId="{7436357F-3D63-4F44-8B47-811F0D8B839C}" destId="{376A6AD3-8CC3-4F44-811D-82BD294434C9}" srcOrd="0" destOrd="0" presId="urn:microsoft.com/office/officeart/2005/8/layout/pictureOrgChart+Icon"/>
    <dgm:cxn modelId="{DDDCD491-EAFA-4F57-AD15-417760823350}" type="presParOf" srcId="{7436357F-3D63-4F44-8B47-811F0D8B839C}" destId="{0E7F18A0-15ED-42E2-923D-B8C0232BDDFE}" srcOrd="1" destOrd="0" presId="urn:microsoft.com/office/officeart/2005/8/layout/pictureOrgChart+Icon"/>
    <dgm:cxn modelId="{DC70E85C-50F3-4507-88C8-214CD7DD7F1E}" type="presParOf" srcId="{7436357F-3D63-4F44-8B47-811F0D8B839C}" destId="{2EACBF02-4C33-4E0A-ABB6-9C6E0943C5D4}" srcOrd="2" destOrd="0" presId="urn:microsoft.com/office/officeart/2005/8/layout/pictureOrgChart+Icon"/>
    <dgm:cxn modelId="{CDCE05D6-416C-4CA3-B9D5-7185C96E3BA7}" type="presParOf" srcId="{409303DE-839C-4692-B589-F03BBE3554B1}" destId="{5C33C544-F763-4491-B23B-DE5F4C37CCD5}" srcOrd="1" destOrd="0" presId="urn:microsoft.com/office/officeart/2005/8/layout/pictureOrgChart+Icon"/>
    <dgm:cxn modelId="{F7A24ED3-7049-47B7-831C-60E1AFF1373E}" type="presParOf" srcId="{5C33C544-F763-4491-B23B-DE5F4C37CCD5}" destId="{FE25DF3D-C4F0-469D-A38B-A4BC7DB644BA}" srcOrd="0" destOrd="0" presId="urn:microsoft.com/office/officeart/2005/8/layout/pictureOrgChart+Icon"/>
    <dgm:cxn modelId="{1C3AF82C-1605-4946-B0BE-28C40FAEC502}" type="presParOf" srcId="{5C33C544-F763-4491-B23B-DE5F4C37CCD5}" destId="{AEB136A5-3DB8-4329-98BB-CB75F20C20BC}" srcOrd="1" destOrd="0" presId="urn:microsoft.com/office/officeart/2005/8/layout/pictureOrgChart+Icon"/>
    <dgm:cxn modelId="{F1B663AC-53C8-483C-9F0A-558F2DFD0CC2}" type="presParOf" srcId="{AEB136A5-3DB8-4329-98BB-CB75F20C20BC}" destId="{3DF6C9AF-2F0B-449E-B388-94CF6B88CB14}" srcOrd="0" destOrd="0" presId="urn:microsoft.com/office/officeart/2005/8/layout/pictureOrgChart+Icon"/>
    <dgm:cxn modelId="{0099FEF5-4207-47C9-B9C2-5A107014FE6E}" type="presParOf" srcId="{3DF6C9AF-2F0B-449E-B388-94CF6B88CB14}" destId="{F10004CA-5D02-419E-BC46-22C3DDEC9578}" srcOrd="0" destOrd="0" presId="urn:microsoft.com/office/officeart/2005/8/layout/pictureOrgChart+Icon"/>
    <dgm:cxn modelId="{C8990A06-6191-4942-96F3-1F3EFCDADF8A}" type="presParOf" srcId="{3DF6C9AF-2F0B-449E-B388-94CF6B88CB14}" destId="{375244DD-686C-4F9C-8179-7DCBDCA03BAC}" srcOrd="1" destOrd="0" presId="urn:microsoft.com/office/officeart/2005/8/layout/pictureOrgChart+Icon"/>
    <dgm:cxn modelId="{BF419759-ACDE-46F9-8225-0E7E2BD41B78}" type="presParOf" srcId="{3DF6C9AF-2F0B-449E-B388-94CF6B88CB14}" destId="{79032EE3-7AB8-4568-9B18-45A762023DEE}" srcOrd="2" destOrd="0" presId="urn:microsoft.com/office/officeart/2005/8/layout/pictureOrgChart+Icon"/>
    <dgm:cxn modelId="{96A9F28A-23A0-4A89-961A-5E550FEB1093}" type="presParOf" srcId="{AEB136A5-3DB8-4329-98BB-CB75F20C20BC}" destId="{E18A0F9C-FDFA-4C2A-ACE8-30A92E3541DE}" srcOrd="1" destOrd="0" presId="urn:microsoft.com/office/officeart/2005/8/layout/pictureOrgChart+Icon"/>
    <dgm:cxn modelId="{DAF68E8A-D74F-48B7-B746-467F277CA943}" type="presParOf" srcId="{E18A0F9C-FDFA-4C2A-ACE8-30A92E3541DE}" destId="{AB0D77D1-AD3B-4E09-8444-275EF4ACBEA8}" srcOrd="0" destOrd="0" presId="urn:microsoft.com/office/officeart/2005/8/layout/pictureOrgChart+Icon"/>
    <dgm:cxn modelId="{330B408C-3F19-4120-9191-3541DD1C8FC2}" type="presParOf" srcId="{E18A0F9C-FDFA-4C2A-ACE8-30A92E3541DE}" destId="{1A905160-C264-4788-8B0A-76CE26543A3E}" srcOrd="1" destOrd="0" presId="urn:microsoft.com/office/officeart/2005/8/layout/pictureOrgChart+Icon"/>
    <dgm:cxn modelId="{FE1BAB66-1E1F-4B74-9406-EEF303197007}" type="presParOf" srcId="{1A905160-C264-4788-8B0A-76CE26543A3E}" destId="{E847FAF1-F13C-492C-96FA-76E7556D9304}" srcOrd="0" destOrd="0" presId="urn:microsoft.com/office/officeart/2005/8/layout/pictureOrgChart+Icon"/>
    <dgm:cxn modelId="{18BA753A-3E38-4860-B672-5EED3A49B5EE}" type="presParOf" srcId="{E847FAF1-F13C-492C-96FA-76E7556D9304}" destId="{FDD7AB31-72EA-4B95-B684-A260D142EEE1}" srcOrd="0" destOrd="0" presId="urn:microsoft.com/office/officeart/2005/8/layout/pictureOrgChart+Icon"/>
    <dgm:cxn modelId="{A382BF70-0EFD-4477-9440-CE01DC43F704}" type="presParOf" srcId="{E847FAF1-F13C-492C-96FA-76E7556D9304}" destId="{A7F7A54F-95A1-4935-A807-E080C9B51658}" srcOrd="1" destOrd="0" presId="urn:microsoft.com/office/officeart/2005/8/layout/pictureOrgChart+Icon"/>
    <dgm:cxn modelId="{AE1A61E5-03C2-4DBA-BB42-781B8AB86486}" type="presParOf" srcId="{E847FAF1-F13C-492C-96FA-76E7556D9304}" destId="{15E641CD-3D7A-489F-83C7-42D046D648CE}" srcOrd="2" destOrd="0" presId="urn:microsoft.com/office/officeart/2005/8/layout/pictureOrgChart+Icon"/>
    <dgm:cxn modelId="{38232265-6CA5-4351-A8D8-8047459F88BC}" type="presParOf" srcId="{1A905160-C264-4788-8B0A-76CE26543A3E}" destId="{16535023-E9F6-4F4E-BC4A-25ABD69A0B5E}" srcOrd="1" destOrd="0" presId="urn:microsoft.com/office/officeart/2005/8/layout/pictureOrgChart+Icon"/>
    <dgm:cxn modelId="{250E44CF-DA14-4757-9142-62D98B86FC80}" type="presParOf" srcId="{16535023-E9F6-4F4E-BC4A-25ABD69A0B5E}" destId="{9BA1B41F-4150-4191-9CEE-4E835925B93E}" srcOrd="0" destOrd="0" presId="urn:microsoft.com/office/officeart/2005/8/layout/pictureOrgChart+Icon"/>
    <dgm:cxn modelId="{1C079ACB-9CEE-4B7D-B59B-400108A13C19}" type="presParOf" srcId="{16535023-E9F6-4F4E-BC4A-25ABD69A0B5E}" destId="{B842ACF7-05E6-4255-974E-564DC18FEB58}" srcOrd="1" destOrd="0" presId="urn:microsoft.com/office/officeart/2005/8/layout/pictureOrgChart+Icon"/>
    <dgm:cxn modelId="{706394AD-ECDF-4BBA-BF94-B8A136B607E0}" type="presParOf" srcId="{B842ACF7-05E6-4255-974E-564DC18FEB58}" destId="{898FAE8A-B292-4C2C-B7D5-3351383BCC9C}" srcOrd="0" destOrd="0" presId="urn:microsoft.com/office/officeart/2005/8/layout/pictureOrgChart+Icon"/>
    <dgm:cxn modelId="{13D0BDCB-B620-4360-AD91-5F2D11840027}" type="presParOf" srcId="{898FAE8A-B292-4C2C-B7D5-3351383BCC9C}" destId="{D80BF11D-A819-4D76-B88B-19A3B3F5FCF5}" srcOrd="0" destOrd="0" presId="urn:microsoft.com/office/officeart/2005/8/layout/pictureOrgChart+Icon"/>
    <dgm:cxn modelId="{B2F859C0-17A9-4B87-842F-3FB701B4DAA2}" type="presParOf" srcId="{898FAE8A-B292-4C2C-B7D5-3351383BCC9C}" destId="{EA2FFA55-4CCC-46FE-8AA9-D2C34B602DE5}" srcOrd="1" destOrd="0" presId="urn:microsoft.com/office/officeart/2005/8/layout/pictureOrgChart+Icon"/>
    <dgm:cxn modelId="{5CCC4F01-15B7-456C-826E-4A0594076194}" type="presParOf" srcId="{898FAE8A-B292-4C2C-B7D5-3351383BCC9C}" destId="{8056F80B-43C5-46FD-83FE-1C309D0F3D08}" srcOrd="2" destOrd="0" presId="urn:microsoft.com/office/officeart/2005/8/layout/pictureOrgChart+Icon"/>
    <dgm:cxn modelId="{10E96EF2-85C4-41B3-A9FE-D89F3FF3DA3B}" type="presParOf" srcId="{B842ACF7-05E6-4255-974E-564DC18FEB58}" destId="{34127CE6-F6BE-4FE9-97ED-36244EFD3CC7}" srcOrd="1" destOrd="0" presId="urn:microsoft.com/office/officeart/2005/8/layout/pictureOrgChart+Icon"/>
    <dgm:cxn modelId="{10187557-6770-40F5-8BBF-38C40A48327B}" type="presParOf" srcId="{34127CE6-F6BE-4FE9-97ED-36244EFD3CC7}" destId="{447B2787-E6CB-4B93-824C-4ADD6531021C}" srcOrd="0" destOrd="0" presId="urn:microsoft.com/office/officeart/2005/8/layout/pictureOrgChart+Icon"/>
    <dgm:cxn modelId="{705157EF-FD5A-4694-AB64-F9AAFDE58D4C}" type="presParOf" srcId="{34127CE6-F6BE-4FE9-97ED-36244EFD3CC7}" destId="{29F55474-1EF4-4D49-845F-8413360DDDAC}" srcOrd="1" destOrd="0" presId="urn:microsoft.com/office/officeart/2005/8/layout/pictureOrgChart+Icon"/>
    <dgm:cxn modelId="{AD617A23-9D23-4FAA-8E5E-BBFA0DB50B2D}" type="presParOf" srcId="{29F55474-1EF4-4D49-845F-8413360DDDAC}" destId="{918126D3-B44D-47E7-BFE8-BE21E4E26119}" srcOrd="0" destOrd="0" presId="urn:microsoft.com/office/officeart/2005/8/layout/pictureOrgChart+Icon"/>
    <dgm:cxn modelId="{2C433911-474F-463A-8C9A-5BD272425FC3}" type="presParOf" srcId="{918126D3-B44D-47E7-BFE8-BE21E4E26119}" destId="{90AD8262-225E-42FB-8CE3-517F72C024BE}" srcOrd="0" destOrd="0" presId="urn:microsoft.com/office/officeart/2005/8/layout/pictureOrgChart+Icon"/>
    <dgm:cxn modelId="{B7B3D47C-A239-4B26-9FB1-6B84C42DCF8E}" type="presParOf" srcId="{918126D3-B44D-47E7-BFE8-BE21E4E26119}" destId="{8C6E9D10-D337-4F62-A3D3-D3F3012C873F}" srcOrd="1" destOrd="0" presId="urn:microsoft.com/office/officeart/2005/8/layout/pictureOrgChart+Icon"/>
    <dgm:cxn modelId="{330262CB-EEFD-4497-8D35-A1E575701E83}" type="presParOf" srcId="{918126D3-B44D-47E7-BFE8-BE21E4E26119}" destId="{959DE124-E214-4147-A3E0-B351D51764FD}" srcOrd="2" destOrd="0" presId="urn:microsoft.com/office/officeart/2005/8/layout/pictureOrgChart+Icon"/>
    <dgm:cxn modelId="{A92F71EA-98BC-434B-91BF-E041FE45F1B6}" type="presParOf" srcId="{29F55474-1EF4-4D49-845F-8413360DDDAC}" destId="{F0579108-D41B-46BA-A34C-90C362A8D1A9}" srcOrd="1" destOrd="0" presId="urn:microsoft.com/office/officeart/2005/8/layout/pictureOrgChart+Icon"/>
    <dgm:cxn modelId="{5D1DC3F5-B744-49EB-9051-9AFCBE76D769}" type="presParOf" srcId="{29F55474-1EF4-4D49-845F-8413360DDDAC}" destId="{D510AA77-3881-4BEE-B741-EA7B2BB44F7B}" srcOrd="2" destOrd="0" presId="urn:microsoft.com/office/officeart/2005/8/layout/pictureOrgChart+Icon"/>
    <dgm:cxn modelId="{D58ACDB4-8869-4ED5-851F-C346D2695312}" type="presParOf" srcId="{34127CE6-F6BE-4FE9-97ED-36244EFD3CC7}" destId="{3F77CBE5-3EBA-4D41-8F6B-1B11BA0995DA}" srcOrd="2" destOrd="0" presId="urn:microsoft.com/office/officeart/2005/8/layout/pictureOrgChart+Icon"/>
    <dgm:cxn modelId="{C75A66BA-3F21-4E3F-8B93-44490BCF92D5}" type="presParOf" srcId="{34127CE6-F6BE-4FE9-97ED-36244EFD3CC7}" destId="{C34994BA-B349-446B-9B13-01BE787704AF}" srcOrd="3" destOrd="0" presId="urn:microsoft.com/office/officeart/2005/8/layout/pictureOrgChart+Icon"/>
    <dgm:cxn modelId="{C512A9D9-C443-4360-9105-819E8DECD680}" type="presParOf" srcId="{C34994BA-B349-446B-9B13-01BE787704AF}" destId="{A4B921E4-2DB8-40B4-AD66-95544727BF14}" srcOrd="0" destOrd="0" presId="urn:microsoft.com/office/officeart/2005/8/layout/pictureOrgChart+Icon"/>
    <dgm:cxn modelId="{3FCC6FFD-E32C-4510-AF25-F8FEA8B6A2F8}" type="presParOf" srcId="{A4B921E4-2DB8-40B4-AD66-95544727BF14}" destId="{C95A1447-896A-41E7-AE14-8A53F914CDF9}" srcOrd="0" destOrd="0" presId="urn:microsoft.com/office/officeart/2005/8/layout/pictureOrgChart+Icon"/>
    <dgm:cxn modelId="{BB517830-3BC3-4FCF-B788-BF2136A6B15F}" type="presParOf" srcId="{A4B921E4-2DB8-40B4-AD66-95544727BF14}" destId="{DE232E4F-6AAC-410B-88C0-97EE7B7965D5}" srcOrd="1" destOrd="0" presId="urn:microsoft.com/office/officeart/2005/8/layout/pictureOrgChart+Icon"/>
    <dgm:cxn modelId="{F46A2212-6836-4907-A0B2-0A4CC0DDCE84}" type="presParOf" srcId="{A4B921E4-2DB8-40B4-AD66-95544727BF14}" destId="{29BF2B9F-A708-4E00-9A4F-EA0A7A2FA4FF}" srcOrd="2" destOrd="0" presId="urn:microsoft.com/office/officeart/2005/8/layout/pictureOrgChart+Icon"/>
    <dgm:cxn modelId="{DD72769F-0865-40D8-A7A3-63A97B8B6126}" type="presParOf" srcId="{C34994BA-B349-446B-9B13-01BE787704AF}" destId="{7ACA3A6D-EC28-4594-9686-26761FB72F98}" srcOrd="1" destOrd="0" presId="urn:microsoft.com/office/officeart/2005/8/layout/pictureOrgChart+Icon"/>
    <dgm:cxn modelId="{7824BBA5-49AE-4B75-BFE8-ADEE03E5AA49}" type="presParOf" srcId="{C34994BA-B349-446B-9B13-01BE787704AF}" destId="{DB79281D-7A52-40C7-874A-675E94FAE1A0}" srcOrd="2" destOrd="0" presId="urn:microsoft.com/office/officeart/2005/8/layout/pictureOrgChart+Icon"/>
    <dgm:cxn modelId="{AE5528DB-3559-49CC-B751-9B4AEB1D1CD3}" type="presParOf" srcId="{B842ACF7-05E6-4255-974E-564DC18FEB58}" destId="{355A0FBF-D172-49AE-9B21-D5AFE497E614}" srcOrd="2" destOrd="0" presId="urn:microsoft.com/office/officeart/2005/8/layout/pictureOrgChart+Icon"/>
    <dgm:cxn modelId="{476F2B46-07D7-4238-9BEC-C939E1D2D5C6}" type="presParOf" srcId="{16535023-E9F6-4F4E-BC4A-25ABD69A0B5E}" destId="{A5A5A365-8751-463F-9C1E-814ED053490B}" srcOrd="2" destOrd="0" presId="urn:microsoft.com/office/officeart/2005/8/layout/pictureOrgChart+Icon"/>
    <dgm:cxn modelId="{F5A3EC5F-F2DD-4CA8-8C29-02782E8AEB20}" type="presParOf" srcId="{16535023-E9F6-4F4E-BC4A-25ABD69A0B5E}" destId="{48E36BCA-C5B1-4E44-8F4A-286D042113DD}" srcOrd="3" destOrd="0" presId="urn:microsoft.com/office/officeart/2005/8/layout/pictureOrgChart+Icon"/>
    <dgm:cxn modelId="{0A4A4F10-4A70-4E83-BA70-66DB9AC18C62}" type="presParOf" srcId="{48E36BCA-C5B1-4E44-8F4A-286D042113DD}" destId="{CE7CF78B-1CA0-46C5-8FE1-EFE03324ED3E}" srcOrd="0" destOrd="0" presId="urn:microsoft.com/office/officeart/2005/8/layout/pictureOrgChart+Icon"/>
    <dgm:cxn modelId="{11CA2151-679B-4FDE-9F2B-F002AFFEDC13}" type="presParOf" srcId="{CE7CF78B-1CA0-46C5-8FE1-EFE03324ED3E}" destId="{6A98308C-65A7-4558-B513-590EF032614D}" srcOrd="0" destOrd="0" presId="urn:microsoft.com/office/officeart/2005/8/layout/pictureOrgChart+Icon"/>
    <dgm:cxn modelId="{A99C6719-70E9-41DE-96CF-E0DF021D2596}" type="presParOf" srcId="{CE7CF78B-1CA0-46C5-8FE1-EFE03324ED3E}" destId="{1BFB9B05-A133-4F27-B311-C6F4A6A7E832}" srcOrd="1" destOrd="0" presId="urn:microsoft.com/office/officeart/2005/8/layout/pictureOrgChart+Icon"/>
    <dgm:cxn modelId="{93CA3D68-64F5-4AA7-A595-D20CD2FAFADD}" type="presParOf" srcId="{CE7CF78B-1CA0-46C5-8FE1-EFE03324ED3E}" destId="{98BA967B-FBD5-4AA7-A955-EF1DCA456967}" srcOrd="2" destOrd="0" presId="urn:microsoft.com/office/officeart/2005/8/layout/pictureOrgChart+Icon"/>
    <dgm:cxn modelId="{3B5FEF4E-7C56-4014-857E-33438D39D3C9}" type="presParOf" srcId="{48E36BCA-C5B1-4E44-8F4A-286D042113DD}" destId="{778C29E8-8AC3-4B12-9575-EF9D28AA3205}" srcOrd="1" destOrd="0" presId="urn:microsoft.com/office/officeart/2005/8/layout/pictureOrgChart+Icon"/>
    <dgm:cxn modelId="{8052BBBF-FC4E-4AF2-B96E-068505222A94}" type="presParOf" srcId="{48E36BCA-C5B1-4E44-8F4A-286D042113DD}" destId="{506871EA-F7D6-4B6C-AF2B-F54999AB876F}" srcOrd="2" destOrd="0" presId="urn:microsoft.com/office/officeart/2005/8/layout/pictureOrgChart+Icon"/>
    <dgm:cxn modelId="{0B1E295C-4F07-4F59-8913-54C7501CA99E}" type="presParOf" srcId="{1A905160-C264-4788-8B0A-76CE26543A3E}" destId="{5E181D02-4A30-4039-9925-DACB2D42860D}" srcOrd="2" destOrd="0" presId="urn:microsoft.com/office/officeart/2005/8/layout/pictureOrgChart+Icon"/>
    <dgm:cxn modelId="{E87533DB-2B6E-4DB8-A442-DF17B89ABB25}" type="presParOf" srcId="{E18A0F9C-FDFA-4C2A-ACE8-30A92E3541DE}" destId="{5B0C9871-76DD-43DE-8A72-995B0145FE76}" srcOrd="2" destOrd="0" presId="urn:microsoft.com/office/officeart/2005/8/layout/pictureOrgChart+Icon"/>
    <dgm:cxn modelId="{0255A858-48F4-48EB-8A04-7C3AD1F1B089}" type="presParOf" srcId="{E18A0F9C-FDFA-4C2A-ACE8-30A92E3541DE}" destId="{BD94D2FE-4818-4005-A1BE-02C4DDF9C64E}" srcOrd="3" destOrd="0" presId="urn:microsoft.com/office/officeart/2005/8/layout/pictureOrgChart+Icon"/>
    <dgm:cxn modelId="{3A61BE27-75C1-4E0A-B2ED-A5660FA0A583}" type="presParOf" srcId="{BD94D2FE-4818-4005-A1BE-02C4DDF9C64E}" destId="{40873644-3472-47F5-AC27-C6C82DE35490}" srcOrd="0" destOrd="0" presId="urn:microsoft.com/office/officeart/2005/8/layout/pictureOrgChart+Icon"/>
    <dgm:cxn modelId="{B12AA1D2-9A47-45FF-80A3-AFF91A6B979E}" type="presParOf" srcId="{40873644-3472-47F5-AC27-C6C82DE35490}" destId="{27A93CF4-BC12-4D2A-83C5-EECF92FA97D4}" srcOrd="0" destOrd="0" presId="urn:microsoft.com/office/officeart/2005/8/layout/pictureOrgChart+Icon"/>
    <dgm:cxn modelId="{AF272CA1-7E83-4FA8-A3DB-0C8C8E9A38A6}" type="presParOf" srcId="{40873644-3472-47F5-AC27-C6C82DE35490}" destId="{F576C591-2FA8-4346-B9E3-FC9197697EE7}" srcOrd="1" destOrd="0" presId="urn:microsoft.com/office/officeart/2005/8/layout/pictureOrgChart+Icon"/>
    <dgm:cxn modelId="{A8E0F817-92EF-4B03-B60F-A850FA1BBC3F}" type="presParOf" srcId="{40873644-3472-47F5-AC27-C6C82DE35490}" destId="{B421302D-1AEE-4AF3-B05A-13022E023208}" srcOrd="2" destOrd="0" presId="urn:microsoft.com/office/officeart/2005/8/layout/pictureOrgChart+Icon"/>
    <dgm:cxn modelId="{F1A2F9F2-0B13-4346-9C96-AA8108BB49A0}" type="presParOf" srcId="{BD94D2FE-4818-4005-A1BE-02C4DDF9C64E}" destId="{F0A86C29-F70E-40AF-A4AA-000A83AAD169}" srcOrd="1" destOrd="0" presId="urn:microsoft.com/office/officeart/2005/8/layout/pictureOrgChart+Icon"/>
    <dgm:cxn modelId="{CC7846EE-000E-4C29-9F1C-9457B752B9A1}" type="presParOf" srcId="{F0A86C29-F70E-40AF-A4AA-000A83AAD169}" destId="{A343D5EE-51BC-4FB5-BD6F-39FDAF60B5CE}" srcOrd="0" destOrd="0" presId="urn:microsoft.com/office/officeart/2005/8/layout/pictureOrgChart+Icon"/>
    <dgm:cxn modelId="{D2EF2F84-B4D8-41C7-825F-5932D633C1EB}" type="presParOf" srcId="{F0A86C29-F70E-40AF-A4AA-000A83AAD169}" destId="{14F641EE-629A-4088-8C1F-57D6DDEC72CC}" srcOrd="1" destOrd="0" presId="urn:microsoft.com/office/officeart/2005/8/layout/pictureOrgChart+Icon"/>
    <dgm:cxn modelId="{F05AC04C-702B-4A77-A585-860F4965A38C}" type="presParOf" srcId="{14F641EE-629A-4088-8C1F-57D6DDEC72CC}" destId="{0D5594E3-34F4-44B5-9EA4-BD58816B4A55}" srcOrd="0" destOrd="0" presId="urn:microsoft.com/office/officeart/2005/8/layout/pictureOrgChart+Icon"/>
    <dgm:cxn modelId="{5EE5FCA3-1454-43B9-B2DE-E75274AE45AF}" type="presParOf" srcId="{0D5594E3-34F4-44B5-9EA4-BD58816B4A55}" destId="{FF3D2436-6303-4ADE-8D10-8F6357706936}" srcOrd="0" destOrd="0" presId="urn:microsoft.com/office/officeart/2005/8/layout/pictureOrgChart+Icon"/>
    <dgm:cxn modelId="{BBB52C62-554E-4FD0-A702-621B11E81454}" type="presParOf" srcId="{0D5594E3-34F4-44B5-9EA4-BD58816B4A55}" destId="{28DCD166-35B9-42E6-BC96-58FA5D24BDB4}" srcOrd="1" destOrd="0" presId="urn:microsoft.com/office/officeart/2005/8/layout/pictureOrgChart+Icon"/>
    <dgm:cxn modelId="{8F54FC1C-7513-4E00-923E-C7B7C29682BC}" type="presParOf" srcId="{0D5594E3-34F4-44B5-9EA4-BD58816B4A55}" destId="{574275C8-4F17-4DF4-AF13-CCD747D3CACE}" srcOrd="2" destOrd="0" presId="urn:microsoft.com/office/officeart/2005/8/layout/pictureOrgChart+Icon"/>
    <dgm:cxn modelId="{B2DB92D6-10ED-41AF-9EE5-97F935DD013F}" type="presParOf" srcId="{14F641EE-629A-4088-8C1F-57D6DDEC72CC}" destId="{594D3D72-BCA9-4D20-BBFD-7E3E50713A31}" srcOrd="1" destOrd="0" presId="urn:microsoft.com/office/officeart/2005/8/layout/pictureOrgChart+Icon"/>
    <dgm:cxn modelId="{2D036BFE-26AF-40A2-9E0A-D2D00F2BD99B}" type="presParOf" srcId="{14F641EE-629A-4088-8C1F-57D6DDEC72CC}" destId="{EBD3AC27-64F5-402C-90E9-3B211F8A3B2E}" srcOrd="2" destOrd="0" presId="urn:microsoft.com/office/officeart/2005/8/layout/pictureOrgChart+Icon"/>
    <dgm:cxn modelId="{85A20E4B-F345-4C5B-8693-3F6F347ECCEA}" type="presParOf" srcId="{F0A86C29-F70E-40AF-A4AA-000A83AAD169}" destId="{3DE145FE-9C44-47D8-9396-529257C9E34F}" srcOrd="2" destOrd="0" presId="urn:microsoft.com/office/officeart/2005/8/layout/pictureOrgChart+Icon"/>
    <dgm:cxn modelId="{74E6576C-81BD-442C-9979-B88AAC157AFD}" type="presParOf" srcId="{F0A86C29-F70E-40AF-A4AA-000A83AAD169}" destId="{18CC320A-6D81-4C66-80FB-910E63C7BCE1}" srcOrd="3" destOrd="0" presId="urn:microsoft.com/office/officeart/2005/8/layout/pictureOrgChart+Icon"/>
    <dgm:cxn modelId="{D168B438-2E43-4BF0-9E84-0A0461F306A3}" type="presParOf" srcId="{18CC320A-6D81-4C66-80FB-910E63C7BCE1}" destId="{EDF1C256-8E36-42EF-BE09-DB6D67F24159}" srcOrd="0" destOrd="0" presId="urn:microsoft.com/office/officeart/2005/8/layout/pictureOrgChart+Icon"/>
    <dgm:cxn modelId="{FBEA98B6-B7AA-4E78-B33C-1562D3454A1A}" type="presParOf" srcId="{EDF1C256-8E36-42EF-BE09-DB6D67F24159}" destId="{CD17B596-BF94-4A3D-AA6A-0C763B860C6A}" srcOrd="0" destOrd="0" presId="urn:microsoft.com/office/officeart/2005/8/layout/pictureOrgChart+Icon"/>
    <dgm:cxn modelId="{CA36C43D-9026-4378-ACB1-F88597FB10B6}" type="presParOf" srcId="{EDF1C256-8E36-42EF-BE09-DB6D67F24159}" destId="{93FBE041-911C-4F79-A882-CBD2A6627A92}" srcOrd="1" destOrd="0" presId="urn:microsoft.com/office/officeart/2005/8/layout/pictureOrgChart+Icon"/>
    <dgm:cxn modelId="{138A90D1-2A73-49B2-870A-066AA6258A4C}" type="presParOf" srcId="{EDF1C256-8E36-42EF-BE09-DB6D67F24159}" destId="{2AF370C4-502A-4E15-ABF0-71C02566FC6F}" srcOrd="2" destOrd="0" presId="urn:microsoft.com/office/officeart/2005/8/layout/pictureOrgChart+Icon"/>
    <dgm:cxn modelId="{BFB8F6BF-0513-4371-A0DB-1B084BB47431}" type="presParOf" srcId="{18CC320A-6D81-4C66-80FB-910E63C7BCE1}" destId="{074277DC-DC71-4F38-AD59-937778C02657}" srcOrd="1" destOrd="0" presId="urn:microsoft.com/office/officeart/2005/8/layout/pictureOrgChart+Icon"/>
    <dgm:cxn modelId="{2904B2B4-3FAC-48F2-BECC-EA0FA38A8E68}" type="presParOf" srcId="{18CC320A-6D81-4C66-80FB-910E63C7BCE1}" destId="{0240E57E-2D9E-4696-A42D-01D9C792687C}" srcOrd="2" destOrd="0" presId="urn:microsoft.com/office/officeart/2005/8/layout/pictureOrgChart+Icon"/>
    <dgm:cxn modelId="{B831703F-7D8A-42F3-8BB8-9A6D2911137B}" type="presParOf" srcId="{F0A86C29-F70E-40AF-A4AA-000A83AAD169}" destId="{56596B0C-A54D-464D-8085-22F043A57151}" srcOrd="4" destOrd="0" presId="urn:microsoft.com/office/officeart/2005/8/layout/pictureOrgChart+Icon"/>
    <dgm:cxn modelId="{7CDAD703-5EA5-4129-A045-C03AADB15D2A}" type="presParOf" srcId="{F0A86C29-F70E-40AF-A4AA-000A83AAD169}" destId="{7541ED64-6F86-47D8-9325-3A2F215286C1}" srcOrd="5" destOrd="0" presId="urn:microsoft.com/office/officeart/2005/8/layout/pictureOrgChart+Icon"/>
    <dgm:cxn modelId="{71C7D52E-6214-41C6-9380-29419F59BD91}" type="presParOf" srcId="{7541ED64-6F86-47D8-9325-3A2F215286C1}" destId="{01D7B9EC-EE66-4933-953E-8C461D43FD3F}" srcOrd="0" destOrd="0" presId="urn:microsoft.com/office/officeart/2005/8/layout/pictureOrgChart+Icon"/>
    <dgm:cxn modelId="{5DCEC656-5686-483D-B776-FA830D819430}" type="presParOf" srcId="{01D7B9EC-EE66-4933-953E-8C461D43FD3F}" destId="{3C7D06CB-DFDD-4597-8E57-631AAEF5C3ED}" srcOrd="0" destOrd="0" presId="urn:microsoft.com/office/officeart/2005/8/layout/pictureOrgChart+Icon"/>
    <dgm:cxn modelId="{16116055-3F08-43B3-8CF7-3E6BA7917CF4}" type="presParOf" srcId="{01D7B9EC-EE66-4933-953E-8C461D43FD3F}" destId="{858CF92F-2AC2-47D8-B60E-A73CC917A0F7}" srcOrd="1" destOrd="0" presId="urn:microsoft.com/office/officeart/2005/8/layout/pictureOrgChart+Icon"/>
    <dgm:cxn modelId="{F72DDD03-EC6A-4B9F-9260-05C0BCC06FBD}" type="presParOf" srcId="{01D7B9EC-EE66-4933-953E-8C461D43FD3F}" destId="{B5E4196F-3B01-4605-B803-6B71D67ED85B}" srcOrd="2" destOrd="0" presId="urn:microsoft.com/office/officeart/2005/8/layout/pictureOrgChart+Icon"/>
    <dgm:cxn modelId="{C6E74BB0-BD72-4A99-B47A-13A90098D052}" type="presParOf" srcId="{7541ED64-6F86-47D8-9325-3A2F215286C1}" destId="{F0BDC05D-5890-4DCD-BE98-2604D5193677}" srcOrd="1" destOrd="0" presId="urn:microsoft.com/office/officeart/2005/8/layout/pictureOrgChart+Icon"/>
    <dgm:cxn modelId="{84264078-AED6-4BEB-9C20-885C2B1409C9}" type="presParOf" srcId="{7541ED64-6F86-47D8-9325-3A2F215286C1}" destId="{87CBF5E2-9E11-413B-A31D-79520B276A80}" srcOrd="2" destOrd="0" presId="urn:microsoft.com/office/officeart/2005/8/layout/pictureOrgChart+Icon"/>
    <dgm:cxn modelId="{8C119BDC-4713-49C1-B880-A4C1F6BA8318}" type="presParOf" srcId="{BD94D2FE-4818-4005-A1BE-02C4DDF9C64E}" destId="{D3BE76BD-2EC3-4BD3-BB5D-1DB2F8CE5AB1}" srcOrd="2" destOrd="0" presId="urn:microsoft.com/office/officeart/2005/8/layout/pictureOrgChart+Icon"/>
    <dgm:cxn modelId="{92551B77-3A01-49B8-93D2-A88B9D03FB0F}" type="presParOf" srcId="{AEB136A5-3DB8-4329-98BB-CB75F20C20BC}" destId="{4A96B8EB-C5CF-480E-946F-1E729F64406D}" srcOrd="2" destOrd="0" presId="urn:microsoft.com/office/officeart/2005/8/layout/pictureOrgChart+Icon"/>
    <dgm:cxn modelId="{A1DC839F-31BC-442B-B62A-631B6B8BC930}" type="presParOf" srcId="{5C33C544-F763-4491-B23B-DE5F4C37CCD5}" destId="{FFC3CCC3-355C-4E7C-A4AA-17CEA9D52069}" srcOrd="2" destOrd="0" presId="urn:microsoft.com/office/officeart/2005/8/layout/pictureOrgChart+Icon"/>
    <dgm:cxn modelId="{76086F18-BC66-4BFE-B280-DD68C25C4EF9}" type="presParOf" srcId="{5C33C544-F763-4491-B23B-DE5F4C37CCD5}" destId="{348AB0F9-3898-4378-99E2-4B0B347841DF}" srcOrd="3" destOrd="0" presId="urn:microsoft.com/office/officeart/2005/8/layout/pictureOrgChart+Icon"/>
    <dgm:cxn modelId="{89A8456C-C18A-4D8F-9764-FB10AD098312}" type="presParOf" srcId="{348AB0F9-3898-4378-99E2-4B0B347841DF}" destId="{547A377D-CAC5-464D-9CD2-81D2408443EC}" srcOrd="0" destOrd="0" presId="urn:microsoft.com/office/officeart/2005/8/layout/pictureOrgChart+Icon"/>
    <dgm:cxn modelId="{14360DF3-F68F-4F60-8FA6-C856DF9185F3}" type="presParOf" srcId="{547A377D-CAC5-464D-9CD2-81D2408443EC}" destId="{5F4C21E0-0B70-4609-BDE1-8E3EA55E3A48}" srcOrd="0" destOrd="0" presId="urn:microsoft.com/office/officeart/2005/8/layout/pictureOrgChart+Icon"/>
    <dgm:cxn modelId="{74212900-6222-4EA8-B961-2A91221E1CEB}" type="presParOf" srcId="{547A377D-CAC5-464D-9CD2-81D2408443EC}" destId="{3A263BBE-FA23-48AC-8D45-653D7C7517AF}" srcOrd="1" destOrd="0" presId="urn:microsoft.com/office/officeart/2005/8/layout/pictureOrgChart+Icon"/>
    <dgm:cxn modelId="{0B4DDF36-39EA-435D-9F81-0FDD0856643C}" type="presParOf" srcId="{547A377D-CAC5-464D-9CD2-81D2408443EC}" destId="{B1257617-15BF-42B8-ABB6-970774A03D6A}" srcOrd="2" destOrd="0" presId="urn:microsoft.com/office/officeart/2005/8/layout/pictureOrgChart+Icon"/>
    <dgm:cxn modelId="{3C0B087B-4E60-473D-A31C-155AC66433BA}" type="presParOf" srcId="{348AB0F9-3898-4378-99E2-4B0B347841DF}" destId="{070EB955-14C4-4F0C-BE76-C1CF7713C39B}" srcOrd="1" destOrd="0" presId="urn:microsoft.com/office/officeart/2005/8/layout/pictureOrgChart+Icon"/>
    <dgm:cxn modelId="{40D9BD70-597A-42D4-BF18-AA3788CD147B}" type="presParOf" srcId="{070EB955-14C4-4F0C-BE76-C1CF7713C39B}" destId="{5D707D87-8F33-4678-BCC1-F36730AAD3A3}" srcOrd="0" destOrd="0" presId="urn:microsoft.com/office/officeart/2005/8/layout/pictureOrgChart+Icon"/>
    <dgm:cxn modelId="{049D11EF-E0B9-4235-B8DE-F6FA9A9C5143}" type="presParOf" srcId="{070EB955-14C4-4F0C-BE76-C1CF7713C39B}" destId="{2A0FA8E2-49F3-45A4-901B-A6836D715B22}" srcOrd="1" destOrd="0" presId="urn:microsoft.com/office/officeart/2005/8/layout/pictureOrgChart+Icon"/>
    <dgm:cxn modelId="{0907264E-FA72-4B9C-8482-9355B37D8EA5}" type="presParOf" srcId="{2A0FA8E2-49F3-45A4-901B-A6836D715B22}" destId="{C8E1F270-2C63-4867-971F-815725C8C29C}" srcOrd="0" destOrd="0" presId="urn:microsoft.com/office/officeart/2005/8/layout/pictureOrgChart+Icon"/>
    <dgm:cxn modelId="{6BE5E2B9-0229-4A45-86F5-146CE271B617}" type="presParOf" srcId="{C8E1F270-2C63-4867-971F-815725C8C29C}" destId="{3CB95498-1934-47E7-BF2A-86F6C40CD566}" srcOrd="0" destOrd="0" presId="urn:microsoft.com/office/officeart/2005/8/layout/pictureOrgChart+Icon"/>
    <dgm:cxn modelId="{43AD91AC-1B68-4F78-83B3-C6AC7B8CC1CF}" type="presParOf" srcId="{C8E1F270-2C63-4867-971F-815725C8C29C}" destId="{16BA3122-E57D-4774-B3F1-4AFC5F32EBAE}" srcOrd="1" destOrd="0" presId="urn:microsoft.com/office/officeart/2005/8/layout/pictureOrgChart+Icon"/>
    <dgm:cxn modelId="{EBD79C1E-01E7-424C-9189-6CCBBC18AF08}" type="presParOf" srcId="{C8E1F270-2C63-4867-971F-815725C8C29C}" destId="{7493D4EA-8DAC-420E-A874-F91FC38B94EB}" srcOrd="2" destOrd="0" presId="urn:microsoft.com/office/officeart/2005/8/layout/pictureOrgChart+Icon"/>
    <dgm:cxn modelId="{B2421433-50FF-4948-BF21-15FEED506C4F}" type="presParOf" srcId="{2A0FA8E2-49F3-45A4-901B-A6836D715B22}" destId="{0CFD38C3-DC85-4B63-AC1F-4DC0FDDF91AE}" srcOrd="1" destOrd="0" presId="urn:microsoft.com/office/officeart/2005/8/layout/pictureOrgChart+Icon"/>
    <dgm:cxn modelId="{7490EC2F-3BB6-4C6A-B7B0-1BF5E35BF39F}" type="presParOf" srcId="{2A0FA8E2-49F3-45A4-901B-A6836D715B22}" destId="{1D05DFDE-F4C2-4E35-87B4-D95DB5C5F345}" srcOrd="2" destOrd="0" presId="urn:microsoft.com/office/officeart/2005/8/layout/pictureOrgChart+Icon"/>
    <dgm:cxn modelId="{717AC3FD-C2C0-41C5-9CAA-32255F7CDF3A}" type="presParOf" srcId="{070EB955-14C4-4F0C-BE76-C1CF7713C39B}" destId="{3926B29B-4319-4271-A05C-556BADB885AA}" srcOrd="2" destOrd="0" presId="urn:microsoft.com/office/officeart/2005/8/layout/pictureOrgChart+Icon"/>
    <dgm:cxn modelId="{4C12EE6F-D795-49A7-B74C-8897497CE931}" type="presParOf" srcId="{070EB955-14C4-4F0C-BE76-C1CF7713C39B}" destId="{A6A27EE2-48A2-450B-9B88-80504F124A21}" srcOrd="3" destOrd="0" presId="urn:microsoft.com/office/officeart/2005/8/layout/pictureOrgChart+Icon"/>
    <dgm:cxn modelId="{32C93875-5DE5-4DF9-AFD0-14F7428660C8}" type="presParOf" srcId="{A6A27EE2-48A2-450B-9B88-80504F124A21}" destId="{8A6A880C-EBA8-4586-94A3-4EA209B9C772}" srcOrd="0" destOrd="0" presId="urn:microsoft.com/office/officeart/2005/8/layout/pictureOrgChart+Icon"/>
    <dgm:cxn modelId="{349DE5A1-4EF4-4C6B-A357-989B4EDCB229}" type="presParOf" srcId="{8A6A880C-EBA8-4586-94A3-4EA209B9C772}" destId="{5F5D595A-B107-4BAE-9004-0F5299854D5E}" srcOrd="0" destOrd="0" presId="urn:microsoft.com/office/officeart/2005/8/layout/pictureOrgChart+Icon"/>
    <dgm:cxn modelId="{C518F3FA-AC46-4340-B9C5-60DAAD176639}" type="presParOf" srcId="{8A6A880C-EBA8-4586-94A3-4EA209B9C772}" destId="{4F678154-0E8D-4EDB-9DB5-2A13CA6E668F}" srcOrd="1" destOrd="0" presId="urn:microsoft.com/office/officeart/2005/8/layout/pictureOrgChart+Icon"/>
    <dgm:cxn modelId="{77F728CE-9658-4B00-BDF0-1904D7F73CEB}" type="presParOf" srcId="{8A6A880C-EBA8-4586-94A3-4EA209B9C772}" destId="{4B967EDB-C10E-41E3-BA0C-C50B5538BB75}" srcOrd="2" destOrd="0" presId="urn:microsoft.com/office/officeart/2005/8/layout/pictureOrgChart+Icon"/>
    <dgm:cxn modelId="{883F7688-7735-4F07-9680-F5D01457777D}" type="presParOf" srcId="{A6A27EE2-48A2-450B-9B88-80504F124A21}" destId="{91752175-96DF-4D0D-B474-D389465242F4}" srcOrd="1" destOrd="0" presId="urn:microsoft.com/office/officeart/2005/8/layout/pictureOrgChart+Icon"/>
    <dgm:cxn modelId="{D1DAD995-C933-4D89-A0E7-81EB749C6594}" type="presParOf" srcId="{A6A27EE2-48A2-450B-9B88-80504F124A21}" destId="{64EF27B1-CAF7-4F12-9038-64CD639621B7}" srcOrd="2" destOrd="0" presId="urn:microsoft.com/office/officeart/2005/8/layout/pictureOrgChart+Icon"/>
    <dgm:cxn modelId="{7A031979-61EB-441A-BF1A-F376BC3BA5FF}" type="presParOf" srcId="{348AB0F9-3898-4378-99E2-4B0B347841DF}" destId="{BE3A3611-4BF2-4C6F-A8A5-8EEF15E07E51}" srcOrd="2" destOrd="0" presId="urn:microsoft.com/office/officeart/2005/8/layout/pictureOrgChart+Icon"/>
    <dgm:cxn modelId="{9CCD5F3B-F617-4E5E-A7D1-9483A4A955EB}" type="presParOf" srcId="{5C33C544-F763-4491-B23B-DE5F4C37CCD5}" destId="{C4F09DA2-F617-475D-B88D-AFB14D7F0129}" srcOrd="4" destOrd="0" presId="urn:microsoft.com/office/officeart/2005/8/layout/pictureOrgChart+Icon"/>
    <dgm:cxn modelId="{698BE321-516F-4EAF-9628-6FA9221651F0}" type="presParOf" srcId="{5C33C544-F763-4491-B23B-DE5F4C37CCD5}" destId="{5CE51DAF-CAF8-469B-823F-AE95296B6D36}" srcOrd="5" destOrd="0" presId="urn:microsoft.com/office/officeart/2005/8/layout/pictureOrgChart+Icon"/>
    <dgm:cxn modelId="{CB412DDC-E915-4FAB-A70F-8AB0773DF27D}" type="presParOf" srcId="{5CE51DAF-CAF8-469B-823F-AE95296B6D36}" destId="{DE07EF0F-A753-49B9-B6E0-713855D39431}" srcOrd="0" destOrd="0" presId="urn:microsoft.com/office/officeart/2005/8/layout/pictureOrgChart+Icon"/>
    <dgm:cxn modelId="{422B8F22-8493-4718-AC26-1D1B55EBC266}" type="presParOf" srcId="{DE07EF0F-A753-49B9-B6E0-713855D39431}" destId="{520F2C79-334D-4FB3-B302-CE51E29A52AB}" srcOrd="0" destOrd="0" presId="urn:microsoft.com/office/officeart/2005/8/layout/pictureOrgChart+Icon"/>
    <dgm:cxn modelId="{51965D36-40C1-467E-B306-BE70785A5168}" type="presParOf" srcId="{DE07EF0F-A753-49B9-B6E0-713855D39431}" destId="{820274DB-431D-47C8-AACF-C5FE8DE8EC31}" srcOrd="1" destOrd="0" presId="urn:microsoft.com/office/officeart/2005/8/layout/pictureOrgChart+Icon"/>
    <dgm:cxn modelId="{B34ECC14-2FF7-4E35-A3FD-4188A43E9124}" type="presParOf" srcId="{DE07EF0F-A753-49B9-B6E0-713855D39431}" destId="{2CDA9A5B-399D-4694-814C-8D7D771E9827}" srcOrd="2" destOrd="0" presId="urn:microsoft.com/office/officeart/2005/8/layout/pictureOrgChart+Icon"/>
    <dgm:cxn modelId="{9B1609DB-E37B-4515-BD37-48A9ECD357E5}" type="presParOf" srcId="{5CE51DAF-CAF8-469B-823F-AE95296B6D36}" destId="{09687F86-17B3-4375-A111-E77AE041DF0C}" srcOrd="1" destOrd="0" presId="urn:microsoft.com/office/officeart/2005/8/layout/pictureOrgChart+Icon"/>
    <dgm:cxn modelId="{26159FB5-0755-4CFA-A924-3B464A71E381}" type="presParOf" srcId="{09687F86-17B3-4375-A111-E77AE041DF0C}" destId="{75E038EA-D259-4BB0-870B-219CB701332F}" srcOrd="0" destOrd="0" presId="urn:microsoft.com/office/officeart/2005/8/layout/pictureOrgChart+Icon"/>
    <dgm:cxn modelId="{A1E3B31B-1D1F-442D-89DE-CB8AF35BD95B}" type="presParOf" srcId="{09687F86-17B3-4375-A111-E77AE041DF0C}" destId="{3E46E50F-7C9C-4594-9529-E0004EEBEF9F}" srcOrd="1" destOrd="0" presId="urn:microsoft.com/office/officeart/2005/8/layout/pictureOrgChart+Icon"/>
    <dgm:cxn modelId="{AFC70CEF-A6A0-4EDD-AF06-2AFF734ACDB5}" type="presParOf" srcId="{3E46E50F-7C9C-4594-9529-E0004EEBEF9F}" destId="{A3F0D635-FC41-410D-9250-4EF1925ACF2E}" srcOrd="0" destOrd="0" presId="urn:microsoft.com/office/officeart/2005/8/layout/pictureOrgChart+Icon"/>
    <dgm:cxn modelId="{2A33396F-063B-4B21-9910-38A88B54F869}" type="presParOf" srcId="{A3F0D635-FC41-410D-9250-4EF1925ACF2E}" destId="{6138C5D1-B7B3-48A2-A5B3-09CBCCE8B20C}" srcOrd="0" destOrd="0" presId="urn:microsoft.com/office/officeart/2005/8/layout/pictureOrgChart+Icon"/>
    <dgm:cxn modelId="{9B787C75-727A-4638-AD4E-F9B644E3E639}" type="presParOf" srcId="{A3F0D635-FC41-410D-9250-4EF1925ACF2E}" destId="{C2C88AAF-8427-4EF0-97F2-ACE3E4BFA338}" srcOrd="1" destOrd="0" presId="urn:microsoft.com/office/officeart/2005/8/layout/pictureOrgChart+Icon"/>
    <dgm:cxn modelId="{70172367-4362-43FD-ABC0-8F93BD7C812E}" type="presParOf" srcId="{A3F0D635-FC41-410D-9250-4EF1925ACF2E}" destId="{9066FF46-4E96-4F5F-A443-6D912A4520FF}" srcOrd="2" destOrd="0" presId="urn:microsoft.com/office/officeart/2005/8/layout/pictureOrgChart+Icon"/>
    <dgm:cxn modelId="{8D445CF5-795B-42F1-A0FF-6B0A01BD2A9E}" type="presParOf" srcId="{3E46E50F-7C9C-4594-9529-E0004EEBEF9F}" destId="{884F99EF-9235-4708-9E16-81E3CE7E5882}" srcOrd="1" destOrd="0" presId="urn:microsoft.com/office/officeart/2005/8/layout/pictureOrgChart+Icon"/>
    <dgm:cxn modelId="{8670C2D5-2A31-4512-BC21-9B90B1761F45}" type="presParOf" srcId="{3E46E50F-7C9C-4594-9529-E0004EEBEF9F}" destId="{1FDF5CBE-D456-4410-AB20-C4D77605B604}" srcOrd="2" destOrd="0" presId="urn:microsoft.com/office/officeart/2005/8/layout/pictureOrgChart+Icon"/>
    <dgm:cxn modelId="{05BE7C42-44B4-4030-B4BB-4C17180F7E06}" type="presParOf" srcId="{09687F86-17B3-4375-A111-E77AE041DF0C}" destId="{52A678C3-BDDA-4C0E-A163-40EA1B5BED01}" srcOrd="2" destOrd="0" presId="urn:microsoft.com/office/officeart/2005/8/layout/pictureOrgChart+Icon"/>
    <dgm:cxn modelId="{48F9204C-649B-45B7-8C3D-A1CB3C31ED41}" type="presParOf" srcId="{09687F86-17B3-4375-A111-E77AE041DF0C}" destId="{439115BD-AF97-4B28-A80D-121462E81E53}" srcOrd="3" destOrd="0" presId="urn:microsoft.com/office/officeart/2005/8/layout/pictureOrgChart+Icon"/>
    <dgm:cxn modelId="{66447A95-038E-4BF4-820C-48E90D54DEDC}" type="presParOf" srcId="{439115BD-AF97-4B28-A80D-121462E81E53}" destId="{F60C1FB4-6E90-4D5C-96D4-46E437839CBE}" srcOrd="0" destOrd="0" presId="urn:microsoft.com/office/officeart/2005/8/layout/pictureOrgChart+Icon"/>
    <dgm:cxn modelId="{0441F6E7-70DB-4FAD-B4CE-5CB0B4941062}" type="presParOf" srcId="{F60C1FB4-6E90-4D5C-96D4-46E437839CBE}" destId="{3C0005CA-6A09-4539-9B08-FDFEA3C3DF9B}" srcOrd="0" destOrd="0" presId="urn:microsoft.com/office/officeart/2005/8/layout/pictureOrgChart+Icon"/>
    <dgm:cxn modelId="{194DBDE5-F935-4D87-850B-8DD290A6EBEF}" type="presParOf" srcId="{F60C1FB4-6E90-4D5C-96D4-46E437839CBE}" destId="{6A7A0212-A506-4BF5-96BD-208A62057953}" srcOrd="1" destOrd="0" presId="urn:microsoft.com/office/officeart/2005/8/layout/pictureOrgChart+Icon"/>
    <dgm:cxn modelId="{5783BACF-F514-477B-B3A1-29BAD595532B}" type="presParOf" srcId="{F60C1FB4-6E90-4D5C-96D4-46E437839CBE}" destId="{D06448A6-4ED0-446A-AB0D-D997A8D8AD20}" srcOrd="2" destOrd="0" presId="urn:microsoft.com/office/officeart/2005/8/layout/pictureOrgChart+Icon"/>
    <dgm:cxn modelId="{41FF6FF8-2BCA-48F7-955A-D8A76D6DBA9B}" type="presParOf" srcId="{439115BD-AF97-4B28-A80D-121462E81E53}" destId="{57AEF6C5-46B8-4823-B691-0E63C254EB1C}" srcOrd="1" destOrd="0" presId="urn:microsoft.com/office/officeart/2005/8/layout/pictureOrgChart+Icon"/>
    <dgm:cxn modelId="{AD4E45C1-7452-4565-85BD-FE9F70B3CA49}" type="presParOf" srcId="{439115BD-AF97-4B28-A80D-121462E81E53}" destId="{2F06246E-47EA-43D3-BD95-D5B81FCC4477}" srcOrd="2" destOrd="0" presId="urn:microsoft.com/office/officeart/2005/8/layout/pictureOrgChart+Icon"/>
    <dgm:cxn modelId="{02E68B10-7B56-4611-BA33-6B3CF03316E6}" type="presParOf" srcId="{5CE51DAF-CAF8-469B-823F-AE95296B6D36}" destId="{6354A228-A363-42F5-897C-D8722A7B3D09}" srcOrd="2" destOrd="0" presId="urn:microsoft.com/office/officeart/2005/8/layout/pictureOrgChart+Icon"/>
    <dgm:cxn modelId="{810D0C06-EDDB-418C-BF46-5CBF11798311}" type="presParOf" srcId="{409303DE-839C-4692-B589-F03BBE3554B1}" destId="{64E0C204-6BDF-40EE-A4E7-27D5ACB34588}" srcOrd="2" destOrd="0" presId="urn:microsoft.com/office/officeart/2005/8/layout/pictureOrgChart+Icon"/>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37CFE9-4BF4-40C7-A1E0-DBC8FA1911C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6305C4C3-DD72-46BE-B4E7-DFE152D22622}">
      <dgm:prSet phldrT="[Text]"/>
      <dgm:spPr>
        <a:noFill/>
      </dgm:spPr>
      <dgm:t>
        <a:bodyPr/>
        <a:lstStyle/>
        <a:p>
          <a:r>
            <a:rPr lang="en-IN" b="1" dirty="0">
              <a:solidFill>
                <a:schemeClr val="tx1"/>
              </a:solidFill>
            </a:rPr>
            <a:t>1</a:t>
          </a:r>
          <a:r>
            <a:rPr lang="en-IN" b="1" baseline="30000" dirty="0">
              <a:solidFill>
                <a:schemeClr val="tx1"/>
              </a:solidFill>
            </a:rPr>
            <a:t>st</a:t>
          </a:r>
          <a:r>
            <a:rPr lang="en-IN" b="1" dirty="0">
              <a:solidFill>
                <a:schemeClr val="tx1"/>
              </a:solidFill>
            </a:rPr>
            <a:t> generation</a:t>
          </a:r>
        </a:p>
      </dgm:t>
    </dgm:pt>
    <dgm:pt modelId="{EF0662DE-A9CA-42A4-99FB-9D67EACD6691}" type="parTrans" cxnId="{685DB1F4-F923-4CB4-B9FA-C393DCBD1CBE}">
      <dgm:prSet/>
      <dgm:spPr/>
      <dgm:t>
        <a:bodyPr/>
        <a:lstStyle/>
        <a:p>
          <a:endParaRPr lang="en-IN"/>
        </a:p>
      </dgm:t>
    </dgm:pt>
    <dgm:pt modelId="{FEBBAE0A-8278-4419-BE85-190334F5F14C}" type="sibTrans" cxnId="{685DB1F4-F923-4CB4-B9FA-C393DCBD1CBE}">
      <dgm:prSet/>
      <dgm:spPr/>
      <dgm:t>
        <a:bodyPr/>
        <a:lstStyle/>
        <a:p>
          <a:endParaRPr lang="en-IN"/>
        </a:p>
      </dgm:t>
    </dgm:pt>
    <dgm:pt modelId="{C428A26B-7DA0-4A6E-8D15-5D873D1520CB}">
      <dgm:prSet phldrT="[Text]"/>
      <dgm:spPr>
        <a:noFill/>
      </dgm:spPr>
      <dgm:t>
        <a:bodyPr/>
        <a:lstStyle/>
        <a:p>
          <a:r>
            <a:rPr lang="en-IN" b="1" dirty="0">
              <a:solidFill>
                <a:schemeClr val="tx1"/>
              </a:solidFill>
            </a:rPr>
            <a:t>2</a:t>
          </a:r>
          <a:r>
            <a:rPr lang="en-IN" b="1" baseline="30000" dirty="0">
              <a:solidFill>
                <a:schemeClr val="tx1"/>
              </a:solidFill>
            </a:rPr>
            <a:t>nd</a:t>
          </a:r>
          <a:r>
            <a:rPr lang="en-IN" b="1" dirty="0">
              <a:solidFill>
                <a:schemeClr val="tx1"/>
              </a:solidFill>
            </a:rPr>
            <a:t> generation</a:t>
          </a:r>
        </a:p>
      </dgm:t>
    </dgm:pt>
    <dgm:pt modelId="{9DCAC528-AB45-4632-9E2E-9CFF49166A1B}" type="parTrans" cxnId="{6F100DFC-B993-4148-8EE4-658096494F0E}">
      <dgm:prSet/>
      <dgm:spPr/>
      <dgm:t>
        <a:bodyPr/>
        <a:lstStyle/>
        <a:p>
          <a:endParaRPr lang="en-IN"/>
        </a:p>
      </dgm:t>
    </dgm:pt>
    <dgm:pt modelId="{F622F90D-A4DA-4242-B0D7-C786A1577753}" type="sibTrans" cxnId="{6F100DFC-B993-4148-8EE4-658096494F0E}">
      <dgm:prSet/>
      <dgm:spPr/>
      <dgm:t>
        <a:bodyPr/>
        <a:lstStyle/>
        <a:p>
          <a:endParaRPr lang="en-IN"/>
        </a:p>
      </dgm:t>
    </dgm:pt>
    <dgm:pt modelId="{1E21AE7E-8189-4E62-8065-5E7FB1429F17}">
      <dgm:prSet phldrT="[Text]"/>
      <dgm:spPr>
        <a:noFill/>
      </dgm:spPr>
      <dgm:t>
        <a:bodyPr/>
        <a:lstStyle/>
        <a:p>
          <a:r>
            <a:rPr lang="en-IN" b="1" dirty="0">
              <a:solidFill>
                <a:schemeClr val="tx1"/>
              </a:solidFill>
            </a:rPr>
            <a:t>3</a:t>
          </a:r>
          <a:r>
            <a:rPr lang="en-IN" b="1" baseline="30000" dirty="0">
              <a:solidFill>
                <a:schemeClr val="tx1"/>
              </a:solidFill>
            </a:rPr>
            <a:t>rd</a:t>
          </a:r>
          <a:r>
            <a:rPr lang="en-IN" b="1" dirty="0">
              <a:solidFill>
                <a:schemeClr val="tx1"/>
              </a:solidFill>
            </a:rPr>
            <a:t> generation</a:t>
          </a:r>
        </a:p>
      </dgm:t>
    </dgm:pt>
    <dgm:pt modelId="{23D33AEB-2843-479B-9E03-ECBF3354BBF5}" type="parTrans" cxnId="{B1985CDC-B89B-48A1-97AB-93FD91DBB959}">
      <dgm:prSet/>
      <dgm:spPr/>
      <dgm:t>
        <a:bodyPr/>
        <a:lstStyle/>
        <a:p>
          <a:endParaRPr lang="en-IN"/>
        </a:p>
      </dgm:t>
    </dgm:pt>
    <dgm:pt modelId="{AD61D05A-C70C-4F6F-A4D3-A56A18E748AF}" type="sibTrans" cxnId="{B1985CDC-B89B-48A1-97AB-93FD91DBB959}">
      <dgm:prSet/>
      <dgm:spPr/>
      <dgm:t>
        <a:bodyPr/>
        <a:lstStyle/>
        <a:p>
          <a:endParaRPr lang="en-IN"/>
        </a:p>
      </dgm:t>
    </dgm:pt>
    <dgm:pt modelId="{A7FC161F-8D3E-473F-9673-D69C113BBCC3}">
      <dgm:prSet phldrT="[Text]"/>
      <dgm:spPr>
        <a:noFill/>
      </dgm:spPr>
      <dgm:t>
        <a:bodyPr/>
        <a:lstStyle/>
        <a:p>
          <a:r>
            <a:rPr lang="en-IN" b="1" dirty="0">
              <a:solidFill>
                <a:schemeClr val="tx1"/>
              </a:solidFill>
            </a:rPr>
            <a:t>4</a:t>
          </a:r>
          <a:r>
            <a:rPr lang="en-IN" b="1" baseline="30000" dirty="0">
              <a:solidFill>
                <a:schemeClr val="tx1"/>
              </a:solidFill>
            </a:rPr>
            <a:t>th</a:t>
          </a:r>
          <a:r>
            <a:rPr lang="en-IN" b="1" dirty="0">
              <a:solidFill>
                <a:schemeClr val="tx1"/>
              </a:solidFill>
            </a:rPr>
            <a:t> generation</a:t>
          </a:r>
        </a:p>
      </dgm:t>
    </dgm:pt>
    <dgm:pt modelId="{9CB58A0F-BA9F-45C5-A4DA-853016C9E690}" type="parTrans" cxnId="{E9F614DC-C42E-4AC5-9FE9-3848014EF1AA}">
      <dgm:prSet/>
      <dgm:spPr/>
      <dgm:t>
        <a:bodyPr/>
        <a:lstStyle/>
        <a:p>
          <a:endParaRPr lang="en-IN"/>
        </a:p>
      </dgm:t>
    </dgm:pt>
    <dgm:pt modelId="{DA55821A-FC28-4EB1-B680-AE4E66A41FD9}" type="sibTrans" cxnId="{E9F614DC-C42E-4AC5-9FE9-3848014EF1AA}">
      <dgm:prSet/>
      <dgm:spPr/>
      <dgm:t>
        <a:bodyPr/>
        <a:lstStyle/>
        <a:p>
          <a:endParaRPr lang="en-IN"/>
        </a:p>
      </dgm:t>
    </dgm:pt>
    <dgm:pt modelId="{4466E420-4F9F-433F-9F5F-250C41003018}" type="pres">
      <dgm:prSet presAssocID="{1A37CFE9-4BF4-40C7-A1E0-DBC8FA1911CE}" presName="Name0" presStyleCnt="0">
        <dgm:presLayoutVars>
          <dgm:chMax val="7"/>
          <dgm:chPref val="7"/>
          <dgm:dir/>
        </dgm:presLayoutVars>
      </dgm:prSet>
      <dgm:spPr/>
    </dgm:pt>
    <dgm:pt modelId="{D66D7311-7C93-4970-B7FC-927E1F8AB8AB}" type="pres">
      <dgm:prSet presAssocID="{1A37CFE9-4BF4-40C7-A1E0-DBC8FA1911CE}" presName="Name1" presStyleCnt="0"/>
      <dgm:spPr/>
    </dgm:pt>
    <dgm:pt modelId="{DE5F11D2-C1BD-4DBE-B4AE-ABCC548B616C}" type="pres">
      <dgm:prSet presAssocID="{1A37CFE9-4BF4-40C7-A1E0-DBC8FA1911CE}" presName="cycle" presStyleCnt="0"/>
      <dgm:spPr/>
    </dgm:pt>
    <dgm:pt modelId="{B47A0991-9D9C-4D4A-9D19-B5F1958E6F80}" type="pres">
      <dgm:prSet presAssocID="{1A37CFE9-4BF4-40C7-A1E0-DBC8FA1911CE}" presName="srcNode" presStyleLbl="node1" presStyleIdx="0" presStyleCnt="4"/>
      <dgm:spPr/>
    </dgm:pt>
    <dgm:pt modelId="{0BE9A0E5-497A-43D1-A885-5FB8333B424D}" type="pres">
      <dgm:prSet presAssocID="{1A37CFE9-4BF4-40C7-A1E0-DBC8FA1911CE}" presName="conn" presStyleLbl="parChTrans1D2" presStyleIdx="0" presStyleCnt="1"/>
      <dgm:spPr/>
    </dgm:pt>
    <dgm:pt modelId="{FF46240B-1F7C-4AD3-8C7D-C051769A1168}" type="pres">
      <dgm:prSet presAssocID="{1A37CFE9-4BF4-40C7-A1E0-DBC8FA1911CE}" presName="extraNode" presStyleLbl="node1" presStyleIdx="0" presStyleCnt="4"/>
      <dgm:spPr/>
    </dgm:pt>
    <dgm:pt modelId="{8C8059E3-B1C8-4283-B835-153C3B5765DF}" type="pres">
      <dgm:prSet presAssocID="{1A37CFE9-4BF4-40C7-A1E0-DBC8FA1911CE}" presName="dstNode" presStyleLbl="node1" presStyleIdx="0" presStyleCnt="4"/>
      <dgm:spPr/>
    </dgm:pt>
    <dgm:pt modelId="{B1702BA8-5923-4E75-87C3-4433E7A63734}" type="pres">
      <dgm:prSet presAssocID="{6305C4C3-DD72-46BE-B4E7-DFE152D22622}" presName="text_1" presStyleLbl="node1" presStyleIdx="0" presStyleCnt="4">
        <dgm:presLayoutVars>
          <dgm:bulletEnabled val="1"/>
        </dgm:presLayoutVars>
      </dgm:prSet>
      <dgm:spPr/>
    </dgm:pt>
    <dgm:pt modelId="{66086205-662C-44ED-ADFB-482E91C56C7C}" type="pres">
      <dgm:prSet presAssocID="{6305C4C3-DD72-46BE-B4E7-DFE152D22622}" presName="accent_1" presStyleCnt="0"/>
      <dgm:spPr/>
    </dgm:pt>
    <dgm:pt modelId="{A7EADC19-1C88-408B-BBD1-ECD0C2DB068C}" type="pres">
      <dgm:prSet presAssocID="{6305C4C3-DD72-46BE-B4E7-DFE152D22622}" presName="accentRepeatNode" presStyleLbl="solidFgAcc1" presStyleIdx="0" presStyleCnt="4"/>
      <dgm:spPr>
        <a:solidFill>
          <a:srgbClr val="FF0000"/>
        </a:solidFill>
        <a:ln>
          <a:noFill/>
        </a:ln>
      </dgm:spPr>
    </dgm:pt>
    <dgm:pt modelId="{AF050AB6-F95F-4648-9F61-475D1CF95003}" type="pres">
      <dgm:prSet presAssocID="{C428A26B-7DA0-4A6E-8D15-5D873D1520CB}" presName="text_2" presStyleLbl="node1" presStyleIdx="1" presStyleCnt="4">
        <dgm:presLayoutVars>
          <dgm:bulletEnabled val="1"/>
        </dgm:presLayoutVars>
      </dgm:prSet>
      <dgm:spPr/>
    </dgm:pt>
    <dgm:pt modelId="{E375B667-9F2F-413B-B472-E09451F812F1}" type="pres">
      <dgm:prSet presAssocID="{C428A26B-7DA0-4A6E-8D15-5D873D1520CB}" presName="accent_2" presStyleCnt="0"/>
      <dgm:spPr/>
    </dgm:pt>
    <dgm:pt modelId="{C4E4BA3F-F22D-40A9-86DE-E1CA129A1BCD}" type="pres">
      <dgm:prSet presAssocID="{C428A26B-7DA0-4A6E-8D15-5D873D1520CB}" presName="accentRepeatNode" presStyleLbl="solidFgAcc1" presStyleIdx="1" presStyleCnt="4"/>
      <dgm:spPr>
        <a:solidFill>
          <a:srgbClr val="7030A0"/>
        </a:solidFill>
        <a:ln>
          <a:noFill/>
        </a:ln>
      </dgm:spPr>
    </dgm:pt>
    <dgm:pt modelId="{E7C206BF-914D-436D-BF83-DEE1A8388F5F}" type="pres">
      <dgm:prSet presAssocID="{1E21AE7E-8189-4E62-8065-5E7FB1429F17}" presName="text_3" presStyleLbl="node1" presStyleIdx="2" presStyleCnt="4">
        <dgm:presLayoutVars>
          <dgm:bulletEnabled val="1"/>
        </dgm:presLayoutVars>
      </dgm:prSet>
      <dgm:spPr/>
    </dgm:pt>
    <dgm:pt modelId="{4DD7AC9B-6FF0-4A71-B57A-A3740A8EA909}" type="pres">
      <dgm:prSet presAssocID="{1E21AE7E-8189-4E62-8065-5E7FB1429F17}" presName="accent_3" presStyleCnt="0"/>
      <dgm:spPr/>
    </dgm:pt>
    <dgm:pt modelId="{8928F5A9-51EF-48A5-A2D0-629A28CB1935}" type="pres">
      <dgm:prSet presAssocID="{1E21AE7E-8189-4E62-8065-5E7FB1429F17}" presName="accentRepeatNode" presStyleLbl="solidFgAcc1" presStyleIdx="2" presStyleCnt="4"/>
      <dgm:spPr>
        <a:solidFill>
          <a:srgbClr val="00B0F0"/>
        </a:solidFill>
        <a:ln>
          <a:noFill/>
        </a:ln>
      </dgm:spPr>
    </dgm:pt>
    <dgm:pt modelId="{393C2A6C-131A-4CB4-A6ED-15232AE82516}" type="pres">
      <dgm:prSet presAssocID="{A7FC161F-8D3E-473F-9673-D69C113BBCC3}" presName="text_4" presStyleLbl="node1" presStyleIdx="3" presStyleCnt="4">
        <dgm:presLayoutVars>
          <dgm:bulletEnabled val="1"/>
        </dgm:presLayoutVars>
      </dgm:prSet>
      <dgm:spPr/>
    </dgm:pt>
    <dgm:pt modelId="{409DE11B-EACE-41C9-8F76-47D0D12A3F21}" type="pres">
      <dgm:prSet presAssocID="{A7FC161F-8D3E-473F-9673-D69C113BBCC3}" presName="accent_4" presStyleCnt="0"/>
      <dgm:spPr/>
    </dgm:pt>
    <dgm:pt modelId="{A9C1A895-2362-494C-B6CA-0AFB0800A403}" type="pres">
      <dgm:prSet presAssocID="{A7FC161F-8D3E-473F-9673-D69C113BBCC3}" presName="accentRepeatNode" presStyleLbl="solidFgAcc1" presStyleIdx="3" presStyleCnt="4"/>
      <dgm:spPr>
        <a:solidFill>
          <a:srgbClr val="00B050"/>
        </a:solidFill>
        <a:ln>
          <a:noFill/>
        </a:ln>
      </dgm:spPr>
    </dgm:pt>
  </dgm:ptLst>
  <dgm:cxnLst>
    <dgm:cxn modelId="{EB138168-D6D6-4CC6-9DB7-188F3767B1BC}" type="presOf" srcId="{A7FC161F-8D3E-473F-9673-D69C113BBCC3}" destId="{393C2A6C-131A-4CB4-A6ED-15232AE82516}" srcOrd="0" destOrd="0" presId="urn:microsoft.com/office/officeart/2008/layout/VerticalCurvedList"/>
    <dgm:cxn modelId="{A8C2A088-3106-4A59-A909-B197A32C22E4}" type="presOf" srcId="{1A37CFE9-4BF4-40C7-A1E0-DBC8FA1911CE}" destId="{4466E420-4F9F-433F-9F5F-250C41003018}" srcOrd="0" destOrd="0" presId="urn:microsoft.com/office/officeart/2008/layout/VerticalCurvedList"/>
    <dgm:cxn modelId="{FB67458A-2BD6-4A54-8330-0974FE875740}" type="presOf" srcId="{6305C4C3-DD72-46BE-B4E7-DFE152D22622}" destId="{B1702BA8-5923-4E75-87C3-4433E7A63734}" srcOrd="0" destOrd="0" presId="urn:microsoft.com/office/officeart/2008/layout/VerticalCurvedList"/>
    <dgm:cxn modelId="{837761BA-27B2-423C-B281-E588FF67B812}" type="presOf" srcId="{FEBBAE0A-8278-4419-BE85-190334F5F14C}" destId="{0BE9A0E5-497A-43D1-A885-5FB8333B424D}" srcOrd="0" destOrd="0" presId="urn:microsoft.com/office/officeart/2008/layout/VerticalCurvedList"/>
    <dgm:cxn modelId="{E9F614DC-C42E-4AC5-9FE9-3848014EF1AA}" srcId="{1A37CFE9-4BF4-40C7-A1E0-DBC8FA1911CE}" destId="{A7FC161F-8D3E-473F-9673-D69C113BBCC3}" srcOrd="3" destOrd="0" parTransId="{9CB58A0F-BA9F-45C5-A4DA-853016C9E690}" sibTransId="{DA55821A-FC28-4EB1-B680-AE4E66A41FD9}"/>
    <dgm:cxn modelId="{B1985CDC-B89B-48A1-97AB-93FD91DBB959}" srcId="{1A37CFE9-4BF4-40C7-A1E0-DBC8FA1911CE}" destId="{1E21AE7E-8189-4E62-8065-5E7FB1429F17}" srcOrd="2" destOrd="0" parTransId="{23D33AEB-2843-479B-9E03-ECBF3354BBF5}" sibTransId="{AD61D05A-C70C-4F6F-A4D3-A56A18E748AF}"/>
    <dgm:cxn modelId="{FC44AAE7-AB57-4F53-9E50-BB6B739AF674}" type="presOf" srcId="{C428A26B-7DA0-4A6E-8D15-5D873D1520CB}" destId="{AF050AB6-F95F-4648-9F61-475D1CF95003}" srcOrd="0" destOrd="0" presId="urn:microsoft.com/office/officeart/2008/layout/VerticalCurvedList"/>
    <dgm:cxn modelId="{F7373AE9-AA1E-43C6-A6D7-63990FDCA5C8}" type="presOf" srcId="{1E21AE7E-8189-4E62-8065-5E7FB1429F17}" destId="{E7C206BF-914D-436D-BF83-DEE1A8388F5F}" srcOrd="0" destOrd="0" presId="urn:microsoft.com/office/officeart/2008/layout/VerticalCurvedList"/>
    <dgm:cxn modelId="{685DB1F4-F923-4CB4-B9FA-C393DCBD1CBE}" srcId="{1A37CFE9-4BF4-40C7-A1E0-DBC8FA1911CE}" destId="{6305C4C3-DD72-46BE-B4E7-DFE152D22622}" srcOrd="0" destOrd="0" parTransId="{EF0662DE-A9CA-42A4-99FB-9D67EACD6691}" sibTransId="{FEBBAE0A-8278-4419-BE85-190334F5F14C}"/>
    <dgm:cxn modelId="{6F100DFC-B993-4148-8EE4-658096494F0E}" srcId="{1A37CFE9-4BF4-40C7-A1E0-DBC8FA1911CE}" destId="{C428A26B-7DA0-4A6E-8D15-5D873D1520CB}" srcOrd="1" destOrd="0" parTransId="{9DCAC528-AB45-4632-9E2E-9CFF49166A1B}" sibTransId="{F622F90D-A4DA-4242-B0D7-C786A1577753}"/>
    <dgm:cxn modelId="{83DD77B5-C6AD-4FB0-9DCD-46405A54A674}" type="presParOf" srcId="{4466E420-4F9F-433F-9F5F-250C41003018}" destId="{D66D7311-7C93-4970-B7FC-927E1F8AB8AB}" srcOrd="0" destOrd="0" presId="urn:microsoft.com/office/officeart/2008/layout/VerticalCurvedList"/>
    <dgm:cxn modelId="{99D7DC7B-4C1E-415C-A6E3-DE52A9F070B6}" type="presParOf" srcId="{D66D7311-7C93-4970-B7FC-927E1F8AB8AB}" destId="{DE5F11D2-C1BD-4DBE-B4AE-ABCC548B616C}" srcOrd="0" destOrd="0" presId="urn:microsoft.com/office/officeart/2008/layout/VerticalCurvedList"/>
    <dgm:cxn modelId="{B6468624-6A95-4FB1-8D51-7AC89177113C}" type="presParOf" srcId="{DE5F11D2-C1BD-4DBE-B4AE-ABCC548B616C}" destId="{B47A0991-9D9C-4D4A-9D19-B5F1958E6F80}" srcOrd="0" destOrd="0" presId="urn:microsoft.com/office/officeart/2008/layout/VerticalCurvedList"/>
    <dgm:cxn modelId="{9EDAB07F-D66F-4D43-BFAC-FC3BF134682D}" type="presParOf" srcId="{DE5F11D2-C1BD-4DBE-B4AE-ABCC548B616C}" destId="{0BE9A0E5-497A-43D1-A885-5FB8333B424D}" srcOrd="1" destOrd="0" presId="urn:microsoft.com/office/officeart/2008/layout/VerticalCurvedList"/>
    <dgm:cxn modelId="{DD3F0B31-EC52-4852-93DF-15EF72B1A53F}" type="presParOf" srcId="{DE5F11D2-C1BD-4DBE-B4AE-ABCC548B616C}" destId="{FF46240B-1F7C-4AD3-8C7D-C051769A1168}" srcOrd="2" destOrd="0" presId="urn:microsoft.com/office/officeart/2008/layout/VerticalCurvedList"/>
    <dgm:cxn modelId="{F0DF7FEF-BACA-439B-BA45-93B7EEDFDEF9}" type="presParOf" srcId="{DE5F11D2-C1BD-4DBE-B4AE-ABCC548B616C}" destId="{8C8059E3-B1C8-4283-B835-153C3B5765DF}" srcOrd="3" destOrd="0" presId="urn:microsoft.com/office/officeart/2008/layout/VerticalCurvedList"/>
    <dgm:cxn modelId="{947F206D-90D0-48E7-ADC6-16DBBDF6261C}" type="presParOf" srcId="{D66D7311-7C93-4970-B7FC-927E1F8AB8AB}" destId="{B1702BA8-5923-4E75-87C3-4433E7A63734}" srcOrd="1" destOrd="0" presId="urn:microsoft.com/office/officeart/2008/layout/VerticalCurvedList"/>
    <dgm:cxn modelId="{3CF41C3B-4D28-423A-84F8-D836C6C5979B}" type="presParOf" srcId="{D66D7311-7C93-4970-B7FC-927E1F8AB8AB}" destId="{66086205-662C-44ED-ADFB-482E91C56C7C}" srcOrd="2" destOrd="0" presId="urn:microsoft.com/office/officeart/2008/layout/VerticalCurvedList"/>
    <dgm:cxn modelId="{F54DF853-8795-4EE5-B0BF-8824A585E465}" type="presParOf" srcId="{66086205-662C-44ED-ADFB-482E91C56C7C}" destId="{A7EADC19-1C88-408B-BBD1-ECD0C2DB068C}" srcOrd="0" destOrd="0" presId="urn:microsoft.com/office/officeart/2008/layout/VerticalCurvedList"/>
    <dgm:cxn modelId="{A7567DD4-0CE6-4B59-A6B8-24B0DAE3FC5D}" type="presParOf" srcId="{D66D7311-7C93-4970-B7FC-927E1F8AB8AB}" destId="{AF050AB6-F95F-4648-9F61-475D1CF95003}" srcOrd="3" destOrd="0" presId="urn:microsoft.com/office/officeart/2008/layout/VerticalCurvedList"/>
    <dgm:cxn modelId="{4A33E751-0E1C-4E25-A90F-39DE25D40AE2}" type="presParOf" srcId="{D66D7311-7C93-4970-B7FC-927E1F8AB8AB}" destId="{E375B667-9F2F-413B-B472-E09451F812F1}" srcOrd="4" destOrd="0" presId="urn:microsoft.com/office/officeart/2008/layout/VerticalCurvedList"/>
    <dgm:cxn modelId="{3AFD3393-6C2D-441C-B8E5-533F517CC86E}" type="presParOf" srcId="{E375B667-9F2F-413B-B472-E09451F812F1}" destId="{C4E4BA3F-F22D-40A9-86DE-E1CA129A1BCD}" srcOrd="0" destOrd="0" presId="urn:microsoft.com/office/officeart/2008/layout/VerticalCurvedList"/>
    <dgm:cxn modelId="{16519240-86F5-4945-9484-24167532D4F8}" type="presParOf" srcId="{D66D7311-7C93-4970-B7FC-927E1F8AB8AB}" destId="{E7C206BF-914D-436D-BF83-DEE1A8388F5F}" srcOrd="5" destOrd="0" presId="urn:microsoft.com/office/officeart/2008/layout/VerticalCurvedList"/>
    <dgm:cxn modelId="{67673A92-6A81-48D6-9961-790312172360}" type="presParOf" srcId="{D66D7311-7C93-4970-B7FC-927E1F8AB8AB}" destId="{4DD7AC9B-6FF0-4A71-B57A-A3740A8EA909}" srcOrd="6" destOrd="0" presId="urn:microsoft.com/office/officeart/2008/layout/VerticalCurvedList"/>
    <dgm:cxn modelId="{5DA02801-DF4A-4BF2-81FC-BE380BEFD675}" type="presParOf" srcId="{4DD7AC9B-6FF0-4A71-B57A-A3740A8EA909}" destId="{8928F5A9-51EF-48A5-A2D0-629A28CB1935}" srcOrd="0" destOrd="0" presId="urn:microsoft.com/office/officeart/2008/layout/VerticalCurvedList"/>
    <dgm:cxn modelId="{C784B5BB-F1F7-45AE-98BE-6C483408E1B4}" type="presParOf" srcId="{D66D7311-7C93-4970-B7FC-927E1F8AB8AB}" destId="{393C2A6C-131A-4CB4-A6ED-15232AE82516}" srcOrd="7" destOrd="0" presId="urn:microsoft.com/office/officeart/2008/layout/VerticalCurvedList"/>
    <dgm:cxn modelId="{FF0F6BF1-DEE2-4EAF-AE8C-FEA8F5378918}" type="presParOf" srcId="{D66D7311-7C93-4970-B7FC-927E1F8AB8AB}" destId="{409DE11B-EACE-41C9-8F76-47D0D12A3F21}" srcOrd="8" destOrd="0" presId="urn:microsoft.com/office/officeart/2008/layout/VerticalCurvedList"/>
    <dgm:cxn modelId="{86001FAE-7CEF-4692-BB98-F5F1465B3C75}" type="presParOf" srcId="{409DE11B-EACE-41C9-8F76-47D0D12A3F21}" destId="{A9C1A895-2362-494C-B6CA-0AFB0800A403}"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C1F0DD-B120-40D5-A7FF-3011DA00ED26}"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DF3AA611-5316-4045-A3AF-C4DF223F8B2A}">
      <dgm:prSet phldrT="[Text]"/>
      <dgm:spPr/>
      <dgm:t>
        <a:bodyPr/>
        <a:lstStyle/>
        <a:p>
          <a:r>
            <a:rPr lang="en-IN" dirty="0"/>
            <a:t>Bandgap</a:t>
          </a:r>
        </a:p>
      </dgm:t>
    </dgm:pt>
    <dgm:pt modelId="{937DAA2A-8BBD-4053-8308-0AABFE25C8C7}" type="parTrans" cxnId="{E5B91323-F7EE-4E8F-BCBE-A9F73D599BE4}">
      <dgm:prSet/>
      <dgm:spPr/>
      <dgm:t>
        <a:bodyPr/>
        <a:lstStyle/>
        <a:p>
          <a:endParaRPr lang="en-IN"/>
        </a:p>
      </dgm:t>
    </dgm:pt>
    <dgm:pt modelId="{FDD9D208-0AF1-419E-8F55-93D7621B84AF}" type="sibTrans" cxnId="{E5B91323-F7EE-4E8F-BCBE-A9F73D599BE4}">
      <dgm:prSet/>
      <dgm:spPr/>
      <dgm:t>
        <a:bodyPr/>
        <a:lstStyle/>
        <a:p>
          <a:endParaRPr lang="en-IN"/>
        </a:p>
      </dgm:t>
    </dgm:pt>
    <dgm:pt modelId="{0B80E48B-9E6C-4709-A72E-399886CAA0CD}">
      <dgm:prSet phldrT="[Text]"/>
      <dgm:spPr/>
      <dgm:t>
        <a:bodyPr/>
        <a:lstStyle/>
        <a:p>
          <a:r>
            <a:rPr lang="en-IN" dirty="0"/>
            <a:t>Direct bandgap of 1.55 eV</a:t>
          </a:r>
        </a:p>
      </dgm:t>
    </dgm:pt>
    <dgm:pt modelId="{1C42EFE5-2819-4793-8059-FB7A6E344D26}" type="parTrans" cxnId="{1E31E98C-3F05-44D8-A835-1CC56E24C81F}">
      <dgm:prSet/>
      <dgm:spPr/>
      <dgm:t>
        <a:bodyPr/>
        <a:lstStyle/>
        <a:p>
          <a:endParaRPr lang="en-IN"/>
        </a:p>
      </dgm:t>
    </dgm:pt>
    <dgm:pt modelId="{FD517A35-0DBC-4CB2-BB55-7B6E43248929}" type="sibTrans" cxnId="{1E31E98C-3F05-44D8-A835-1CC56E24C81F}">
      <dgm:prSet/>
      <dgm:spPr/>
      <dgm:t>
        <a:bodyPr/>
        <a:lstStyle/>
        <a:p>
          <a:endParaRPr lang="en-IN"/>
        </a:p>
      </dgm:t>
    </dgm:pt>
    <dgm:pt modelId="{0BA8507E-3768-4881-AEA4-C37D5297147C}">
      <dgm:prSet phldrT="[Text]"/>
      <dgm:spPr/>
      <dgm:t>
        <a:bodyPr/>
        <a:lstStyle/>
        <a:p>
          <a:r>
            <a:rPr lang="en-IN" dirty="0"/>
            <a:t>Binding energy of excitation</a:t>
          </a:r>
        </a:p>
      </dgm:t>
    </dgm:pt>
    <dgm:pt modelId="{0E0BF361-02C2-44B4-8E3A-C0BC008B0157}" type="parTrans" cxnId="{37D90B0D-B5FE-4A3C-AAE4-6A45468FF22D}">
      <dgm:prSet/>
      <dgm:spPr/>
      <dgm:t>
        <a:bodyPr/>
        <a:lstStyle/>
        <a:p>
          <a:endParaRPr lang="en-IN"/>
        </a:p>
      </dgm:t>
    </dgm:pt>
    <dgm:pt modelId="{B97330CF-0089-4C2D-BA82-2295EDF28FDF}" type="sibTrans" cxnId="{37D90B0D-B5FE-4A3C-AAE4-6A45468FF22D}">
      <dgm:prSet/>
      <dgm:spPr/>
      <dgm:t>
        <a:bodyPr/>
        <a:lstStyle/>
        <a:p>
          <a:endParaRPr lang="en-IN"/>
        </a:p>
      </dgm:t>
    </dgm:pt>
    <dgm:pt modelId="{C2D649BC-2490-4C5A-9529-D3BAF6D6DAD0}">
      <dgm:prSet phldrT="[Text]"/>
      <dgm:spPr/>
      <dgm:t>
        <a:bodyPr/>
        <a:lstStyle/>
        <a:p>
          <a:r>
            <a:rPr lang="en-IN" dirty="0"/>
            <a:t>Small (~ 0.030 eV)</a:t>
          </a:r>
        </a:p>
      </dgm:t>
    </dgm:pt>
    <dgm:pt modelId="{B16A8A79-F8A6-48CA-99A1-0C688DB0EAD0}" type="parTrans" cxnId="{71F6B8A5-7559-4232-8279-C69D3F9F627E}">
      <dgm:prSet/>
      <dgm:spPr/>
      <dgm:t>
        <a:bodyPr/>
        <a:lstStyle/>
        <a:p>
          <a:endParaRPr lang="en-IN"/>
        </a:p>
      </dgm:t>
    </dgm:pt>
    <dgm:pt modelId="{90D70E68-B414-4574-8B59-B072663B3C2D}" type="sibTrans" cxnId="{71F6B8A5-7559-4232-8279-C69D3F9F627E}">
      <dgm:prSet/>
      <dgm:spPr/>
      <dgm:t>
        <a:bodyPr/>
        <a:lstStyle/>
        <a:p>
          <a:endParaRPr lang="en-IN"/>
        </a:p>
      </dgm:t>
    </dgm:pt>
    <dgm:pt modelId="{548BB094-5E21-40E1-BABC-8282432DE06A}">
      <dgm:prSet phldrT="[Text]"/>
      <dgm:spPr/>
      <dgm:t>
        <a:bodyPr/>
        <a:lstStyle/>
        <a:p>
          <a:r>
            <a:rPr lang="en-IN" dirty="0"/>
            <a:t>Carrier mobility</a:t>
          </a:r>
        </a:p>
      </dgm:t>
    </dgm:pt>
    <dgm:pt modelId="{7F5C1EFA-FC9D-477F-B0B2-2B7BF90AA2DB}" type="parTrans" cxnId="{0D21291E-DD56-4BC6-9AA5-47AC5E317220}">
      <dgm:prSet/>
      <dgm:spPr/>
      <dgm:t>
        <a:bodyPr/>
        <a:lstStyle/>
        <a:p>
          <a:endParaRPr lang="en-IN"/>
        </a:p>
      </dgm:t>
    </dgm:pt>
    <dgm:pt modelId="{2AE3FD0E-1AFF-4A2F-9B94-7D5C44F778DF}" type="sibTrans" cxnId="{0D21291E-DD56-4BC6-9AA5-47AC5E317220}">
      <dgm:prSet/>
      <dgm:spPr/>
      <dgm:t>
        <a:bodyPr/>
        <a:lstStyle/>
        <a:p>
          <a:endParaRPr lang="en-IN"/>
        </a:p>
      </dgm:t>
    </dgm:pt>
    <dgm:pt modelId="{082DB3D1-7134-400E-9D67-4682E2DC1991}">
      <dgm:prSet phldrT="[Text]"/>
      <dgm:spPr/>
      <dgm:t>
        <a:bodyPr/>
        <a:lstStyle/>
        <a:p>
          <a:r>
            <a:rPr lang="en-IN" dirty="0"/>
            <a:t>High (7.5 cm</a:t>
          </a:r>
          <a:r>
            <a:rPr lang="en-IN" baseline="30000" dirty="0"/>
            <a:t>2</a:t>
          </a:r>
          <a:r>
            <a:rPr lang="en-IN" baseline="0" dirty="0"/>
            <a:t>/V.s for electron and 12.5 cm</a:t>
          </a:r>
          <a:r>
            <a:rPr lang="en-IN" baseline="30000" dirty="0"/>
            <a:t>2</a:t>
          </a:r>
          <a:r>
            <a:rPr lang="en-IN" baseline="0" dirty="0"/>
            <a:t>/V.s for holes</a:t>
          </a:r>
          <a:endParaRPr lang="en-IN" baseline="30000" dirty="0"/>
        </a:p>
      </dgm:t>
    </dgm:pt>
    <dgm:pt modelId="{A5FD39B5-DF32-478E-88EE-618E6B14F37D}" type="parTrans" cxnId="{114692F9-4817-4416-8D89-A608D4F7AC98}">
      <dgm:prSet/>
      <dgm:spPr/>
      <dgm:t>
        <a:bodyPr/>
        <a:lstStyle/>
        <a:p>
          <a:endParaRPr lang="en-IN"/>
        </a:p>
      </dgm:t>
    </dgm:pt>
    <dgm:pt modelId="{93D74A2D-D60E-449E-89EA-EAB7DAB55007}" type="sibTrans" cxnId="{114692F9-4817-4416-8D89-A608D4F7AC98}">
      <dgm:prSet/>
      <dgm:spPr/>
      <dgm:t>
        <a:bodyPr/>
        <a:lstStyle/>
        <a:p>
          <a:endParaRPr lang="en-IN"/>
        </a:p>
      </dgm:t>
    </dgm:pt>
    <dgm:pt modelId="{8D93809D-4145-4605-A3F8-8E6765C99B20}">
      <dgm:prSet phldrT="[Text]"/>
      <dgm:spPr/>
      <dgm:t>
        <a:bodyPr/>
        <a:lstStyle/>
        <a:p>
          <a:r>
            <a:rPr lang="en-IN" baseline="30000" dirty="0"/>
            <a:t>Charge diffusion length</a:t>
          </a:r>
        </a:p>
      </dgm:t>
    </dgm:pt>
    <dgm:pt modelId="{C25DCD7B-0133-472E-8711-379D65830D57}" type="parTrans" cxnId="{DBE1D273-C96A-4A92-AB39-514060F7299B}">
      <dgm:prSet/>
      <dgm:spPr/>
      <dgm:t>
        <a:bodyPr/>
        <a:lstStyle/>
        <a:p>
          <a:endParaRPr lang="en-IN"/>
        </a:p>
      </dgm:t>
    </dgm:pt>
    <dgm:pt modelId="{59D96F31-9780-4038-AF6A-36B7B03F2859}" type="sibTrans" cxnId="{DBE1D273-C96A-4A92-AB39-514060F7299B}">
      <dgm:prSet/>
      <dgm:spPr/>
      <dgm:t>
        <a:bodyPr/>
        <a:lstStyle/>
        <a:p>
          <a:endParaRPr lang="en-IN"/>
        </a:p>
      </dgm:t>
    </dgm:pt>
    <dgm:pt modelId="{F13CEEBF-A212-4CE2-9CE1-9F316AFC81E7}">
      <dgm:prSet phldrT="[Text]"/>
      <dgm:spPr/>
      <dgm:t>
        <a:bodyPr/>
        <a:lstStyle/>
        <a:p>
          <a:r>
            <a:rPr lang="en-IN" baseline="0" dirty="0"/>
            <a:t>Large (ranging from 100-1000 nm)</a:t>
          </a:r>
        </a:p>
      </dgm:t>
    </dgm:pt>
    <dgm:pt modelId="{E33D1901-A1C9-4A56-8EAF-E01A0F9D2405}" type="parTrans" cxnId="{1DF13FF3-542A-4E9D-9CB6-ECF21BB8CF7A}">
      <dgm:prSet/>
      <dgm:spPr/>
      <dgm:t>
        <a:bodyPr/>
        <a:lstStyle/>
        <a:p>
          <a:endParaRPr lang="en-IN"/>
        </a:p>
      </dgm:t>
    </dgm:pt>
    <dgm:pt modelId="{8E835F18-F7A8-47F3-9F61-6B80406B13A2}" type="sibTrans" cxnId="{1DF13FF3-542A-4E9D-9CB6-ECF21BB8CF7A}">
      <dgm:prSet/>
      <dgm:spPr/>
      <dgm:t>
        <a:bodyPr/>
        <a:lstStyle/>
        <a:p>
          <a:endParaRPr lang="en-IN"/>
        </a:p>
      </dgm:t>
    </dgm:pt>
    <dgm:pt modelId="{FACD5C21-0F26-4512-80D5-3A049B0DAB32}" type="pres">
      <dgm:prSet presAssocID="{68C1F0DD-B120-40D5-A7FF-3011DA00ED26}" presName="Name0" presStyleCnt="0">
        <dgm:presLayoutVars>
          <dgm:dir/>
          <dgm:animLvl val="lvl"/>
          <dgm:resizeHandles val="exact"/>
        </dgm:presLayoutVars>
      </dgm:prSet>
      <dgm:spPr/>
    </dgm:pt>
    <dgm:pt modelId="{5AD83AF2-75F4-4417-8C8F-29897955F6E8}" type="pres">
      <dgm:prSet presAssocID="{DF3AA611-5316-4045-A3AF-C4DF223F8B2A}" presName="linNode" presStyleCnt="0"/>
      <dgm:spPr/>
    </dgm:pt>
    <dgm:pt modelId="{ACC0F719-7463-48B3-AFE5-F11D3A909175}" type="pres">
      <dgm:prSet presAssocID="{DF3AA611-5316-4045-A3AF-C4DF223F8B2A}" presName="parentText" presStyleLbl="node1" presStyleIdx="0" presStyleCnt="4">
        <dgm:presLayoutVars>
          <dgm:chMax val="1"/>
          <dgm:bulletEnabled val="1"/>
        </dgm:presLayoutVars>
      </dgm:prSet>
      <dgm:spPr/>
    </dgm:pt>
    <dgm:pt modelId="{1D3C3E47-47A7-429C-8314-BFC9D13189A1}" type="pres">
      <dgm:prSet presAssocID="{DF3AA611-5316-4045-A3AF-C4DF223F8B2A}" presName="descendantText" presStyleLbl="alignAccFollowNode1" presStyleIdx="0" presStyleCnt="4">
        <dgm:presLayoutVars>
          <dgm:bulletEnabled val="1"/>
        </dgm:presLayoutVars>
      </dgm:prSet>
      <dgm:spPr/>
    </dgm:pt>
    <dgm:pt modelId="{DD2A5297-B762-488E-80FB-CE081F7C00BD}" type="pres">
      <dgm:prSet presAssocID="{FDD9D208-0AF1-419E-8F55-93D7621B84AF}" presName="sp" presStyleCnt="0"/>
      <dgm:spPr/>
    </dgm:pt>
    <dgm:pt modelId="{F88AB7B8-BAA4-4A29-860F-EE30135CC152}" type="pres">
      <dgm:prSet presAssocID="{0BA8507E-3768-4881-AEA4-C37D5297147C}" presName="linNode" presStyleCnt="0"/>
      <dgm:spPr/>
    </dgm:pt>
    <dgm:pt modelId="{1E5E3BBC-E8B5-4C0B-9AE4-596A20702F79}" type="pres">
      <dgm:prSet presAssocID="{0BA8507E-3768-4881-AEA4-C37D5297147C}" presName="parentText" presStyleLbl="node1" presStyleIdx="1" presStyleCnt="4">
        <dgm:presLayoutVars>
          <dgm:chMax val="1"/>
          <dgm:bulletEnabled val="1"/>
        </dgm:presLayoutVars>
      </dgm:prSet>
      <dgm:spPr/>
    </dgm:pt>
    <dgm:pt modelId="{5C9CA4D4-1DF8-4EB9-871B-ED647AEFAC28}" type="pres">
      <dgm:prSet presAssocID="{0BA8507E-3768-4881-AEA4-C37D5297147C}" presName="descendantText" presStyleLbl="alignAccFollowNode1" presStyleIdx="1" presStyleCnt="4">
        <dgm:presLayoutVars>
          <dgm:bulletEnabled val="1"/>
        </dgm:presLayoutVars>
      </dgm:prSet>
      <dgm:spPr/>
    </dgm:pt>
    <dgm:pt modelId="{DA690F35-5288-4EBB-A206-89CEA89D2D9C}" type="pres">
      <dgm:prSet presAssocID="{B97330CF-0089-4C2D-BA82-2295EDF28FDF}" presName="sp" presStyleCnt="0"/>
      <dgm:spPr/>
    </dgm:pt>
    <dgm:pt modelId="{9BEEDB3D-BA89-490E-A66E-C55A7B6F6113}" type="pres">
      <dgm:prSet presAssocID="{548BB094-5E21-40E1-BABC-8282432DE06A}" presName="linNode" presStyleCnt="0"/>
      <dgm:spPr/>
    </dgm:pt>
    <dgm:pt modelId="{B754AAC6-B665-449F-82DF-1CFEA53FADFA}" type="pres">
      <dgm:prSet presAssocID="{548BB094-5E21-40E1-BABC-8282432DE06A}" presName="parentText" presStyleLbl="node1" presStyleIdx="2" presStyleCnt="4">
        <dgm:presLayoutVars>
          <dgm:chMax val="1"/>
          <dgm:bulletEnabled val="1"/>
        </dgm:presLayoutVars>
      </dgm:prSet>
      <dgm:spPr/>
    </dgm:pt>
    <dgm:pt modelId="{F9E84AE6-011C-4924-8476-1988FE9295C1}" type="pres">
      <dgm:prSet presAssocID="{548BB094-5E21-40E1-BABC-8282432DE06A}" presName="descendantText" presStyleLbl="alignAccFollowNode1" presStyleIdx="2" presStyleCnt="4">
        <dgm:presLayoutVars>
          <dgm:bulletEnabled val="1"/>
        </dgm:presLayoutVars>
      </dgm:prSet>
      <dgm:spPr/>
    </dgm:pt>
    <dgm:pt modelId="{CE5BA051-B5FD-47AC-A393-753FD02734AB}" type="pres">
      <dgm:prSet presAssocID="{2AE3FD0E-1AFF-4A2F-9B94-7D5C44F778DF}" presName="sp" presStyleCnt="0"/>
      <dgm:spPr/>
    </dgm:pt>
    <dgm:pt modelId="{518AA0AC-E88F-4BD8-A10A-DFF900AF620B}" type="pres">
      <dgm:prSet presAssocID="{8D93809D-4145-4605-A3F8-8E6765C99B20}" presName="linNode" presStyleCnt="0"/>
      <dgm:spPr/>
    </dgm:pt>
    <dgm:pt modelId="{F290A390-F540-4856-A959-B983B235B075}" type="pres">
      <dgm:prSet presAssocID="{8D93809D-4145-4605-A3F8-8E6765C99B20}" presName="parentText" presStyleLbl="node1" presStyleIdx="3" presStyleCnt="4">
        <dgm:presLayoutVars>
          <dgm:chMax val="1"/>
          <dgm:bulletEnabled val="1"/>
        </dgm:presLayoutVars>
      </dgm:prSet>
      <dgm:spPr/>
    </dgm:pt>
    <dgm:pt modelId="{129BFEF6-4050-4E21-895B-0D5F2A64E074}" type="pres">
      <dgm:prSet presAssocID="{8D93809D-4145-4605-A3F8-8E6765C99B20}" presName="descendantText" presStyleLbl="alignAccFollowNode1" presStyleIdx="3" presStyleCnt="4">
        <dgm:presLayoutVars>
          <dgm:bulletEnabled val="1"/>
        </dgm:presLayoutVars>
      </dgm:prSet>
      <dgm:spPr/>
    </dgm:pt>
  </dgm:ptLst>
  <dgm:cxnLst>
    <dgm:cxn modelId="{53094B0A-565C-4B57-A3D6-907AF856EA6E}" type="presOf" srcId="{DF3AA611-5316-4045-A3AF-C4DF223F8B2A}" destId="{ACC0F719-7463-48B3-AFE5-F11D3A909175}" srcOrd="0" destOrd="0" presId="urn:microsoft.com/office/officeart/2005/8/layout/vList5"/>
    <dgm:cxn modelId="{37D90B0D-B5FE-4A3C-AAE4-6A45468FF22D}" srcId="{68C1F0DD-B120-40D5-A7FF-3011DA00ED26}" destId="{0BA8507E-3768-4881-AEA4-C37D5297147C}" srcOrd="1" destOrd="0" parTransId="{0E0BF361-02C2-44B4-8E3A-C0BC008B0157}" sibTransId="{B97330CF-0089-4C2D-BA82-2295EDF28FDF}"/>
    <dgm:cxn modelId="{5BA1671A-F0F7-4007-826E-9A8FDD38D2BB}" type="presOf" srcId="{0B80E48B-9E6C-4709-A72E-399886CAA0CD}" destId="{1D3C3E47-47A7-429C-8314-BFC9D13189A1}" srcOrd="0" destOrd="0" presId="urn:microsoft.com/office/officeart/2005/8/layout/vList5"/>
    <dgm:cxn modelId="{0D21291E-DD56-4BC6-9AA5-47AC5E317220}" srcId="{68C1F0DD-B120-40D5-A7FF-3011DA00ED26}" destId="{548BB094-5E21-40E1-BABC-8282432DE06A}" srcOrd="2" destOrd="0" parTransId="{7F5C1EFA-FC9D-477F-B0B2-2B7BF90AA2DB}" sibTransId="{2AE3FD0E-1AFF-4A2F-9B94-7D5C44F778DF}"/>
    <dgm:cxn modelId="{E5B91323-F7EE-4E8F-BCBE-A9F73D599BE4}" srcId="{68C1F0DD-B120-40D5-A7FF-3011DA00ED26}" destId="{DF3AA611-5316-4045-A3AF-C4DF223F8B2A}" srcOrd="0" destOrd="0" parTransId="{937DAA2A-8BBD-4053-8308-0AABFE25C8C7}" sibTransId="{FDD9D208-0AF1-419E-8F55-93D7621B84AF}"/>
    <dgm:cxn modelId="{858B783E-0302-4016-97D3-71BF5887DA76}" type="presOf" srcId="{548BB094-5E21-40E1-BABC-8282432DE06A}" destId="{B754AAC6-B665-449F-82DF-1CFEA53FADFA}" srcOrd="0" destOrd="0" presId="urn:microsoft.com/office/officeart/2005/8/layout/vList5"/>
    <dgm:cxn modelId="{F9666242-349E-4FE4-ABB2-62860D03BD89}" type="presOf" srcId="{082DB3D1-7134-400E-9D67-4682E2DC1991}" destId="{F9E84AE6-011C-4924-8476-1988FE9295C1}" srcOrd="0" destOrd="0" presId="urn:microsoft.com/office/officeart/2005/8/layout/vList5"/>
    <dgm:cxn modelId="{2B4FF344-F676-43C5-8754-168C913862C4}" type="presOf" srcId="{68C1F0DD-B120-40D5-A7FF-3011DA00ED26}" destId="{FACD5C21-0F26-4512-80D5-3A049B0DAB32}" srcOrd="0" destOrd="0" presId="urn:microsoft.com/office/officeart/2005/8/layout/vList5"/>
    <dgm:cxn modelId="{6E649146-603D-49F7-B157-9A750677B498}" type="presOf" srcId="{8D93809D-4145-4605-A3F8-8E6765C99B20}" destId="{F290A390-F540-4856-A959-B983B235B075}" srcOrd="0" destOrd="0" presId="urn:microsoft.com/office/officeart/2005/8/layout/vList5"/>
    <dgm:cxn modelId="{DBE1D273-C96A-4A92-AB39-514060F7299B}" srcId="{68C1F0DD-B120-40D5-A7FF-3011DA00ED26}" destId="{8D93809D-4145-4605-A3F8-8E6765C99B20}" srcOrd="3" destOrd="0" parTransId="{C25DCD7B-0133-472E-8711-379D65830D57}" sibTransId="{59D96F31-9780-4038-AF6A-36B7B03F2859}"/>
    <dgm:cxn modelId="{BFDB7B7B-DD2A-461E-8633-DCA721211906}" type="presOf" srcId="{0BA8507E-3768-4881-AEA4-C37D5297147C}" destId="{1E5E3BBC-E8B5-4C0B-9AE4-596A20702F79}" srcOrd="0" destOrd="0" presId="urn:microsoft.com/office/officeart/2005/8/layout/vList5"/>
    <dgm:cxn modelId="{1E31E98C-3F05-44D8-A835-1CC56E24C81F}" srcId="{DF3AA611-5316-4045-A3AF-C4DF223F8B2A}" destId="{0B80E48B-9E6C-4709-A72E-399886CAA0CD}" srcOrd="0" destOrd="0" parTransId="{1C42EFE5-2819-4793-8059-FB7A6E344D26}" sibTransId="{FD517A35-0DBC-4CB2-BB55-7B6E43248929}"/>
    <dgm:cxn modelId="{71F6B8A5-7559-4232-8279-C69D3F9F627E}" srcId="{0BA8507E-3768-4881-AEA4-C37D5297147C}" destId="{C2D649BC-2490-4C5A-9529-D3BAF6D6DAD0}" srcOrd="0" destOrd="0" parTransId="{B16A8A79-F8A6-48CA-99A1-0C688DB0EAD0}" sibTransId="{90D70E68-B414-4574-8B59-B072663B3C2D}"/>
    <dgm:cxn modelId="{E5A602CB-4F57-41E3-9359-A0092F5BD0A6}" type="presOf" srcId="{F13CEEBF-A212-4CE2-9CE1-9F316AFC81E7}" destId="{129BFEF6-4050-4E21-895B-0D5F2A64E074}" srcOrd="0" destOrd="0" presId="urn:microsoft.com/office/officeart/2005/8/layout/vList5"/>
    <dgm:cxn modelId="{B60BD9D3-9087-46EC-AEBD-8EF734BE7D17}" type="presOf" srcId="{C2D649BC-2490-4C5A-9529-D3BAF6D6DAD0}" destId="{5C9CA4D4-1DF8-4EB9-871B-ED647AEFAC28}" srcOrd="0" destOrd="0" presId="urn:microsoft.com/office/officeart/2005/8/layout/vList5"/>
    <dgm:cxn modelId="{1DF13FF3-542A-4E9D-9CB6-ECF21BB8CF7A}" srcId="{8D93809D-4145-4605-A3F8-8E6765C99B20}" destId="{F13CEEBF-A212-4CE2-9CE1-9F316AFC81E7}" srcOrd="0" destOrd="0" parTransId="{E33D1901-A1C9-4A56-8EAF-E01A0F9D2405}" sibTransId="{8E835F18-F7A8-47F3-9F61-6B80406B13A2}"/>
    <dgm:cxn modelId="{114692F9-4817-4416-8D89-A608D4F7AC98}" srcId="{548BB094-5E21-40E1-BABC-8282432DE06A}" destId="{082DB3D1-7134-400E-9D67-4682E2DC1991}" srcOrd="0" destOrd="0" parTransId="{A5FD39B5-DF32-478E-88EE-618E6B14F37D}" sibTransId="{93D74A2D-D60E-449E-89EA-EAB7DAB55007}"/>
    <dgm:cxn modelId="{C24D18FB-D9E0-4AA5-AC3D-A7800F0AD22E}" type="presParOf" srcId="{FACD5C21-0F26-4512-80D5-3A049B0DAB32}" destId="{5AD83AF2-75F4-4417-8C8F-29897955F6E8}" srcOrd="0" destOrd="0" presId="urn:microsoft.com/office/officeart/2005/8/layout/vList5"/>
    <dgm:cxn modelId="{4BEAB61C-2FC9-474E-A635-DF752ED2D901}" type="presParOf" srcId="{5AD83AF2-75F4-4417-8C8F-29897955F6E8}" destId="{ACC0F719-7463-48B3-AFE5-F11D3A909175}" srcOrd="0" destOrd="0" presId="urn:microsoft.com/office/officeart/2005/8/layout/vList5"/>
    <dgm:cxn modelId="{D7880849-96D0-407F-B05E-1CB0D1B3B8D2}" type="presParOf" srcId="{5AD83AF2-75F4-4417-8C8F-29897955F6E8}" destId="{1D3C3E47-47A7-429C-8314-BFC9D13189A1}" srcOrd="1" destOrd="0" presId="urn:microsoft.com/office/officeart/2005/8/layout/vList5"/>
    <dgm:cxn modelId="{82D352B3-B905-4E30-8017-B5BE31A1B230}" type="presParOf" srcId="{FACD5C21-0F26-4512-80D5-3A049B0DAB32}" destId="{DD2A5297-B762-488E-80FB-CE081F7C00BD}" srcOrd="1" destOrd="0" presId="urn:microsoft.com/office/officeart/2005/8/layout/vList5"/>
    <dgm:cxn modelId="{096AB9A5-383B-40A5-95A9-ED4661A6C437}" type="presParOf" srcId="{FACD5C21-0F26-4512-80D5-3A049B0DAB32}" destId="{F88AB7B8-BAA4-4A29-860F-EE30135CC152}" srcOrd="2" destOrd="0" presId="urn:microsoft.com/office/officeart/2005/8/layout/vList5"/>
    <dgm:cxn modelId="{6495FA6B-17D9-4FCC-9EC1-F8D6372FE5AD}" type="presParOf" srcId="{F88AB7B8-BAA4-4A29-860F-EE30135CC152}" destId="{1E5E3BBC-E8B5-4C0B-9AE4-596A20702F79}" srcOrd="0" destOrd="0" presId="urn:microsoft.com/office/officeart/2005/8/layout/vList5"/>
    <dgm:cxn modelId="{6504FA40-C6C9-456B-9BEE-7282FE10D52A}" type="presParOf" srcId="{F88AB7B8-BAA4-4A29-860F-EE30135CC152}" destId="{5C9CA4D4-1DF8-4EB9-871B-ED647AEFAC28}" srcOrd="1" destOrd="0" presId="urn:microsoft.com/office/officeart/2005/8/layout/vList5"/>
    <dgm:cxn modelId="{5B99E465-4EC8-4770-9AD7-EC4E95C5B5F5}" type="presParOf" srcId="{FACD5C21-0F26-4512-80D5-3A049B0DAB32}" destId="{DA690F35-5288-4EBB-A206-89CEA89D2D9C}" srcOrd="3" destOrd="0" presId="urn:microsoft.com/office/officeart/2005/8/layout/vList5"/>
    <dgm:cxn modelId="{E47978E1-DC94-4A1B-B429-DCFD2B3510AC}" type="presParOf" srcId="{FACD5C21-0F26-4512-80D5-3A049B0DAB32}" destId="{9BEEDB3D-BA89-490E-A66E-C55A7B6F6113}" srcOrd="4" destOrd="0" presId="urn:microsoft.com/office/officeart/2005/8/layout/vList5"/>
    <dgm:cxn modelId="{7B764703-7B37-4EA3-827A-A223BD319032}" type="presParOf" srcId="{9BEEDB3D-BA89-490E-A66E-C55A7B6F6113}" destId="{B754AAC6-B665-449F-82DF-1CFEA53FADFA}" srcOrd="0" destOrd="0" presId="urn:microsoft.com/office/officeart/2005/8/layout/vList5"/>
    <dgm:cxn modelId="{BC22418E-4C53-497A-B02D-7D716423558C}" type="presParOf" srcId="{9BEEDB3D-BA89-490E-A66E-C55A7B6F6113}" destId="{F9E84AE6-011C-4924-8476-1988FE9295C1}" srcOrd="1" destOrd="0" presId="urn:microsoft.com/office/officeart/2005/8/layout/vList5"/>
    <dgm:cxn modelId="{726065A2-2C2D-414F-BD4E-A60EE52D1615}" type="presParOf" srcId="{FACD5C21-0F26-4512-80D5-3A049B0DAB32}" destId="{CE5BA051-B5FD-47AC-A393-753FD02734AB}" srcOrd="5" destOrd="0" presId="urn:microsoft.com/office/officeart/2005/8/layout/vList5"/>
    <dgm:cxn modelId="{C5F5E8AA-2745-41B2-9F53-154106FB20D4}" type="presParOf" srcId="{FACD5C21-0F26-4512-80D5-3A049B0DAB32}" destId="{518AA0AC-E88F-4BD8-A10A-DFF900AF620B}" srcOrd="6" destOrd="0" presId="urn:microsoft.com/office/officeart/2005/8/layout/vList5"/>
    <dgm:cxn modelId="{2C6435F5-49F7-4D2A-94AC-D98EE0E174AC}" type="presParOf" srcId="{518AA0AC-E88F-4BD8-A10A-DFF900AF620B}" destId="{F290A390-F540-4856-A959-B983B235B075}" srcOrd="0" destOrd="0" presId="urn:microsoft.com/office/officeart/2005/8/layout/vList5"/>
    <dgm:cxn modelId="{45880531-E217-4118-AA7D-51DA63C9A504}" type="presParOf" srcId="{518AA0AC-E88F-4BD8-A10A-DFF900AF620B}" destId="{129BFEF6-4050-4E21-895B-0D5F2A64E074}"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BDBED3-204B-4311-90AE-544644EAA90F}" type="doc">
      <dgm:prSet loTypeId="urn:microsoft.com/office/officeart/2005/8/layout/balance1" loCatId="relationship" qsTypeId="urn:microsoft.com/office/officeart/2005/8/quickstyle/simple1" qsCatId="simple" csTypeId="urn:microsoft.com/office/officeart/2005/8/colors/colorful3" csCatId="colorful" phldr="1"/>
      <dgm:spPr/>
      <dgm:t>
        <a:bodyPr/>
        <a:lstStyle/>
        <a:p>
          <a:endParaRPr lang="en-IN"/>
        </a:p>
      </dgm:t>
    </dgm:pt>
    <dgm:pt modelId="{AC39CF0C-FF26-45BC-9DC5-338DFCBCCA42}">
      <dgm:prSet phldrT="[Text]"/>
      <dgm:spPr/>
      <dgm:t>
        <a:bodyPr/>
        <a:lstStyle/>
        <a:p>
          <a:r>
            <a:rPr lang="en-IN" dirty="0"/>
            <a:t>Advantages</a:t>
          </a:r>
        </a:p>
      </dgm:t>
    </dgm:pt>
    <dgm:pt modelId="{3F1D10FE-5B7B-4FBF-8EE8-E6AEC6828AF4}" type="parTrans" cxnId="{9A5039F4-AB95-483B-93FD-58B7A0C20A20}">
      <dgm:prSet/>
      <dgm:spPr/>
      <dgm:t>
        <a:bodyPr/>
        <a:lstStyle/>
        <a:p>
          <a:endParaRPr lang="en-IN"/>
        </a:p>
      </dgm:t>
    </dgm:pt>
    <dgm:pt modelId="{019706B6-1F79-4CAB-B04B-DE848F591733}" type="sibTrans" cxnId="{9A5039F4-AB95-483B-93FD-58B7A0C20A20}">
      <dgm:prSet/>
      <dgm:spPr/>
      <dgm:t>
        <a:bodyPr/>
        <a:lstStyle/>
        <a:p>
          <a:endParaRPr lang="en-IN"/>
        </a:p>
      </dgm:t>
    </dgm:pt>
    <dgm:pt modelId="{43848C52-7489-48A7-B072-979EFBC9790C}">
      <dgm:prSet phldrT="[Text]"/>
      <dgm:spPr/>
      <dgm:t>
        <a:bodyPr/>
        <a:lstStyle/>
        <a:p>
          <a:r>
            <a:rPr lang="en-IN" dirty="0"/>
            <a:t>High efficiency </a:t>
          </a:r>
        </a:p>
      </dgm:t>
    </dgm:pt>
    <dgm:pt modelId="{CDE6F92A-4266-4A13-923A-36ECA6937EF4}" type="parTrans" cxnId="{CE59A3D3-E43C-40FB-9526-6B5CCF5C1C80}">
      <dgm:prSet/>
      <dgm:spPr/>
      <dgm:t>
        <a:bodyPr/>
        <a:lstStyle/>
        <a:p>
          <a:endParaRPr lang="en-IN"/>
        </a:p>
      </dgm:t>
    </dgm:pt>
    <dgm:pt modelId="{65702F03-AC95-4044-8330-4B0F6C3577DD}" type="sibTrans" cxnId="{CE59A3D3-E43C-40FB-9526-6B5CCF5C1C80}">
      <dgm:prSet/>
      <dgm:spPr/>
      <dgm:t>
        <a:bodyPr/>
        <a:lstStyle/>
        <a:p>
          <a:endParaRPr lang="en-IN"/>
        </a:p>
      </dgm:t>
    </dgm:pt>
    <dgm:pt modelId="{BE827C3E-967A-4491-A4CD-705975E7D909}">
      <dgm:prSet phldrT="[Text]"/>
      <dgm:spPr/>
      <dgm:t>
        <a:bodyPr/>
        <a:lstStyle/>
        <a:p>
          <a:r>
            <a:rPr lang="en-IN" dirty="0"/>
            <a:t>Easy fabrication</a:t>
          </a:r>
        </a:p>
      </dgm:t>
    </dgm:pt>
    <dgm:pt modelId="{E1D133E5-10EA-49A1-91A1-5E3CD6655F39}" type="parTrans" cxnId="{46A5E454-33EE-4A04-BD9E-5F616072CF35}">
      <dgm:prSet/>
      <dgm:spPr/>
      <dgm:t>
        <a:bodyPr/>
        <a:lstStyle/>
        <a:p>
          <a:endParaRPr lang="en-IN"/>
        </a:p>
      </dgm:t>
    </dgm:pt>
    <dgm:pt modelId="{55A14299-4AB1-41EC-83DE-A19258AB6AB9}" type="sibTrans" cxnId="{46A5E454-33EE-4A04-BD9E-5F616072CF35}">
      <dgm:prSet/>
      <dgm:spPr/>
      <dgm:t>
        <a:bodyPr/>
        <a:lstStyle/>
        <a:p>
          <a:endParaRPr lang="en-IN"/>
        </a:p>
      </dgm:t>
    </dgm:pt>
    <dgm:pt modelId="{F3118E85-86AD-4FCF-9800-54DECF25E5B8}">
      <dgm:prSet phldrT="[Text]"/>
      <dgm:spPr/>
      <dgm:t>
        <a:bodyPr/>
        <a:lstStyle/>
        <a:p>
          <a:r>
            <a:rPr lang="en-IN" dirty="0"/>
            <a:t>Disadvantages</a:t>
          </a:r>
        </a:p>
      </dgm:t>
    </dgm:pt>
    <dgm:pt modelId="{FB73D4FC-77E0-4EEA-8F0A-AE8A5CB0E1AD}" type="parTrans" cxnId="{3B8C27E0-DA65-4AD3-8C19-099904BBA64F}">
      <dgm:prSet/>
      <dgm:spPr/>
      <dgm:t>
        <a:bodyPr/>
        <a:lstStyle/>
        <a:p>
          <a:endParaRPr lang="en-IN"/>
        </a:p>
      </dgm:t>
    </dgm:pt>
    <dgm:pt modelId="{868A67B9-404D-4A64-86EA-9FE4E186623C}" type="sibTrans" cxnId="{3B8C27E0-DA65-4AD3-8C19-099904BBA64F}">
      <dgm:prSet/>
      <dgm:spPr/>
      <dgm:t>
        <a:bodyPr/>
        <a:lstStyle/>
        <a:p>
          <a:endParaRPr lang="en-IN"/>
        </a:p>
      </dgm:t>
    </dgm:pt>
    <dgm:pt modelId="{718773A6-DAE5-4913-B8D4-2CA077A1AD82}">
      <dgm:prSet phldrT="[Text]"/>
      <dgm:spPr/>
      <dgm:t>
        <a:bodyPr/>
        <a:lstStyle/>
        <a:p>
          <a:r>
            <a:rPr lang="en-IN" dirty="0"/>
            <a:t>Pb toxicity</a:t>
          </a:r>
        </a:p>
      </dgm:t>
    </dgm:pt>
    <dgm:pt modelId="{AD1AFAA8-A701-4B39-BD8A-F1BB86421F04}" type="parTrans" cxnId="{BE86ABC9-2A06-4989-B303-E08D165B90A9}">
      <dgm:prSet/>
      <dgm:spPr/>
      <dgm:t>
        <a:bodyPr/>
        <a:lstStyle/>
        <a:p>
          <a:endParaRPr lang="en-IN"/>
        </a:p>
      </dgm:t>
    </dgm:pt>
    <dgm:pt modelId="{9B616445-09E8-4602-9D19-6D99E1828B2C}" type="sibTrans" cxnId="{BE86ABC9-2A06-4989-B303-E08D165B90A9}">
      <dgm:prSet/>
      <dgm:spPr/>
      <dgm:t>
        <a:bodyPr/>
        <a:lstStyle/>
        <a:p>
          <a:endParaRPr lang="en-IN"/>
        </a:p>
      </dgm:t>
    </dgm:pt>
    <dgm:pt modelId="{4F4CE268-94A1-4B6B-8CBE-BB7D66FE1E4B}">
      <dgm:prSet phldrT="[Text]"/>
      <dgm:spPr/>
      <dgm:t>
        <a:bodyPr/>
        <a:lstStyle/>
        <a:p>
          <a:r>
            <a:rPr lang="en-IN" dirty="0"/>
            <a:t>Stability issue</a:t>
          </a:r>
        </a:p>
      </dgm:t>
    </dgm:pt>
    <dgm:pt modelId="{19E88BF3-9023-40FC-858B-5AED18EB3E14}" type="parTrans" cxnId="{DBF578DE-F801-45D0-B911-2BCF4A549AFD}">
      <dgm:prSet/>
      <dgm:spPr/>
      <dgm:t>
        <a:bodyPr/>
        <a:lstStyle/>
        <a:p>
          <a:endParaRPr lang="en-IN"/>
        </a:p>
      </dgm:t>
    </dgm:pt>
    <dgm:pt modelId="{32623E20-49B0-40A0-8BC4-AC8AB01001D3}" type="sibTrans" cxnId="{DBF578DE-F801-45D0-B911-2BCF4A549AFD}">
      <dgm:prSet/>
      <dgm:spPr/>
      <dgm:t>
        <a:bodyPr/>
        <a:lstStyle/>
        <a:p>
          <a:endParaRPr lang="en-IN"/>
        </a:p>
      </dgm:t>
    </dgm:pt>
    <dgm:pt modelId="{58D41932-1DE9-4858-BFFD-EA3307DA3BEA}">
      <dgm:prSet phldrT="[Text]"/>
      <dgm:spPr/>
      <dgm:t>
        <a:bodyPr/>
        <a:lstStyle/>
        <a:p>
          <a:r>
            <a:rPr lang="en-IN" dirty="0"/>
            <a:t>Scaling issue</a:t>
          </a:r>
        </a:p>
      </dgm:t>
    </dgm:pt>
    <dgm:pt modelId="{393B2DA8-BE71-44DC-B5F9-DADBEEE71CB2}" type="parTrans" cxnId="{E8057945-2455-41F0-9C76-36EF5EDF8026}">
      <dgm:prSet/>
      <dgm:spPr/>
      <dgm:t>
        <a:bodyPr/>
        <a:lstStyle/>
        <a:p>
          <a:endParaRPr lang="en-IN"/>
        </a:p>
      </dgm:t>
    </dgm:pt>
    <dgm:pt modelId="{40C3467D-B5D7-486A-959F-7CE60EC31F84}" type="sibTrans" cxnId="{E8057945-2455-41F0-9C76-36EF5EDF8026}">
      <dgm:prSet/>
      <dgm:spPr/>
      <dgm:t>
        <a:bodyPr/>
        <a:lstStyle/>
        <a:p>
          <a:endParaRPr lang="en-IN"/>
        </a:p>
      </dgm:t>
    </dgm:pt>
    <dgm:pt modelId="{A5D3438A-F665-405D-B5F9-ADABA2E3C5D4}" type="pres">
      <dgm:prSet presAssocID="{2CBDBED3-204B-4311-90AE-544644EAA90F}" presName="outerComposite" presStyleCnt="0">
        <dgm:presLayoutVars>
          <dgm:chMax val="2"/>
          <dgm:animLvl val="lvl"/>
          <dgm:resizeHandles val="exact"/>
        </dgm:presLayoutVars>
      </dgm:prSet>
      <dgm:spPr/>
    </dgm:pt>
    <dgm:pt modelId="{85233EDA-AE7A-4B4C-A825-C68F393B92EB}" type="pres">
      <dgm:prSet presAssocID="{2CBDBED3-204B-4311-90AE-544644EAA90F}" presName="dummyMaxCanvas" presStyleCnt="0"/>
      <dgm:spPr/>
    </dgm:pt>
    <dgm:pt modelId="{C8BE5D5A-539C-4D34-8364-5626A9D1982F}" type="pres">
      <dgm:prSet presAssocID="{2CBDBED3-204B-4311-90AE-544644EAA90F}" presName="parentComposite" presStyleCnt="0"/>
      <dgm:spPr/>
    </dgm:pt>
    <dgm:pt modelId="{AE3C7E76-1E5C-4352-853B-C434C97DE5C4}" type="pres">
      <dgm:prSet presAssocID="{2CBDBED3-204B-4311-90AE-544644EAA90F}" presName="parent1" presStyleLbl="alignAccFollowNode1" presStyleIdx="0" presStyleCnt="4">
        <dgm:presLayoutVars>
          <dgm:chMax val="4"/>
        </dgm:presLayoutVars>
      </dgm:prSet>
      <dgm:spPr/>
    </dgm:pt>
    <dgm:pt modelId="{7E90CA1B-7EA2-4574-8315-D12B1D547A2A}" type="pres">
      <dgm:prSet presAssocID="{2CBDBED3-204B-4311-90AE-544644EAA90F}" presName="parent2" presStyleLbl="alignAccFollowNode1" presStyleIdx="1" presStyleCnt="4">
        <dgm:presLayoutVars>
          <dgm:chMax val="4"/>
        </dgm:presLayoutVars>
      </dgm:prSet>
      <dgm:spPr/>
    </dgm:pt>
    <dgm:pt modelId="{51212D77-4206-4E84-B42E-188414DD6673}" type="pres">
      <dgm:prSet presAssocID="{2CBDBED3-204B-4311-90AE-544644EAA90F}" presName="childrenComposite" presStyleCnt="0"/>
      <dgm:spPr/>
    </dgm:pt>
    <dgm:pt modelId="{44E0B184-68D7-45F6-9DBB-1CE5202BE37C}" type="pres">
      <dgm:prSet presAssocID="{2CBDBED3-204B-4311-90AE-544644EAA90F}" presName="dummyMaxCanvas_ChildArea" presStyleCnt="0"/>
      <dgm:spPr/>
    </dgm:pt>
    <dgm:pt modelId="{58F66DBD-15A8-444C-A6CF-667919D548A2}" type="pres">
      <dgm:prSet presAssocID="{2CBDBED3-204B-4311-90AE-544644EAA90F}" presName="fulcrum" presStyleLbl="alignAccFollowNode1" presStyleIdx="2" presStyleCnt="4"/>
      <dgm:spPr/>
    </dgm:pt>
    <dgm:pt modelId="{6C1B4270-0EC3-422A-A7A8-5F1F5B051098}" type="pres">
      <dgm:prSet presAssocID="{2CBDBED3-204B-4311-90AE-544644EAA90F}" presName="balance_23" presStyleLbl="alignAccFollowNode1" presStyleIdx="3" presStyleCnt="4">
        <dgm:presLayoutVars>
          <dgm:bulletEnabled val="1"/>
        </dgm:presLayoutVars>
      </dgm:prSet>
      <dgm:spPr/>
    </dgm:pt>
    <dgm:pt modelId="{FFFE01A6-6C28-468A-8670-8AD016F46385}" type="pres">
      <dgm:prSet presAssocID="{2CBDBED3-204B-4311-90AE-544644EAA90F}" presName="right_23_1" presStyleLbl="node1" presStyleIdx="0" presStyleCnt="5">
        <dgm:presLayoutVars>
          <dgm:bulletEnabled val="1"/>
        </dgm:presLayoutVars>
      </dgm:prSet>
      <dgm:spPr/>
    </dgm:pt>
    <dgm:pt modelId="{D7B909B0-A84A-430D-91B6-56418CB81C6A}" type="pres">
      <dgm:prSet presAssocID="{2CBDBED3-204B-4311-90AE-544644EAA90F}" presName="right_23_2" presStyleLbl="node1" presStyleIdx="1" presStyleCnt="5">
        <dgm:presLayoutVars>
          <dgm:bulletEnabled val="1"/>
        </dgm:presLayoutVars>
      </dgm:prSet>
      <dgm:spPr/>
    </dgm:pt>
    <dgm:pt modelId="{16FD7D38-1E12-4ED8-934E-D06930D52FF9}" type="pres">
      <dgm:prSet presAssocID="{2CBDBED3-204B-4311-90AE-544644EAA90F}" presName="right_23_3" presStyleLbl="node1" presStyleIdx="2" presStyleCnt="5">
        <dgm:presLayoutVars>
          <dgm:bulletEnabled val="1"/>
        </dgm:presLayoutVars>
      </dgm:prSet>
      <dgm:spPr/>
    </dgm:pt>
    <dgm:pt modelId="{C6EF807E-C674-4A3F-A209-E4F55C1ABB80}" type="pres">
      <dgm:prSet presAssocID="{2CBDBED3-204B-4311-90AE-544644EAA90F}" presName="left_23_1" presStyleLbl="node1" presStyleIdx="3" presStyleCnt="5">
        <dgm:presLayoutVars>
          <dgm:bulletEnabled val="1"/>
        </dgm:presLayoutVars>
      </dgm:prSet>
      <dgm:spPr/>
    </dgm:pt>
    <dgm:pt modelId="{01ED22F8-1202-4CDD-8FD1-9781929F102C}" type="pres">
      <dgm:prSet presAssocID="{2CBDBED3-204B-4311-90AE-544644EAA90F}" presName="left_23_2" presStyleLbl="node1" presStyleIdx="4" presStyleCnt="5">
        <dgm:presLayoutVars>
          <dgm:bulletEnabled val="1"/>
        </dgm:presLayoutVars>
      </dgm:prSet>
      <dgm:spPr/>
    </dgm:pt>
  </dgm:ptLst>
  <dgm:cxnLst>
    <dgm:cxn modelId="{E8057945-2455-41F0-9C76-36EF5EDF8026}" srcId="{F3118E85-86AD-4FCF-9800-54DECF25E5B8}" destId="{58D41932-1DE9-4858-BFFD-EA3307DA3BEA}" srcOrd="2" destOrd="0" parTransId="{393B2DA8-BE71-44DC-B5F9-DADBEEE71CB2}" sibTransId="{40C3467D-B5D7-486A-959F-7CE60EC31F84}"/>
    <dgm:cxn modelId="{71B0D445-5399-4B28-90D2-16890C4B0168}" type="presOf" srcId="{F3118E85-86AD-4FCF-9800-54DECF25E5B8}" destId="{7E90CA1B-7EA2-4574-8315-D12B1D547A2A}" srcOrd="0" destOrd="0" presId="urn:microsoft.com/office/officeart/2005/8/layout/balance1"/>
    <dgm:cxn modelId="{3F8EE546-E252-4FD2-AAD9-5B42C35960C9}" type="presOf" srcId="{43848C52-7489-48A7-B072-979EFBC9790C}" destId="{C6EF807E-C674-4A3F-A209-E4F55C1ABB80}" srcOrd="0" destOrd="0" presId="urn:microsoft.com/office/officeart/2005/8/layout/balance1"/>
    <dgm:cxn modelId="{EEA95C70-9358-431D-B706-759E1BB4DE91}" type="presOf" srcId="{4F4CE268-94A1-4B6B-8CBE-BB7D66FE1E4B}" destId="{D7B909B0-A84A-430D-91B6-56418CB81C6A}" srcOrd="0" destOrd="0" presId="urn:microsoft.com/office/officeart/2005/8/layout/balance1"/>
    <dgm:cxn modelId="{46A5E454-33EE-4A04-BD9E-5F616072CF35}" srcId="{AC39CF0C-FF26-45BC-9DC5-338DFCBCCA42}" destId="{BE827C3E-967A-4491-A4CD-705975E7D909}" srcOrd="1" destOrd="0" parTransId="{E1D133E5-10EA-49A1-91A1-5E3CD6655F39}" sibTransId="{55A14299-4AB1-41EC-83DE-A19258AB6AB9}"/>
    <dgm:cxn modelId="{BC880859-54A2-4F2D-B694-56C934238A01}" type="presOf" srcId="{58D41932-1DE9-4858-BFFD-EA3307DA3BEA}" destId="{16FD7D38-1E12-4ED8-934E-D06930D52FF9}" srcOrd="0" destOrd="0" presId="urn:microsoft.com/office/officeart/2005/8/layout/balance1"/>
    <dgm:cxn modelId="{492EDB80-F431-45CB-B4E8-38F941A75DDB}" type="presOf" srcId="{2CBDBED3-204B-4311-90AE-544644EAA90F}" destId="{A5D3438A-F665-405D-B5F9-ADABA2E3C5D4}" srcOrd="0" destOrd="0" presId="urn:microsoft.com/office/officeart/2005/8/layout/balance1"/>
    <dgm:cxn modelId="{F52467A9-4A17-4E2D-91C1-39470EEF8517}" type="presOf" srcId="{AC39CF0C-FF26-45BC-9DC5-338DFCBCCA42}" destId="{AE3C7E76-1E5C-4352-853B-C434C97DE5C4}" srcOrd="0" destOrd="0" presId="urn:microsoft.com/office/officeart/2005/8/layout/balance1"/>
    <dgm:cxn modelId="{FCFB1AB4-A795-48E7-BBC9-9839809459A6}" type="presOf" srcId="{BE827C3E-967A-4491-A4CD-705975E7D909}" destId="{01ED22F8-1202-4CDD-8FD1-9781929F102C}" srcOrd="0" destOrd="0" presId="urn:microsoft.com/office/officeart/2005/8/layout/balance1"/>
    <dgm:cxn modelId="{942D28B6-3891-4597-86C4-B477858EC0D3}" type="presOf" srcId="{718773A6-DAE5-4913-B8D4-2CA077A1AD82}" destId="{FFFE01A6-6C28-468A-8670-8AD016F46385}" srcOrd="0" destOrd="0" presId="urn:microsoft.com/office/officeart/2005/8/layout/balance1"/>
    <dgm:cxn modelId="{BE86ABC9-2A06-4989-B303-E08D165B90A9}" srcId="{F3118E85-86AD-4FCF-9800-54DECF25E5B8}" destId="{718773A6-DAE5-4913-B8D4-2CA077A1AD82}" srcOrd="0" destOrd="0" parTransId="{AD1AFAA8-A701-4B39-BD8A-F1BB86421F04}" sibTransId="{9B616445-09E8-4602-9D19-6D99E1828B2C}"/>
    <dgm:cxn modelId="{CE59A3D3-E43C-40FB-9526-6B5CCF5C1C80}" srcId="{AC39CF0C-FF26-45BC-9DC5-338DFCBCCA42}" destId="{43848C52-7489-48A7-B072-979EFBC9790C}" srcOrd="0" destOrd="0" parTransId="{CDE6F92A-4266-4A13-923A-36ECA6937EF4}" sibTransId="{65702F03-AC95-4044-8330-4B0F6C3577DD}"/>
    <dgm:cxn modelId="{DBF578DE-F801-45D0-B911-2BCF4A549AFD}" srcId="{F3118E85-86AD-4FCF-9800-54DECF25E5B8}" destId="{4F4CE268-94A1-4B6B-8CBE-BB7D66FE1E4B}" srcOrd="1" destOrd="0" parTransId="{19E88BF3-9023-40FC-858B-5AED18EB3E14}" sibTransId="{32623E20-49B0-40A0-8BC4-AC8AB01001D3}"/>
    <dgm:cxn modelId="{3B8C27E0-DA65-4AD3-8C19-099904BBA64F}" srcId="{2CBDBED3-204B-4311-90AE-544644EAA90F}" destId="{F3118E85-86AD-4FCF-9800-54DECF25E5B8}" srcOrd="1" destOrd="0" parTransId="{FB73D4FC-77E0-4EEA-8F0A-AE8A5CB0E1AD}" sibTransId="{868A67B9-404D-4A64-86EA-9FE4E186623C}"/>
    <dgm:cxn modelId="{9A5039F4-AB95-483B-93FD-58B7A0C20A20}" srcId="{2CBDBED3-204B-4311-90AE-544644EAA90F}" destId="{AC39CF0C-FF26-45BC-9DC5-338DFCBCCA42}" srcOrd="0" destOrd="0" parTransId="{3F1D10FE-5B7B-4FBF-8EE8-E6AEC6828AF4}" sibTransId="{019706B6-1F79-4CAB-B04B-DE848F591733}"/>
    <dgm:cxn modelId="{56161B76-0E8E-44B7-9A87-B0DEF7452173}" type="presParOf" srcId="{A5D3438A-F665-405D-B5F9-ADABA2E3C5D4}" destId="{85233EDA-AE7A-4B4C-A825-C68F393B92EB}" srcOrd="0" destOrd="0" presId="urn:microsoft.com/office/officeart/2005/8/layout/balance1"/>
    <dgm:cxn modelId="{6795A506-345D-45BF-A395-C228EFAC7F4E}" type="presParOf" srcId="{A5D3438A-F665-405D-B5F9-ADABA2E3C5D4}" destId="{C8BE5D5A-539C-4D34-8364-5626A9D1982F}" srcOrd="1" destOrd="0" presId="urn:microsoft.com/office/officeart/2005/8/layout/balance1"/>
    <dgm:cxn modelId="{77DE45A4-5400-4718-933B-0082802C0C55}" type="presParOf" srcId="{C8BE5D5A-539C-4D34-8364-5626A9D1982F}" destId="{AE3C7E76-1E5C-4352-853B-C434C97DE5C4}" srcOrd="0" destOrd="0" presId="urn:microsoft.com/office/officeart/2005/8/layout/balance1"/>
    <dgm:cxn modelId="{C5515F83-E915-45A1-A234-FC0DB134FB32}" type="presParOf" srcId="{C8BE5D5A-539C-4D34-8364-5626A9D1982F}" destId="{7E90CA1B-7EA2-4574-8315-D12B1D547A2A}" srcOrd="1" destOrd="0" presId="urn:microsoft.com/office/officeart/2005/8/layout/balance1"/>
    <dgm:cxn modelId="{5BF134AA-C07B-412C-A115-4704F1238D84}" type="presParOf" srcId="{A5D3438A-F665-405D-B5F9-ADABA2E3C5D4}" destId="{51212D77-4206-4E84-B42E-188414DD6673}" srcOrd="2" destOrd="0" presId="urn:microsoft.com/office/officeart/2005/8/layout/balance1"/>
    <dgm:cxn modelId="{8ECE84BC-D85F-4E6D-8FF2-30451BD11CAF}" type="presParOf" srcId="{51212D77-4206-4E84-B42E-188414DD6673}" destId="{44E0B184-68D7-45F6-9DBB-1CE5202BE37C}" srcOrd="0" destOrd="0" presId="urn:microsoft.com/office/officeart/2005/8/layout/balance1"/>
    <dgm:cxn modelId="{1D41724F-E1C6-4704-A64B-A392E738B890}" type="presParOf" srcId="{51212D77-4206-4E84-B42E-188414DD6673}" destId="{58F66DBD-15A8-444C-A6CF-667919D548A2}" srcOrd="1" destOrd="0" presId="urn:microsoft.com/office/officeart/2005/8/layout/balance1"/>
    <dgm:cxn modelId="{67E54BF8-E72D-4B7F-AF17-145AF1A1EE75}" type="presParOf" srcId="{51212D77-4206-4E84-B42E-188414DD6673}" destId="{6C1B4270-0EC3-422A-A7A8-5F1F5B051098}" srcOrd="2" destOrd="0" presId="urn:microsoft.com/office/officeart/2005/8/layout/balance1"/>
    <dgm:cxn modelId="{BD2CF28D-746A-477E-8391-4621E0D68C5A}" type="presParOf" srcId="{51212D77-4206-4E84-B42E-188414DD6673}" destId="{FFFE01A6-6C28-468A-8670-8AD016F46385}" srcOrd="3" destOrd="0" presId="urn:microsoft.com/office/officeart/2005/8/layout/balance1"/>
    <dgm:cxn modelId="{58AB004C-7751-462B-B7E8-89C38F719EAA}" type="presParOf" srcId="{51212D77-4206-4E84-B42E-188414DD6673}" destId="{D7B909B0-A84A-430D-91B6-56418CB81C6A}" srcOrd="4" destOrd="0" presId="urn:microsoft.com/office/officeart/2005/8/layout/balance1"/>
    <dgm:cxn modelId="{84388680-0DA3-42F8-8457-041935268DEF}" type="presParOf" srcId="{51212D77-4206-4E84-B42E-188414DD6673}" destId="{16FD7D38-1E12-4ED8-934E-D06930D52FF9}" srcOrd="5" destOrd="0" presId="urn:microsoft.com/office/officeart/2005/8/layout/balance1"/>
    <dgm:cxn modelId="{2828C6F9-F0BD-416C-B3B6-E0E4303C3910}" type="presParOf" srcId="{51212D77-4206-4E84-B42E-188414DD6673}" destId="{C6EF807E-C674-4A3F-A209-E4F55C1ABB80}" srcOrd="6" destOrd="0" presId="urn:microsoft.com/office/officeart/2005/8/layout/balance1"/>
    <dgm:cxn modelId="{09AE0574-48EA-4F1F-B6D2-CF2550F35A32}" type="presParOf" srcId="{51212D77-4206-4E84-B42E-188414DD6673}" destId="{01ED22F8-1202-4CDD-8FD1-9781929F102C}" srcOrd="7"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2B74EE-4908-4EFD-A1BA-15AB81CA9E9C}"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endParaRPr lang="en-IN"/>
        </a:p>
      </dgm:t>
    </dgm:pt>
    <dgm:pt modelId="{865DE0AB-E85E-434B-8EBB-C2A4B793047B}">
      <dgm:prSet phldrT="[Text]"/>
      <dgm:spPr/>
      <dgm:t>
        <a:bodyPr/>
        <a:lstStyle/>
        <a:p>
          <a:r>
            <a:rPr lang="en-IN" dirty="0"/>
            <a:t>Methylamine (33 </a:t>
          </a:r>
          <a:r>
            <a:rPr lang="en-IN" dirty="0" err="1"/>
            <a:t>wt</a:t>
          </a:r>
          <a:r>
            <a:rPr lang="en-IN" dirty="0"/>
            <a:t>% in ethanol)</a:t>
          </a:r>
        </a:p>
      </dgm:t>
    </dgm:pt>
    <dgm:pt modelId="{286F7949-A30E-42AA-8892-EE18DA778847}" type="parTrans" cxnId="{028CA49D-2C61-4EDD-8531-CF6AB3159AFC}">
      <dgm:prSet/>
      <dgm:spPr/>
      <dgm:t>
        <a:bodyPr/>
        <a:lstStyle/>
        <a:p>
          <a:endParaRPr lang="en-IN"/>
        </a:p>
      </dgm:t>
    </dgm:pt>
    <dgm:pt modelId="{7B02A8F7-45C4-4315-9A59-6EC6B7833FDC}" type="sibTrans" cxnId="{028CA49D-2C61-4EDD-8531-CF6AB3159AFC}">
      <dgm:prSet/>
      <dgm:spPr/>
      <dgm:t>
        <a:bodyPr/>
        <a:lstStyle/>
        <a:p>
          <a:endParaRPr lang="en-IN"/>
        </a:p>
      </dgm:t>
    </dgm:pt>
    <dgm:pt modelId="{68E68D58-1602-4CAC-9FD3-F1C8C9846CCC}">
      <dgm:prSet phldrT="[Text]"/>
      <dgm:spPr/>
      <dgm:t>
        <a:bodyPr/>
        <a:lstStyle/>
        <a:p>
          <a:r>
            <a:rPr lang="en-IN" dirty="0"/>
            <a:t>Hydrochloric acid (35%)</a:t>
          </a:r>
        </a:p>
      </dgm:t>
    </dgm:pt>
    <dgm:pt modelId="{C14968EE-8514-4045-B06F-6D0C5245E795}" type="parTrans" cxnId="{9A9901DA-5716-449D-9678-500C9345DB26}">
      <dgm:prSet/>
      <dgm:spPr/>
      <dgm:t>
        <a:bodyPr/>
        <a:lstStyle/>
        <a:p>
          <a:endParaRPr lang="en-IN"/>
        </a:p>
      </dgm:t>
    </dgm:pt>
    <dgm:pt modelId="{07BCE3BC-3959-46DD-8CF7-CFA450C6A60F}" type="sibTrans" cxnId="{9A9901DA-5716-449D-9678-500C9345DB26}">
      <dgm:prSet/>
      <dgm:spPr/>
      <dgm:t>
        <a:bodyPr/>
        <a:lstStyle/>
        <a:p>
          <a:endParaRPr lang="en-IN"/>
        </a:p>
      </dgm:t>
    </dgm:pt>
    <dgm:pt modelId="{1DD3558F-C7FE-48A6-98F2-DBDF4C3205C7}">
      <dgm:prSet phldrT="[Text]" custT="1"/>
      <dgm:spPr/>
      <dgm:t>
        <a:bodyPr/>
        <a:lstStyle/>
        <a:p>
          <a:r>
            <a:rPr lang="en-IN" sz="2400" b="1" dirty="0"/>
            <a:t>Transparent solution </a:t>
          </a:r>
        </a:p>
      </dgm:t>
    </dgm:pt>
    <dgm:pt modelId="{DC5615A6-226E-426F-8ED3-70B432DEC609}" type="parTrans" cxnId="{62466B42-B0A8-43DA-A274-15E4F2899820}">
      <dgm:prSet/>
      <dgm:spPr/>
      <dgm:t>
        <a:bodyPr/>
        <a:lstStyle/>
        <a:p>
          <a:endParaRPr lang="en-IN"/>
        </a:p>
      </dgm:t>
    </dgm:pt>
    <dgm:pt modelId="{81BF3F10-61EE-402B-B26C-6D71E29CF860}" type="sibTrans" cxnId="{62466B42-B0A8-43DA-A274-15E4F2899820}">
      <dgm:prSet/>
      <dgm:spPr/>
      <dgm:t>
        <a:bodyPr/>
        <a:lstStyle/>
        <a:p>
          <a:endParaRPr lang="en-IN"/>
        </a:p>
      </dgm:t>
    </dgm:pt>
    <dgm:pt modelId="{0B687118-9BE5-4F08-8E65-C2391184586A}">
      <dgm:prSet phldrT="[Text]"/>
      <dgm:spPr/>
      <dgm:t>
        <a:bodyPr/>
        <a:lstStyle/>
        <a:p>
          <a:r>
            <a:rPr lang="en-IN" dirty="0"/>
            <a:t>Absolute ethanol at 0</a:t>
          </a:r>
          <a:r>
            <a:rPr lang="en-IN" baseline="30000" dirty="0"/>
            <a:t>o</a:t>
          </a:r>
          <a:r>
            <a:rPr lang="en-IN" baseline="0" dirty="0"/>
            <a:t>C with 2 hour constant stirring</a:t>
          </a:r>
          <a:endParaRPr lang="en-IN" baseline="30000" dirty="0"/>
        </a:p>
      </dgm:t>
    </dgm:pt>
    <dgm:pt modelId="{84A94242-E4A3-45D2-9552-70336CD7A8B4}" type="parTrans" cxnId="{C501AF8C-B2C1-4F5C-9CF1-F81EF316B758}">
      <dgm:prSet/>
      <dgm:spPr/>
      <dgm:t>
        <a:bodyPr/>
        <a:lstStyle/>
        <a:p>
          <a:endParaRPr lang="en-IN"/>
        </a:p>
      </dgm:t>
    </dgm:pt>
    <dgm:pt modelId="{4CEDD423-3706-44A3-9B1D-4230273D3DEF}" type="sibTrans" cxnId="{C501AF8C-B2C1-4F5C-9CF1-F81EF316B758}">
      <dgm:prSet/>
      <dgm:spPr/>
      <dgm:t>
        <a:bodyPr/>
        <a:lstStyle/>
        <a:p>
          <a:endParaRPr lang="en-IN"/>
        </a:p>
      </dgm:t>
    </dgm:pt>
    <dgm:pt modelId="{F731B5B6-8074-471D-84C2-9794768C5A11}" type="pres">
      <dgm:prSet presAssocID="{872B74EE-4908-4EFD-A1BA-15AB81CA9E9C}" presName="Name0" presStyleCnt="0">
        <dgm:presLayoutVars>
          <dgm:chMax val="4"/>
          <dgm:resizeHandles val="exact"/>
        </dgm:presLayoutVars>
      </dgm:prSet>
      <dgm:spPr/>
    </dgm:pt>
    <dgm:pt modelId="{1DD770CF-EDC7-4CDD-B22B-7CD8DBF1E7D3}" type="pres">
      <dgm:prSet presAssocID="{872B74EE-4908-4EFD-A1BA-15AB81CA9E9C}" presName="ellipse" presStyleLbl="trBgShp" presStyleIdx="0" presStyleCnt="1"/>
      <dgm:spPr/>
    </dgm:pt>
    <dgm:pt modelId="{6C951DF6-BFC1-433A-BA44-CA896715F368}" type="pres">
      <dgm:prSet presAssocID="{872B74EE-4908-4EFD-A1BA-15AB81CA9E9C}" presName="arrow1" presStyleLbl="fgShp" presStyleIdx="0" presStyleCnt="1"/>
      <dgm:spPr/>
    </dgm:pt>
    <dgm:pt modelId="{A57F940D-7415-4750-88F9-7440A6556408}" type="pres">
      <dgm:prSet presAssocID="{872B74EE-4908-4EFD-A1BA-15AB81CA9E9C}" presName="rectangle" presStyleLbl="revTx" presStyleIdx="0" presStyleCnt="1">
        <dgm:presLayoutVars>
          <dgm:bulletEnabled val="1"/>
        </dgm:presLayoutVars>
      </dgm:prSet>
      <dgm:spPr/>
    </dgm:pt>
    <dgm:pt modelId="{44EF088B-404F-4FBD-9A1D-0EEECCDBC765}" type="pres">
      <dgm:prSet presAssocID="{68E68D58-1602-4CAC-9FD3-F1C8C9846CCC}" presName="item1" presStyleLbl="node1" presStyleIdx="0" presStyleCnt="3">
        <dgm:presLayoutVars>
          <dgm:bulletEnabled val="1"/>
        </dgm:presLayoutVars>
      </dgm:prSet>
      <dgm:spPr/>
    </dgm:pt>
    <dgm:pt modelId="{F4E00E32-DB66-4944-9942-367E079B23DA}" type="pres">
      <dgm:prSet presAssocID="{0B687118-9BE5-4F08-8E65-C2391184586A}" presName="item2" presStyleLbl="node1" presStyleIdx="1" presStyleCnt="3" custScaleX="114569" custScaleY="114569">
        <dgm:presLayoutVars>
          <dgm:bulletEnabled val="1"/>
        </dgm:presLayoutVars>
      </dgm:prSet>
      <dgm:spPr/>
    </dgm:pt>
    <dgm:pt modelId="{F75A271D-F567-4B97-A1C6-E03DE5AC9720}" type="pres">
      <dgm:prSet presAssocID="{1DD3558F-C7FE-48A6-98F2-DBDF4C3205C7}" presName="item3" presStyleLbl="node1" presStyleIdx="2" presStyleCnt="3" custScaleX="104637" custScaleY="104637">
        <dgm:presLayoutVars>
          <dgm:bulletEnabled val="1"/>
        </dgm:presLayoutVars>
      </dgm:prSet>
      <dgm:spPr/>
    </dgm:pt>
    <dgm:pt modelId="{E8332A12-0ADE-41DB-8CEB-1BB6F39E3ADB}" type="pres">
      <dgm:prSet presAssocID="{872B74EE-4908-4EFD-A1BA-15AB81CA9E9C}" presName="funnel" presStyleLbl="trAlignAcc1" presStyleIdx="0" presStyleCnt="1"/>
      <dgm:spPr/>
    </dgm:pt>
  </dgm:ptLst>
  <dgm:cxnLst>
    <dgm:cxn modelId="{FCA6BB01-FC9D-48D3-8F11-5B904E76B8E7}" type="presOf" srcId="{68E68D58-1602-4CAC-9FD3-F1C8C9846CCC}" destId="{F4E00E32-DB66-4944-9942-367E079B23DA}" srcOrd="0" destOrd="0" presId="urn:microsoft.com/office/officeart/2005/8/layout/funnel1"/>
    <dgm:cxn modelId="{D32A8E29-E1EB-406C-BF1D-2BE4C8FB0DCF}" type="presOf" srcId="{1DD3558F-C7FE-48A6-98F2-DBDF4C3205C7}" destId="{A57F940D-7415-4750-88F9-7440A6556408}" srcOrd="0" destOrd="0" presId="urn:microsoft.com/office/officeart/2005/8/layout/funnel1"/>
    <dgm:cxn modelId="{62466B42-B0A8-43DA-A274-15E4F2899820}" srcId="{872B74EE-4908-4EFD-A1BA-15AB81CA9E9C}" destId="{1DD3558F-C7FE-48A6-98F2-DBDF4C3205C7}" srcOrd="3" destOrd="0" parTransId="{DC5615A6-226E-426F-8ED3-70B432DEC609}" sibTransId="{81BF3F10-61EE-402B-B26C-6D71E29CF860}"/>
    <dgm:cxn modelId="{6601846D-231A-48B7-A705-28B027733A6D}" type="presOf" srcId="{0B687118-9BE5-4F08-8E65-C2391184586A}" destId="{44EF088B-404F-4FBD-9A1D-0EEECCDBC765}" srcOrd="0" destOrd="0" presId="urn:microsoft.com/office/officeart/2005/8/layout/funnel1"/>
    <dgm:cxn modelId="{C501AF8C-B2C1-4F5C-9CF1-F81EF316B758}" srcId="{872B74EE-4908-4EFD-A1BA-15AB81CA9E9C}" destId="{0B687118-9BE5-4F08-8E65-C2391184586A}" srcOrd="2" destOrd="0" parTransId="{84A94242-E4A3-45D2-9552-70336CD7A8B4}" sibTransId="{4CEDD423-3706-44A3-9B1D-4230273D3DEF}"/>
    <dgm:cxn modelId="{028CA49D-2C61-4EDD-8531-CF6AB3159AFC}" srcId="{872B74EE-4908-4EFD-A1BA-15AB81CA9E9C}" destId="{865DE0AB-E85E-434B-8EBB-C2A4B793047B}" srcOrd="0" destOrd="0" parTransId="{286F7949-A30E-42AA-8892-EE18DA778847}" sibTransId="{7B02A8F7-45C4-4315-9A59-6EC6B7833FDC}"/>
    <dgm:cxn modelId="{B321FABD-44CD-4C1D-BA0D-01BF2456772B}" type="presOf" srcId="{865DE0AB-E85E-434B-8EBB-C2A4B793047B}" destId="{F75A271D-F567-4B97-A1C6-E03DE5AC9720}" srcOrd="0" destOrd="0" presId="urn:microsoft.com/office/officeart/2005/8/layout/funnel1"/>
    <dgm:cxn modelId="{9A9901DA-5716-449D-9678-500C9345DB26}" srcId="{872B74EE-4908-4EFD-A1BA-15AB81CA9E9C}" destId="{68E68D58-1602-4CAC-9FD3-F1C8C9846CCC}" srcOrd="1" destOrd="0" parTransId="{C14968EE-8514-4045-B06F-6D0C5245E795}" sibTransId="{07BCE3BC-3959-46DD-8CF7-CFA450C6A60F}"/>
    <dgm:cxn modelId="{EE6E97DC-C8AE-489E-A787-18909B03750E}" type="presOf" srcId="{872B74EE-4908-4EFD-A1BA-15AB81CA9E9C}" destId="{F731B5B6-8074-471D-84C2-9794768C5A11}" srcOrd="0" destOrd="0" presId="urn:microsoft.com/office/officeart/2005/8/layout/funnel1"/>
    <dgm:cxn modelId="{9C0963F6-22BC-4AB0-BC12-E6FCDC138958}" type="presParOf" srcId="{F731B5B6-8074-471D-84C2-9794768C5A11}" destId="{1DD770CF-EDC7-4CDD-B22B-7CD8DBF1E7D3}" srcOrd="0" destOrd="0" presId="urn:microsoft.com/office/officeart/2005/8/layout/funnel1"/>
    <dgm:cxn modelId="{4FD5BE79-FF2E-4D90-8429-EB8A2B189DFF}" type="presParOf" srcId="{F731B5B6-8074-471D-84C2-9794768C5A11}" destId="{6C951DF6-BFC1-433A-BA44-CA896715F368}" srcOrd="1" destOrd="0" presId="urn:microsoft.com/office/officeart/2005/8/layout/funnel1"/>
    <dgm:cxn modelId="{74AF4746-666E-49CB-BE4A-76A2ABB94BF6}" type="presParOf" srcId="{F731B5B6-8074-471D-84C2-9794768C5A11}" destId="{A57F940D-7415-4750-88F9-7440A6556408}" srcOrd="2" destOrd="0" presId="urn:microsoft.com/office/officeart/2005/8/layout/funnel1"/>
    <dgm:cxn modelId="{B47EEEFD-8545-4601-83B9-9F938192E9A8}" type="presParOf" srcId="{F731B5B6-8074-471D-84C2-9794768C5A11}" destId="{44EF088B-404F-4FBD-9A1D-0EEECCDBC765}" srcOrd="3" destOrd="0" presId="urn:microsoft.com/office/officeart/2005/8/layout/funnel1"/>
    <dgm:cxn modelId="{8DD48EEE-D23A-4323-9C64-F680A57ECD6F}" type="presParOf" srcId="{F731B5B6-8074-471D-84C2-9794768C5A11}" destId="{F4E00E32-DB66-4944-9942-367E079B23DA}" srcOrd="4" destOrd="0" presId="urn:microsoft.com/office/officeart/2005/8/layout/funnel1"/>
    <dgm:cxn modelId="{C23B5DB3-BD27-46AF-B8D6-5C573FE2414F}" type="presParOf" srcId="{F731B5B6-8074-471D-84C2-9794768C5A11}" destId="{F75A271D-F567-4B97-A1C6-E03DE5AC9720}" srcOrd="5" destOrd="0" presId="urn:microsoft.com/office/officeart/2005/8/layout/funnel1"/>
    <dgm:cxn modelId="{3D817C05-1E36-4214-960E-A03D2229F4CB}" type="presParOf" srcId="{F731B5B6-8074-471D-84C2-9794768C5A11}" destId="{E8332A12-0ADE-41DB-8CEB-1BB6F39E3ADB}"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31C69E-B1EE-4E3F-8730-462C71B134AD}" type="doc">
      <dgm:prSet loTypeId="urn:microsoft.com/office/officeart/2005/8/layout/pyramid2" loCatId="list" qsTypeId="urn:microsoft.com/office/officeart/2005/8/quickstyle/simple1" qsCatId="simple" csTypeId="urn:microsoft.com/office/officeart/2005/8/colors/colorful3" csCatId="colorful" phldr="1"/>
      <dgm:spPr/>
    </dgm:pt>
    <dgm:pt modelId="{D91CD30A-CA6C-404F-A207-20265C147F71}">
      <dgm:prSet phldrT="[Text]"/>
      <dgm:spPr/>
      <dgm:t>
        <a:bodyPr/>
        <a:lstStyle/>
        <a:p>
          <a:r>
            <a:rPr lang="en-IN" dirty="0"/>
            <a:t>ITO glass is properly etched using HCl and Zn powder</a:t>
          </a:r>
        </a:p>
      </dgm:t>
    </dgm:pt>
    <dgm:pt modelId="{02D0788A-B56C-419D-AF40-D9A9F564A204}" type="parTrans" cxnId="{C8E4BB41-B525-4309-83F5-E18FA93A6F84}">
      <dgm:prSet/>
      <dgm:spPr/>
      <dgm:t>
        <a:bodyPr/>
        <a:lstStyle/>
        <a:p>
          <a:endParaRPr lang="en-IN"/>
        </a:p>
      </dgm:t>
    </dgm:pt>
    <dgm:pt modelId="{D6DB682C-951D-4074-AB43-445B2BD892CE}" type="sibTrans" cxnId="{C8E4BB41-B525-4309-83F5-E18FA93A6F84}">
      <dgm:prSet/>
      <dgm:spPr/>
      <dgm:t>
        <a:bodyPr/>
        <a:lstStyle/>
        <a:p>
          <a:endParaRPr lang="en-IN"/>
        </a:p>
      </dgm:t>
    </dgm:pt>
    <dgm:pt modelId="{107E819E-6CEA-446C-9D9D-431365128C28}">
      <dgm:prSet phldrT="[Text]"/>
      <dgm:spPr/>
      <dgm:t>
        <a:bodyPr/>
        <a:lstStyle/>
        <a:p>
          <a:r>
            <a:rPr lang="en-IN" dirty="0"/>
            <a:t>ETL layer is deposited on ITO</a:t>
          </a:r>
        </a:p>
      </dgm:t>
    </dgm:pt>
    <dgm:pt modelId="{7AEBA954-7527-4897-B0CE-41AA0BCA5BA8}" type="parTrans" cxnId="{89EA97F0-7C96-49A7-A89A-21A26465ACA8}">
      <dgm:prSet/>
      <dgm:spPr/>
      <dgm:t>
        <a:bodyPr/>
        <a:lstStyle/>
        <a:p>
          <a:endParaRPr lang="en-IN"/>
        </a:p>
      </dgm:t>
    </dgm:pt>
    <dgm:pt modelId="{7E554E22-C70B-4538-B73E-91B35DF5CB4C}" type="sibTrans" cxnId="{89EA97F0-7C96-49A7-A89A-21A26465ACA8}">
      <dgm:prSet/>
      <dgm:spPr/>
      <dgm:t>
        <a:bodyPr/>
        <a:lstStyle/>
        <a:p>
          <a:endParaRPr lang="en-IN"/>
        </a:p>
      </dgm:t>
    </dgm:pt>
    <dgm:pt modelId="{927EF772-1730-478B-BC75-A6584082170A}">
      <dgm:prSet phldrT="[Text]"/>
      <dgm:spPr/>
      <dgm:t>
        <a:bodyPr/>
        <a:lstStyle/>
        <a:p>
          <a:r>
            <a:rPr lang="en-IN" dirty="0"/>
            <a:t>Perovskite layer is deposited on ETL</a:t>
          </a:r>
        </a:p>
      </dgm:t>
    </dgm:pt>
    <dgm:pt modelId="{2885F8D7-F17E-4D35-8F9F-C985F3CDA071}" type="parTrans" cxnId="{F6BA8B4B-64DD-438A-ABCB-4C5042AEE3B6}">
      <dgm:prSet/>
      <dgm:spPr/>
      <dgm:t>
        <a:bodyPr/>
        <a:lstStyle/>
        <a:p>
          <a:endParaRPr lang="en-IN"/>
        </a:p>
      </dgm:t>
    </dgm:pt>
    <dgm:pt modelId="{4C933EA5-9E30-47A9-B87D-B4A6FE5C1315}" type="sibTrans" cxnId="{F6BA8B4B-64DD-438A-ABCB-4C5042AEE3B6}">
      <dgm:prSet/>
      <dgm:spPr/>
      <dgm:t>
        <a:bodyPr/>
        <a:lstStyle/>
        <a:p>
          <a:endParaRPr lang="en-IN"/>
        </a:p>
      </dgm:t>
    </dgm:pt>
    <dgm:pt modelId="{5E654EE0-83F9-4D8E-B8CD-46631A344519}">
      <dgm:prSet phldrT="[Text]"/>
      <dgm:spPr/>
      <dgm:t>
        <a:bodyPr/>
        <a:lstStyle/>
        <a:p>
          <a:r>
            <a:rPr lang="en-IN" dirty="0"/>
            <a:t>HTL layer is deposited on perovskite layer</a:t>
          </a:r>
        </a:p>
      </dgm:t>
    </dgm:pt>
    <dgm:pt modelId="{255BDE46-7188-4FE1-A122-CE12E125A25C}" type="parTrans" cxnId="{632B2390-1821-4C57-A96C-3F7E8981DE38}">
      <dgm:prSet/>
      <dgm:spPr/>
      <dgm:t>
        <a:bodyPr/>
        <a:lstStyle/>
        <a:p>
          <a:endParaRPr lang="en-IN"/>
        </a:p>
      </dgm:t>
    </dgm:pt>
    <dgm:pt modelId="{75289468-BB69-4170-BEEC-BD537277EA5D}" type="sibTrans" cxnId="{632B2390-1821-4C57-A96C-3F7E8981DE38}">
      <dgm:prSet/>
      <dgm:spPr/>
      <dgm:t>
        <a:bodyPr/>
        <a:lstStyle/>
        <a:p>
          <a:endParaRPr lang="en-IN"/>
        </a:p>
      </dgm:t>
    </dgm:pt>
    <dgm:pt modelId="{3B533311-59FB-481C-9488-E70F31E3DABF}">
      <dgm:prSet phldrT="[Text]"/>
      <dgm:spPr/>
      <dgm:t>
        <a:bodyPr/>
        <a:lstStyle/>
        <a:p>
          <a:r>
            <a:rPr lang="en-IN" dirty="0"/>
            <a:t>Electrodes are deposited on HTL layer</a:t>
          </a:r>
        </a:p>
      </dgm:t>
    </dgm:pt>
    <dgm:pt modelId="{62192B1A-597A-4B6D-93C6-BD31E0495EBE}" type="parTrans" cxnId="{6F255269-7FBD-4EAF-A84D-23CD528AAB0C}">
      <dgm:prSet/>
      <dgm:spPr/>
      <dgm:t>
        <a:bodyPr/>
        <a:lstStyle/>
        <a:p>
          <a:endParaRPr lang="en-IN"/>
        </a:p>
      </dgm:t>
    </dgm:pt>
    <dgm:pt modelId="{5CAB309E-E93B-4408-A9E0-29552BB0B8A1}" type="sibTrans" cxnId="{6F255269-7FBD-4EAF-A84D-23CD528AAB0C}">
      <dgm:prSet/>
      <dgm:spPr/>
      <dgm:t>
        <a:bodyPr/>
        <a:lstStyle/>
        <a:p>
          <a:endParaRPr lang="en-IN"/>
        </a:p>
      </dgm:t>
    </dgm:pt>
    <dgm:pt modelId="{6C90A99A-598A-418B-A0EF-C8D03FF57826}" type="pres">
      <dgm:prSet presAssocID="{3B31C69E-B1EE-4E3F-8730-462C71B134AD}" presName="compositeShape" presStyleCnt="0">
        <dgm:presLayoutVars>
          <dgm:dir/>
          <dgm:resizeHandles/>
        </dgm:presLayoutVars>
      </dgm:prSet>
      <dgm:spPr/>
    </dgm:pt>
    <dgm:pt modelId="{36176CD1-013C-4BD2-B8C3-242C791D50E2}" type="pres">
      <dgm:prSet presAssocID="{3B31C69E-B1EE-4E3F-8730-462C71B134AD}" presName="pyramid" presStyleLbl="node1" presStyleIdx="0" presStyleCnt="1" custLinFactNeighborX="320" custLinFactNeighborY="-3979"/>
      <dgm:spPr/>
    </dgm:pt>
    <dgm:pt modelId="{5C34EE42-F7A2-407F-B5CE-4F1281E5EBD0}" type="pres">
      <dgm:prSet presAssocID="{3B31C69E-B1EE-4E3F-8730-462C71B134AD}" presName="theList" presStyleCnt="0"/>
      <dgm:spPr/>
    </dgm:pt>
    <dgm:pt modelId="{7E7DF1F6-2A71-4AE5-B260-D61B60963573}" type="pres">
      <dgm:prSet presAssocID="{D91CD30A-CA6C-404F-A207-20265C147F71}" presName="aNode" presStyleLbl="fgAcc1" presStyleIdx="0" presStyleCnt="5">
        <dgm:presLayoutVars>
          <dgm:bulletEnabled val="1"/>
        </dgm:presLayoutVars>
      </dgm:prSet>
      <dgm:spPr/>
    </dgm:pt>
    <dgm:pt modelId="{70864298-A1E7-48F9-BA89-DECD3C9B6DAB}" type="pres">
      <dgm:prSet presAssocID="{D91CD30A-CA6C-404F-A207-20265C147F71}" presName="aSpace" presStyleCnt="0"/>
      <dgm:spPr/>
    </dgm:pt>
    <dgm:pt modelId="{BD1A4F05-78F0-4052-B463-43120B365148}" type="pres">
      <dgm:prSet presAssocID="{107E819E-6CEA-446C-9D9D-431365128C28}" presName="aNode" presStyleLbl="fgAcc1" presStyleIdx="1" presStyleCnt="5">
        <dgm:presLayoutVars>
          <dgm:bulletEnabled val="1"/>
        </dgm:presLayoutVars>
      </dgm:prSet>
      <dgm:spPr/>
    </dgm:pt>
    <dgm:pt modelId="{78F8D803-8D21-4DAE-87DA-1B41DEC3943C}" type="pres">
      <dgm:prSet presAssocID="{107E819E-6CEA-446C-9D9D-431365128C28}" presName="aSpace" presStyleCnt="0"/>
      <dgm:spPr/>
    </dgm:pt>
    <dgm:pt modelId="{DA924AC5-67F4-4AD1-AD7B-23EFFF954060}" type="pres">
      <dgm:prSet presAssocID="{927EF772-1730-478B-BC75-A6584082170A}" presName="aNode" presStyleLbl="fgAcc1" presStyleIdx="2" presStyleCnt="5">
        <dgm:presLayoutVars>
          <dgm:bulletEnabled val="1"/>
        </dgm:presLayoutVars>
      </dgm:prSet>
      <dgm:spPr/>
    </dgm:pt>
    <dgm:pt modelId="{36984570-4629-4471-A4D5-CDA4874C0658}" type="pres">
      <dgm:prSet presAssocID="{927EF772-1730-478B-BC75-A6584082170A}" presName="aSpace" presStyleCnt="0"/>
      <dgm:spPr/>
    </dgm:pt>
    <dgm:pt modelId="{739E4319-DAD3-441A-9192-71BB6E0C8B6F}" type="pres">
      <dgm:prSet presAssocID="{5E654EE0-83F9-4D8E-B8CD-46631A344519}" presName="aNode" presStyleLbl="fgAcc1" presStyleIdx="3" presStyleCnt="5">
        <dgm:presLayoutVars>
          <dgm:bulletEnabled val="1"/>
        </dgm:presLayoutVars>
      </dgm:prSet>
      <dgm:spPr/>
    </dgm:pt>
    <dgm:pt modelId="{A64CC0E2-2BED-476A-965B-F8F3D6DE153E}" type="pres">
      <dgm:prSet presAssocID="{5E654EE0-83F9-4D8E-B8CD-46631A344519}" presName="aSpace" presStyleCnt="0"/>
      <dgm:spPr/>
    </dgm:pt>
    <dgm:pt modelId="{A99E7F9A-E320-4AB3-8F06-41A7DA761DFE}" type="pres">
      <dgm:prSet presAssocID="{3B533311-59FB-481C-9488-E70F31E3DABF}" presName="aNode" presStyleLbl="fgAcc1" presStyleIdx="4" presStyleCnt="5">
        <dgm:presLayoutVars>
          <dgm:bulletEnabled val="1"/>
        </dgm:presLayoutVars>
      </dgm:prSet>
      <dgm:spPr/>
    </dgm:pt>
    <dgm:pt modelId="{DE98E66C-755A-4096-806F-FFCBD857ADF2}" type="pres">
      <dgm:prSet presAssocID="{3B533311-59FB-481C-9488-E70F31E3DABF}" presName="aSpace" presStyleCnt="0"/>
      <dgm:spPr/>
    </dgm:pt>
  </dgm:ptLst>
  <dgm:cxnLst>
    <dgm:cxn modelId="{B2F36B04-E6E2-40F3-8DA6-D6BF0914776E}" type="presOf" srcId="{5E654EE0-83F9-4D8E-B8CD-46631A344519}" destId="{739E4319-DAD3-441A-9192-71BB6E0C8B6F}" srcOrd="0" destOrd="0" presId="urn:microsoft.com/office/officeart/2005/8/layout/pyramid2"/>
    <dgm:cxn modelId="{3B113406-870C-44E4-A0D0-92E6EA7161DA}" type="presOf" srcId="{3B533311-59FB-481C-9488-E70F31E3DABF}" destId="{A99E7F9A-E320-4AB3-8F06-41A7DA761DFE}" srcOrd="0" destOrd="0" presId="urn:microsoft.com/office/officeart/2005/8/layout/pyramid2"/>
    <dgm:cxn modelId="{58355160-942C-4F33-AA13-6413BC7BCFC8}" type="presOf" srcId="{927EF772-1730-478B-BC75-A6584082170A}" destId="{DA924AC5-67F4-4AD1-AD7B-23EFFF954060}" srcOrd="0" destOrd="0" presId="urn:microsoft.com/office/officeart/2005/8/layout/pyramid2"/>
    <dgm:cxn modelId="{C8E4BB41-B525-4309-83F5-E18FA93A6F84}" srcId="{3B31C69E-B1EE-4E3F-8730-462C71B134AD}" destId="{D91CD30A-CA6C-404F-A207-20265C147F71}" srcOrd="0" destOrd="0" parTransId="{02D0788A-B56C-419D-AF40-D9A9F564A204}" sibTransId="{D6DB682C-951D-4074-AB43-445B2BD892CE}"/>
    <dgm:cxn modelId="{CECB4245-465B-41BC-A9A0-BDFDF2201262}" type="presOf" srcId="{3B31C69E-B1EE-4E3F-8730-462C71B134AD}" destId="{6C90A99A-598A-418B-A0EF-C8D03FF57826}" srcOrd="0" destOrd="0" presId="urn:microsoft.com/office/officeart/2005/8/layout/pyramid2"/>
    <dgm:cxn modelId="{6F255269-7FBD-4EAF-A84D-23CD528AAB0C}" srcId="{3B31C69E-B1EE-4E3F-8730-462C71B134AD}" destId="{3B533311-59FB-481C-9488-E70F31E3DABF}" srcOrd="4" destOrd="0" parTransId="{62192B1A-597A-4B6D-93C6-BD31E0495EBE}" sibTransId="{5CAB309E-E93B-4408-A9E0-29552BB0B8A1}"/>
    <dgm:cxn modelId="{F6BA8B4B-64DD-438A-ABCB-4C5042AEE3B6}" srcId="{3B31C69E-B1EE-4E3F-8730-462C71B134AD}" destId="{927EF772-1730-478B-BC75-A6584082170A}" srcOrd="2" destOrd="0" parTransId="{2885F8D7-F17E-4D35-8F9F-C985F3CDA071}" sibTransId="{4C933EA5-9E30-47A9-B87D-B4A6FE5C1315}"/>
    <dgm:cxn modelId="{632B2390-1821-4C57-A96C-3F7E8981DE38}" srcId="{3B31C69E-B1EE-4E3F-8730-462C71B134AD}" destId="{5E654EE0-83F9-4D8E-B8CD-46631A344519}" srcOrd="3" destOrd="0" parTransId="{255BDE46-7188-4FE1-A122-CE12E125A25C}" sibTransId="{75289468-BB69-4170-BEEC-BD537277EA5D}"/>
    <dgm:cxn modelId="{C2F6DAC9-7535-470A-BCB4-6C06C95E59F5}" type="presOf" srcId="{107E819E-6CEA-446C-9D9D-431365128C28}" destId="{BD1A4F05-78F0-4052-B463-43120B365148}" srcOrd="0" destOrd="0" presId="urn:microsoft.com/office/officeart/2005/8/layout/pyramid2"/>
    <dgm:cxn modelId="{815750CF-D86D-42BD-81B1-3557F2AC8118}" type="presOf" srcId="{D91CD30A-CA6C-404F-A207-20265C147F71}" destId="{7E7DF1F6-2A71-4AE5-B260-D61B60963573}" srcOrd="0" destOrd="0" presId="urn:microsoft.com/office/officeart/2005/8/layout/pyramid2"/>
    <dgm:cxn modelId="{89EA97F0-7C96-49A7-A89A-21A26465ACA8}" srcId="{3B31C69E-B1EE-4E3F-8730-462C71B134AD}" destId="{107E819E-6CEA-446C-9D9D-431365128C28}" srcOrd="1" destOrd="0" parTransId="{7AEBA954-7527-4897-B0CE-41AA0BCA5BA8}" sibTransId="{7E554E22-C70B-4538-B73E-91B35DF5CB4C}"/>
    <dgm:cxn modelId="{3B1E181F-AABD-41FA-8971-4C7CF5BC3D76}" type="presParOf" srcId="{6C90A99A-598A-418B-A0EF-C8D03FF57826}" destId="{36176CD1-013C-4BD2-B8C3-242C791D50E2}" srcOrd="0" destOrd="0" presId="urn:microsoft.com/office/officeart/2005/8/layout/pyramid2"/>
    <dgm:cxn modelId="{0712592B-C5A1-4BB4-B204-20314AB8BE6F}" type="presParOf" srcId="{6C90A99A-598A-418B-A0EF-C8D03FF57826}" destId="{5C34EE42-F7A2-407F-B5CE-4F1281E5EBD0}" srcOrd="1" destOrd="0" presId="urn:microsoft.com/office/officeart/2005/8/layout/pyramid2"/>
    <dgm:cxn modelId="{95D0EB2D-F619-40FB-9779-F89F29976DE7}" type="presParOf" srcId="{5C34EE42-F7A2-407F-B5CE-4F1281E5EBD0}" destId="{7E7DF1F6-2A71-4AE5-B260-D61B60963573}" srcOrd="0" destOrd="0" presId="urn:microsoft.com/office/officeart/2005/8/layout/pyramid2"/>
    <dgm:cxn modelId="{6A941693-AD71-49B2-817B-2B529787B9B2}" type="presParOf" srcId="{5C34EE42-F7A2-407F-B5CE-4F1281E5EBD0}" destId="{70864298-A1E7-48F9-BA89-DECD3C9B6DAB}" srcOrd="1" destOrd="0" presId="urn:microsoft.com/office/officeart/2005/8/layout/pyramid2"/>
    <dgm:cxn modelId="{0D855C47-67A9-4B84-A170-20D3B0D2C197}" type="presParOf" srcId="{5C34EE42-F7A2-407F-B5CE-4F1281E5EBD0}" destId="{BD1A4F05-78F0-4052-B463-43120B365148}" srcOrd="2" destOrd="0" presId="urn:microsoft.com/office/officeart/2005/8/layout/pyramid2"/>
    <dgm:cxn modelId="{63DB3980-B0FC-46AE-8349-63E8FF7CD8D7}" type="presParOf" srcId="{5C34EE42-F7A2-407F-B5CE-4F1281E5EBD0}" destId="{78F8D803-8D21-4DAE-87DA-1B41DEC3943C}" srcOrd="3" destOrd="0" presId="urn:microsoft.com/office/officeart/2005/8/layout/pyramid2"/>
    <dgm:cxn modelId="{8E4C1DAF-1A97-42A6-A9CC-ACEA9F91DE20}" type="presParOf" srcId="{5C34EE42-F7A2-407F-B5CE-4F1281E5EBD0}" destId="{DA924AC5-67F4-4AD1-AD7B-23EFFF954060}" srcOrd="4" destOrd="0" presId="urn:microsoft.com/office/officeart/2005/8/layout/pyramid2"/>
    <dgm:cxn modelId="{3524CBD9-6207-45F6-8B62-419735453604}" type="presParOf" srcId="{5C34EE42-F7A2-407F-B5CE-4F1281E5EBD0}" destId="{36984570-4629-4471-A4D5-CDA4874C0658}" srcOrd="5" destOrd="0" presId="urn:microsoft.com/office/officeart/2005/8/layout/pyramid2"/>
    <dgm:cxn modelId="{319E47DA-AFB4-486F-A1ED-5F80BE884DED}" type="presParOf" srcId="{5C34EE42-F7A2-407F-B5CE-4F1281E5EBD0}" destId="{739E4319-DAD3-441A-9192-71BB6E0C8B6F}" srcOrd="6" destOrd="0" presId="urn:microsoft.com/office/officeart/2005/8/layout/pyramid2"/>
    <dgm:cxn modelId="{17B6C898-DC46-44B5-8CDA-A4A4845DA06E}" type="presParOf" srcId="{5C34EE42-F7A2-407F-B5CE-4F1281E5EBD0}" destId="{A64CC0E2-2BED-476A-965B-F8F3D6DE153E}" srcOrd="7" destOrd="0" presId="urn:microsoft.com/office/officeart/2005/8/layout/pyramid2"/>
    <dgm:cxn modelId="{68ECE7E3-204A-43A3-BAA9-F720BDD9623B}" type="presParOf" srcId="{5C34EE42-F7A2-407F-B5CE-4F1281E5EBD0}" destId="{A99E7F9A-E320-4AB3-8F06-41A7DA761DFE}" srcOrd="8" destOrd="0" presId="urn:microsoft.com/office/officeart/2005/8/layout/pyramid2"/>
    <dgm:cxn modelId="{0F985AB4-DED7-4642-B122-A814CF7E7019}" type="presParOf" srcId="{5C34EE42-F7A2-407F-B5CE-4F1281E5EBD0}" destId="{DE98E66C-755A-4096-806F-FFCBD857ADF2}" srcOrd="9"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14991A-B96B-4E8A-AAE3-AC006C00746F}" type="doc">
      <dgm:prSet loTypeId="urn:microsoft.com/office/officeart/2005/8/layout/gear1" loCatId="process" qsTypeId="urn:microsoft.com/office/officeart/2005/8/quickstyle/simple5" qsCatId="simple" csTypeId="urn:microsoft.com/office/officeart/2005/8/colors/colorful2" csCatId="colorful" phldr="1"/>
      <dgm:spPr/>
    </dgm:pt>
    <dgm:pt modelId="{45133F01-D3B8-426F-B454-F1AD46C780CD}">
      <dgm:prSet phldrT="[Text]" custT="1"/>
      <dgm:spPr/>
      <dgm:t>
        <a:bodyPr/>
        <a:lstStyle/>
        <a:p>
          <a:r>
            <a:rPr lang="en-IN" sz="2400" dirty="0"/>
            <a:t>Ion migration</a:t>
          </a:r>
        </a:p>
      </dgm:t>
    </dgm:pt>
    <dgm:pt modelId="{1759796B-684E-4C6D-AD65-7ADACD176354}" type="parTrans" cxnId="{4FA2F695-0BE3-4007-8CB5-81AEB27F3000}">
      <dgm:prSet/>
      <dgm:spPr/>
      <dgm:t>
        <a:bodyPr/>
        <a:lstStyle/>
        <a:p>
          <a:endParaRPr lang="en-IN"/>
        </a:p>
      </dgm:t>
    </dgm:pt>
    <dgm:pt modelId="{15B5C8BB-EDBA-411E-9484-B9FDBF173323}" type="sibTrans" cxnId="{4FA2F695-0BE3-4007-8CB5-81AEB27F3000}">
      <dgm:prSet/>
      <dgm:spPr/>
      <dgm:t>
        <a:bodyPr/>
        <a:lstStyle/>
        <a:p>
          <a:endParaRPr lang="en-IN"/>
        </a:p>
      </dgm:t>
    </dgm:pt>
    <dgm:pt modelId="{34E16CE9-F6BB-4B70-8E79-0F423FB88466}">
      <dgm:prSet phldrT="[Text]" custT="1"/>
      <dgm:spPr/>
      <dgm:t>
        <a:bodyPr/>
        <a:lstStyle/>
        <a:p>
          <a:r>
            <a:rPr lang="en-IN" sz="1400" dirty="0"/>
            <a:t>Charge accumulation</a:t>
          </a:r>
        </a:p>
      </dgm:t>
    </dgm:pt>
    <dgm:pt modelId="{C0588937-FED9-45E9-BC67-47CE8C231CB7}" type="parTrans" cxnId="{C81FDBD0-1048-4A7B-B47C-A4167C0EC2E1}">
      <dgm:prSet/>
      <dgm:spPr/>
      <dgm:t>
        <a:bodyPr/>
        <a:lstStyle/>
        <a:p>
          <a:endParaRPr lang="en-IN"/>
        </a:p>
      </dgm:t>
    </dgm:pt>
    <dgm:pt modelId="{7EBB4E90-F87C-4939-985D-7724492586D6}" type="sibTrans" cxnId="{C81FDBD0-1048-4A7B-B47C-A4167C0EC2E1}">
      <dgm:prSet/>
      <dgm:spPr/>
      <dgm:t>
        <a:bodyPr/>
        <a:lstStyle/>
        <a:p>
          <a:endParaRPr lang="en-IN"/>
        </a:p>
      </dgm:t>
    </dgm:pt>
    <dgm:pt modelId="{3A17EA8F-F54A-4737-AE4B-2AA994595A63}">
      <dgm:prSet phldrT="[Text]" custT="1"/>
      <dgm:spPr/>
      <dgm:t>
        <a:bodyPr/>
        <a:lstStyle/>
        <a:p>
          <a:r>
            <a:rPr lang="en-IN" sz="1800" dirty="0"/>
            <a:t>Phase segregation</a:t>
          </a:r>
        </a:p>
      </dgm:t>
    </dgm:pt>
    <dgm:pt modelId="{4ACDA165-195A-46F2-86BE-E1808E56E909}" type="parTrans" cxnId="{03F0094B-6DE4-4BA3-9AE3-69C41BEB2490}">
      <dgm:prSet/>
      <dgm:spPr/>
      <dgm:t>
        <a:bodyPr/>
        <a:lstStyle/>
        <a:p>
          <a:endParaRPr lang="en-IN"/>
        </a:p>
      </dgm:t>
    </dgm:pt>
    <dgm:pt modelId="{B98F23A3-DC51-418F-9F68-81EE92DDCA18}" type="sibTrans" cxnId="{03F0094B-6DE4-4BA3-9AE3-69C41BEB2490}">
      <dgm:prSet/>
      <dgm:spPr/>
      <dgm:t>
        <a:bodyPr/>
        <a:lstStyle/>
        <a:p>
          <a:endParaRPr lang="en-IN"/>
        </a:p>
      </dgm:t>
    </dgm:pt>
    <dgm:pt modelId="{DDEF7B92-EE1C-4B6D-BD6A-1C274E292A05}" type="pres">
      <dgm:prSet presAssocID="{3814991A-B96B-4E8A-AAE3-AC006C00746F}" presName="composite" presStyleCnt="0">
        <dgm:presLayoutVars>
          <dgm:chMax val="3"/>
          <dgm:animLvl val="lvl"/>
          <dgm:resizeHandles val="exact"/>
        </dgm:presLayoutVars>
      </dgm:prSet>
      <dgm:spPr/>
    </dgm:pt>
    <dgm:pt modelId="{0117BDE3-67FC-4796-B168-6AF6E8B86435}" type="pres">
      <dgm:prSet presAssocID="{45133F01-D3B8-426F-B454-F1AD46C780CD}" presName="gear1" presStyleLbl="node1" presStyleIdx="0" presStyleCnt="3">
        <dgm:presLayoutVars>
          <dgm:chMax val="1"/>
          <dgm:bulletEnabled val="1"/>
        </dgm:presLayoutVars>
      </dgm:prSet>
      <dgm:spPr/>
    </dgm:pt>
    <dgm:pt modelId="{3948BDA6-8316-47FD-96C6-D7F0EA43A99E}" type="pres">
      <dgm:prSet presAssocID="{45133F01-D3B8-426F-B454-F1AD46C780CD}" presName="gear1srcNode" presStyleLbl="node1" presStyleIdx="0" presStyleCnt="3"/>
      <dgm:spPr/>
    </dgm:pt>
    <dgm:pt modelId="{8094709B-984D-4097-89DB-48FD2E5865C3}" type="pres">
      <dgm:prSet presAssocID="{45133F01-D3B8-426F-B454-F1AD46C780CD}" presName="gear1dstNode" presStyleLbl="node1" presStyleIdx="0" presStyleCnt="3"/>
      <dgm:spPr/>
    </dgm:pt>
    <dgm:pt modelId="{BEEF7097-38E2-4740-8AD1-454B6C7C1959}" type="pres">
      <dgm:prSet presAssocID="{34E16CE9-F6BB-4B70-8E79-0F423FB88466}" presName="gear2" presStyleLbl="node1" presStyleIdx="1" presStyleCnt="3">
        <dgm:presLayoutVars>
          <dgm:chMax val="1"/>
          <dgm:bulletEnabled val="1"/>
        </dgm:presLayoutVars>
      </dgm:prSet>
      <dgm:spPr/>
    </dgm:pt>
    <dgm:pt modelId="{EDD38F13-FFA9-4297-8967-C2A5142FF03B}" type="pres">
      <dgm:prSet presAssocID="{34E16CE9-F6BB-4B70-8E79-0F423FB88466}" presName="gear2srcNode" presStyleLbl="node1" presStyleIdx="1" presStyleCnt="3"/>
      <dgm:spPr/>
    </dgm:pt>
    <dgm:pt modelId="{B1D0154B-BF96-45D1-A2D4-C91CAA9FDF9F}" type="pres">
      <dgm:prSet presAssocID="{34E16CE9-F6BB-4B70-8E79-0F423FB88466}" presName="gear2dstNode" presStyleLbl="node1" presStyleIdx="1" presStyleCnt="3"/>
      <dgm:spPr/>
    </dgm:pt>
    <dgm:pt modelId="{7846F4EE-BA35-4F29-996E-51ABE32F139F}" type="pres">
      <dgm:prSet presAssocID="{3A17EA8F-F54A-4737-AE4B-2AA994595A63}" presName="gear3" presStyleLbl="node1" presStyleIdx="2" presStyleCnt="3"/>
      <dgm:spPr/>
    </dgm:pt>
    <dgm:pt modelId="{A708A766-E53F-4D3D-A781-A62C87BB856B}" type="pres">
      <dgm:prSet presAssocID="{3A17EA8F-F54A-4737-AE4B-2AA994595A63}" presName="gear3tx" presStyleLbl="node1" presStyleIdx="2" presStyleCnt="3">
        <dgm:presLayoutVars>
          <dgm:chMax val="1"/>
          <dgm:bulletEnabled val="1"/>
        </dgm:presLayoutVars>
      </dgm:prSet>
      <dgm:spPr/>
    </dgm:pt>
    <dgm:pt modelId="{E76524E6-E319-4B9D-BD77-DDEB1A3BE7B4}" type="pres">
      <dgm:prSet presAssocID="{3A17EA8F-F54A-4737-AE4B-2AA994595A63}" presName="gear3srcNode" presStyleLbl="node1" presStyleIdx="2" presStyleCnt="3"/>
      <dgm:spPr/>
    </dgm:pt>
    <dgm:pt modelId="{BA04829A-CBA7-4818-AA8F-D71A6B94B8EA}" type="pres">
      <dgm:prSet presAssocID="{3A17EA8F-F54A-4737-AE4B-2AA994595A63}" presName="gear3dstNode" presStyleLbl="node1" presStyleIdx="2" presStyleCnt="3"/>
      <dgm:spPr/>
    </dgm:pt>
    <dgm:pt modelId="{85C97A13-77C8-41F7-B661-E7FE6DE3EB52}" type="pres">
      <dgm:prSet presAssocID="{15B5C8BB-EDBA-411E-9484-B9FDBF173323}" presName="connector1" presStyleLbl="sibTrans2D1" presStyleIdx="0" presStyleCnt="3"/>
      <dgm:spPr/>
    </dgm:pt>
    <dgm:pt modelId="{0D915783-6986-48E3-93E9-FC9E44D4C6BF}" type="pres">
      <dgm:prSet presAssocID="{7EBB4E90-F87C-4939-985D-7724492586D6}" presName="connector2" presStyleLbl="sibTrans2D1" presStyleIdx="1" presStyleCnt="3"/>
      <dgm:spPr/>
    </dgm:pt>
    <dgm:pt modelId="{A0060331-8AF7-464A-BDDB-1886112811E9}" type="pres">
      <dgm:prSet presAssocID="{B98F23A3-DC51-418F-9F68-81EE92DDCA18}" presName="connector3" presStyleLbl="sibTrans2D1" presStyleIdx="2" presStyleCnt="3"/>
      <dgm:spPr/>
    </dgm:pt>
  </dgm:ptLst>
  <dgm:cxnLst>
    <dgm:cxn modelId="{3D340504-F2EA-4671-83D7-D701CD9DC9D7}" type="presOf" srcId="{45133F01-D3B8-426F-B454-F1AD46C780CD}" destId="{3948BDA6-8316-47FD-96C6-D7F0EA43A99E}" srcOrd="1" destOrd="0" presId="urn:microsoft.com/office/officeart/2005/8/layout/gear1"/>
    <dgm:cxn modelId="{14802807-58D6-4E88-968C-903C9A8ACF87}" type="presOf" srcId="{34E16CE9-F6BB-4B70-8E79-0F423FB88466}" destId="{EDD38F13-FFA9-4297-8967-C2A5142FF03B}" srcOrd="1" destOrd="0" presId="urn:microsoft.com/office/officeart/2005/8/layout/gear1"/>
    <dgm:cxn modelId="{DF3E3B0E-6315-4019-9980-DCB38F1CA31C}" type="presOf" srcId="{45133F01-D3B8-426F-B454-F1AD46C780CD}" destId="{8094709B-984D-4097-89DB-48FD2E5865C3}" srcOrd="2" destOrd="0" presId="urn:microsoft.com/office/officeart/2005/8/layout/gear1"/>
    <dgm:cxn modelId="{81E16F1A-6E21-4744-A5AA-03B318451171}" type="presOf" srcId="{3A17EA8F-F54A-4737-AE4B-2AA994595A63}" destId="{A708A766-E53F-4D3D-A781-A62C87BB856B}" srcOrd="1" destOrd="0" presId="urn:microsoft.com/office/officeart/2005/8/layout/gear1"/>
    <dgm:cxn modelId="{AC48811A-FD33-4BD8-844A-6D4507936805}" type="presOf" srcId="{34E16CE9-F6BB-4B70-8E79-0F423FB88466}" destId="{BEEF7097-38E2-4740-8AD1-454B6C7C1959}" srcOrd="0" destOrd="0" presId="urn:microsoft.com/office/officeart/2005/8/layout/gear1"/>
    <dgm:cxn modelId="{00BC891D-22C3-40B2-8EDD-C4C58D74B0A5}" type="presOf" srcId="{45133F01-D3B8-426F-B454-F1AD46C780CD}" destId="{0117BDE3-67FC-4796-B168-6AF6E8B86435}" srcOrd="0" destOrd="0" presId="urn:microsoft.com/office/officeart/2005/8/layout/gear1"/>
    <dgm:cxn modelId="{DD33BC23-3DAB-4C8D-90C5-3D5EEEE948A9}" type="presOf" srcId="{3A17EA8F-F54A-4737-AE4B-2AA994595A63}" destId="{BA04829A-CBA7-4818-AA8F-D71A6B94B8EA}" srcOrd="3" destOrd="0" presId="urn:microsoft.com/office/officeart/2005/8/layout/gear1"/>
    <dgm:cxn modelId="{2FC56325-7910-450E-B20A-A2CEA07741F7}" type="presOf" srcId="{15B5C8BB-EDBA-411E-9484-B9FDBF173323}" destId="{85C97A13-77C8-41F7-B661-E7FE6DE3EB52}" srcOrd="0" destOrd="0" presId="urn:microsoft.com/office/officeart/2005/8/layout/gear1"/>
    <dgm:cxn modelId="{69E3013B-5627-4F16-A6CB-EA8A717C0AE2}" type="presOf" srcId="{3A17EA8F-F54A-4737-AE4B-2AA994595A63}" destId="{E76524E6-E319-4B9D-BD77-DDEB1A3BE7B4}" srcOrd="2" destOrd="0" presId="urn:microsoft.com/office/officeart/2005/8/layout/gear1"/>
    <dgm:cxn modelId="{85ACB046-2C03-4C49-ADB6-C9237EB13D15}" type="presOf" srcId="{3814991A-B96B-4E8A-AAE3-AC006C00746F}" destId="{DDEF7B92-EE1C-4B6D-BD6A-1C274E292A05}" srcOrd="0" destOrd="0" presId="urn:microsoft.com/office/officeart/2005/8/layout/gear1"/>
    <dgm:cxn modelId="{03F0094B-6DE4-4BA3-9AE3-69C41BEB2490}" srcId="{3814991A-B96B-4E8A-AAE3-AC006C00746F}" destId="{3A17EA8F-F54A-4737-AE4B-2AA994595A63}" srcOrd="2" destOrd="0" parTransId="{4ACDA165-195A-46F2-86BE-E1808E56E909}" sibTransId="{B98F23A3-DC51-418F-9F68-81EE92DDCA18}"/>
    <dgm:cxn modelId="{BA9EC750-5E48-4EFD-9D72-36F7CA2446EB}" type="presOf" srcId="{34E16CE9-F6BB-4B70-8E79-0F423FB88466}" destId="{B1D0154B-BF96-45D1-A2D4-C91CAA9FDF9F}" srcOrd="2" destOrd="0" presId="urn:microsoft.com/office/officeart/2005/8/layout/gear1"/>
    <dgm:cxn modelId="{103C6376-537D-40D8-8138-3C882EEB726B}" type="presOf" srcId="{7EBB4E90-F87C-4939-985D-7724492586D6}" destId="{0D915783-6986-48E3-93E9-FC9E44D4C6BF}" srcOrd="0" destOrd="0" presId="urn:microsoft.com/office/officeart/2005/8/layout/gear1"/>
    <dgm:cxn modelId="{82935791-D7C2-4832-83B1-72114EA13D2E}" type="presOf" srcId="{B98F23A3-DC51-418F-9F68-81EE92DDCA18}" destId="{A0060331-8AF7-464A-BDDB-1886112811E9}" srcOrd="0" destOrd="0" presId="urn:microsoft.com/office/officeart/2005/8/layout/gear1"/>
    <dgm:cxn modelId="{4FA2F695-0BE3-4007-8CB5-81AEB27F3000}" srcId="{3814991A-B96B-4E8A-AAE3-AC006C00746F}" destId="{45133F01-D3B8-426F-B454-F1AD46C780CD}" srcOrd="0" destOrd="0" parTransId="{1759796B-684E-4C6D-AD65-7ADACD176354}" sibTransId="{15B5C8BB-EDBA-411E-9484-B9FDBF173323}"/>
    <dgm:cxn modelId="{8A1DB5CC-AB65-4231-8FFA-7EB664F59B5F}" type="presOf" srcId="{3A17EA8F-F54A-4737-AE4B-2AA994595A63}" destId="{7846F4EE-BA35-4F29-996E-51ABE32F139F}" srcOrd="0" destOrd="0" presId="urn:microsoft.com/office/officeart/2005/8/layout/gear1"/>
    <dgm:cxn modelId="{C81FDBD0-1048-4A7B-B47C-A4167C0EC2E1}" srcId="{3814991A-B96B-4E8A-AAE3-AC006C00746F}" destId="{34E16CE9-F6BB-4B70-8E79-0F423FB88466}" srcOrd="1" destOrd="0" parTransId="{C0588937-FED9-45E9-BC67-47CE8C231CB7}" sibTransId="{7EBB4E90-F87C-4939-985D-7724492586D6}"/>
    <dgm:cxn modelId="{04EF441B-FB35-42DF-A55A-EB9C7523BFD7}" type="presParOf" srcId="{DDEF7B92-EE1C-4B6D-BD6A-1C274E292A05}" destId="{0117BDE3-67FC-4796-B168-6AF6E8B86435}" srcOrd="0" destOrd="0" presId="urn:microsoft.com/office/officeart/2005/8/layout/gear1"/>
    <dgm:cxn modelId="{E789DA60-57E7-4C83-B205-7E8F18E6F353}" type="presParOf" srcId="{DDEF7B92-EE1C-4B6D-BD6A-1C274E292A05}" destId="{3948BDA6-8316-47FD-96C6-D7F0EA43A99E}" srcOrd="1" destOrd="0" presId="urn:microsoft.com/office/officeart/2005/8/layout/gear1"/>
    <dgm:cxn modelId="{F680B48D-803C-43CA-8F11-EC8C432043FF}" type="presParOf" srcId="{DDEF7B92-EE1C-4B6D-BD6A-1C274E292A05}" destId="{8094709B-984D-4097-89DB-48FD2E5865C3}" srcOrd="2" destOrd="0" presId="urn:microsoft.com/office/officeart/2005/8/layout/gear1"/>
    <dgm:cxn modelId="{0FAF2970-A65B-428E-8E7D-06EA7FE10BB6}" type="presParOf" srcId="{DDEF7B92-EE1C-4B6D-BD6A-1C274E292A05}" destId="{BEEF7097-38E2-4740-8AD1-454B6C7C1959}" srcOrd="3" destOrd="0" presId="urn:microsoft.com/office/officeart/2005/8/layout/gear1"/>
    <dgm:cxn modelId="{3E4295F7-A972-43B9-819D-2104B125DACA}" type="presParOf" srcId="{DDEF7B92-EE1C-4B6D-BD6A-1C274E292A05}" destId="{EDD38F13-FFA9-4297-8967-C2A5142FF03B}" srcOrd="4" destOrd="0" presId="urn:microsoft.com/office/officeart/2005/8/layout/gear1"/>
    <dgm:cxn modelId="{4DD7A701-A074-4777-9AE8-6AC29C556FCD}" type="presParOf" srcId="{DDEF7B92-EE1C-4B6D-BD6A-1C274E292A05}" destId="{B1D0154B-BF96-45D1-A2D4-C91CAA9FDF9F}" srcOrd="5" destOrd="0" presId="urn:microsoft.com/office/officeart/2005/8/layout/gear1"/>
    <dgm:cxn modelId="{F4F9D800-C1DB-4BEC-BD9C-12078D93CA0B}" type="presParOf" srcId="{DDEF7B92-EE1C-4B6D-BD6A-1C274E292A05}" destId="{7846F4EE-BA35-4F29-996E-51ABE32F139F}" srcOrd="6" destOrd="0" presId="urn:microsoft.com/office/officeart/2005/8/layout/gear1"/>
    <dgm:cxn modelId="{5B580DC2-0EA7-4AFF-BCBB-873D6FAAD827}" type="presParOf" srcId="{DDEF7B92-EE1C-4B6D-BD6A-1C274E292A05}" destId="{A708A766-E53F-4D3D-A781-A62C87BB856B}" srcOrd="7" destOrd="0" presId="urn:microsoft.com/office/officeart/2005/8/layout/gear1"/>
    <dgm:cxn modelId="{7FF1F4D0-073E-48C5-A41C-1FCAE7AC8FBD}" type="presParOf" srcId="{DDEF7B92-EE1C-4B6D-BD6A-1C274E292A05}" destId="{E76524E6-E319-4B9D-BD77-DDEB1A3BE7B4}" srcOrd="8" destOrd="0" presId="urn:microsoft.com/office/officeart/2005/8/layout/gear1"/>
    <dgm:cxn modelId="{58E83762-2D82-459F-84F9-ABC7CE9D622C}" type="presParOf" srcId="{DDEF7B92-EE1C-4B6D-BD6A-1C274E292A05}" destId="{BA04829A-CBA7-4818-AA8F-D71A6B94B8EA}" srcOrd="9" destOrd="0" presId="urn:microsoft.com/office/officeart/2005/8/layout/gear1"/>
    <dgm:cxn modelId="{8C94B260-DD64-47FA-B038-093C1BEB95FE}" type="presParOf" srcId="{DDEF7B92-EE1C-4B6D-BD6A-1C274E292A05}" destId="{85C97A13-77C8-41F7-B661-E7FE6DE3EB52}" srcOrd="10" destOrd="0" presId="urn:microsoft.com/office/officeart/2005/8/layout/gear1"/>
    <dgm:cxn modelId="{F4AB6DAA-9390-4944-AA25-6B7B1E6B3876}" type="presParOf" srcId="{DDEF7B92-EE1C-4B6D-BD6A-1C274E292A05}" destId="{0D915783-6986-48E3-93E9-FC9E44D4C6BF}" srcOrd="11" destOrd="0" presId="urn:microsoft.com/office/officeart/2005/8/layout/gear1"/>
    <dgm:cxn modelId="{8BE05A39-2817-43DA-A9B1-3B87A5DF1A24}" type="presParOf" srcId="{DDEF7B92-EE1C-4B6D-BD6A-1C274E292A05}" destId="{A0060331-8AF7-464A-BDDB-1886112811E9}"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471A9-C4F0-4CD7-B9C2-CAB206E1835E}">
      <dsp:nvSpPr>
        <dsp:cNvPr id="0" name=""/>
        <dsp:cNvSpPr/>
      </dsp:nvSpPr>
      <dsp:spPr>
        <a:xfrm>
          <a:off x="7360" y="0"/>
          <a:ext cx="10571739" cy="107356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IN" sz="3600" kern="1200" dirty="0"/>
            <a:t>What is perovskite based photovoltaics?</a:t>
          </a:r>
        </a:p>
      </dsp:txBody>
      <dsp:txXfrm>
        <a:off x="38804" y="31444"/>
        <a:ext cx="10508851" cy="1010675"/>
      </dsp:txXfrm>
    </dsp:sp>
    <dsp:sp modelId="{CCA31994-2E76-4324-A875-308D516DC368}">
      <dsp:nvSpPr>
        <dsp:cNvPr id="0" name=""/>
        <dsp:cNvSpPr/>
      </dsp:nvSpPr>
      <dsp:spPr>
        <a:xfrm>
          <a:off x="3680" y="1378149"/>
          <a:ext cx="5186756" cy="71496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What is perovskite?</a:t>
          </a:r>
        </a:p>
      </dsp:txBody>
      <dsp:txXfrm>
        <a:off x="24620" y="1399089"/>
        <a:ext cx="5144876" cy="673081"/>
      </dsp:txXfrm>
    </dsp:sp>
    <dsp:sp modelId="{49847A04-F25E-4E7A-93F5-9FE6E6EC26EA}">
      <dsp:nvSpPr>
        <dsp:cNvPr id="0" name=""/>
        <dsp:cNvSpPr/>
      </dsp:nvSpPr>
      <dsp:spPr>
        <a:xfrm>
          <a:off x="5682488" y="1378149"/>
          <a:ext cx="4892931" cy="68571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IN" sz="3000" kern="1200" dirty="0"/>
            <a:t>What is photovoltaics?</a:t>
          </a:r>
        </a:p>
      </dsp:txBody>
      <dsp:txXfrm>
        <a:off x="5702572" y="1398233"/>
        <a:ext cx="4852763" cy="645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678C3-BDDA-4C0E-A163-40EA1B5BED01}">
      <dsp:nvSpPr>
        <dsp:cNvPr id="0" name=""/>
        <dsp:cNvSpPr/>
      </dsp:nvSpPr>
      <dsp:spPr>
        <a:xfrm>
          <a:off x="9590770" y="1645344"/>
          <a:ext cx="202592" cy="1580219"/>
        </a:xfrm>
        <a:custGeom>
          <a:avLst/>
          <a:gdLst/>
          <a:ahLst/>
          <a:cxnLst/>
          <a:rect l="0" t="0" r="0" b="0"/>
          <a:pathLst>
            <a:path>
              <a:moveTo>
                <a:pt x="0" y="0"/>
              </a:moveTo>
              <a:lnTo>
                <a:pt x="0" y="1580219"/>
              </a:lnTo>
              <a:lnTo>
                <a:pt x="202592" y="158021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75E038EA-D259-4BB0-870B-219CB701332F}">
      <dsp:nvSpPr>
        <dsp:cNvPr id="0" name=""/>
        <dsp:cNvSpPr/>
      </dsp:nvSpPr>
      <dsp:spPr>
        <a:xfrm>
          <a:off x="9590770" y="1645344"/>
          <a:ext cx="202592" cy="621283"/>
        </a:xfrm>
        <a:custGeom>
          <a:avLst/>
          <a:gdLst/>
          <a:ahLst/>
          <a:cxnLst/>
          <a:rect l="0" t="0" r="0" b="0"/>
          <a:pathLst>
            <a:path>
              <a:moveTo>
                <a:pt x="0" y="0"/>
              </a:moveTo>
              <a:lnTo>
                <a:pt x="0" y="621283"/>
              </a:lnTo>
              <a:lnTo>
                <a:pt x="202592" y="621283"/>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C4F09DA2-F617-475D-B88D-AFB14D7F0129}">
      <dsp:nvSpPr>
        <dsp:cNvPr id="0" name=""/>
        <dsp:cNvSpPr/>
      </dsp:nvSpPr>
      <dsp:spPr>
        <a:xfrm>
          <a:off x="6883531" y="677784"/>
          <a:ext cx="3247485" cy="292252"/>
        </a:xfrm>
        <a:custGeom>
          <a:avLst/>
          <a:gdLst/>
          <a:ahLst/>
          <a:cxnLst/>
          <a:rect l="0" t="0" r="0" b="0"/>
          <a:pathLst>
            <a:path>
              <a:moveTo>
                <a:pt x="0" y="0"/>
              </a:moveTo>
              <a:lnTo>
                <a:pt x="0" y="150438"/>
              </a:lnTo>
              <a:lnTo>
                <a:pt x="3247485" y="150438"/>
              </a:lnTo>
              <a:lnTo>
                <a:pt x="3247485" y="292252"/>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3926B29B-4319-4271-A05C-556BADB885AA}">
      <dsp:nvSpPr>
        <dsp:cNvPr id="0" name=""/>
        <dsp:cNvSpPr/>
      </dsp:nvSpPr>
      <dsp:spPr>
        <a:xfrm>
          <a:off x="7499329" y="1636721"/>
          <a:ext cx="202592" cy="1580219"/>
        </a:xfrm>
        <a:custGeom>
          <a:avLst/>
          <a:gdLst/>
          <a:ahLst/>
          <a:cxnLst/>
          <a:rect l="0" t="0" r="0" b="0"/>
          <a:pathLst>
            <a:path>
              <a:moveTo>
                <a:pt x="0" y="0"/>
              </a:moveTo>
              <a:lnTo>
                <a:pt x="0" y="1580219"/>
              </a:lnTo>
              <a:lnTo>
                <a:pt x="202592" y="158021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5D707D87-8F33-4678-BCC1-F36730AAD3A3}">
      <dsp:nvSpPr>
        <dsp:cNvPr id="0" name=""/>
        <dsp:cNvSpPr/>
      </dsp:nvSpPr>
      <dsp:spPr>
        <a:xfrm>
          <a:off x="7499329" y="1636721"/>
          <a:ext cx="202592" cy="621283"/>
        </a:xfrm>
        <a:custGeom>
          <a:avLst/>
          <a:gdLst/>
          <a:ahLst/>
          <a:cxnLst/>
          <a:rect l="0" t="0" r="0" b="0"/>
          <a:pathLst>
            <a:path>
              <a:moveTo>
                <a:pt x="0" y="0"/>
              </a:moveTo>
              <a:lnTo>
                <a:pt x="0" y="621283"/>
              </a:lnTo>
              <a:lnTo>
                <a:pt x="202592" y="621283"/>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FFC3CCC3-355C-4E7C-A4AA-17CEA9D52069}">
      <dsp:nvSpPr>
        <dsp:cNvPr id="0" name=""/>
        <dsp:cNvSpPr/>
      </dsp:nvSpPr>
      <dsp:spPr>
        <a:xfrm>
          <a:off x="6883531" y="677784"/>
          <a:ext cx="1156043" cy="283629"/>
        </a:xfrm>
        <a:custGeom>
          <a:avLst/>
          <a:gdLst/>
          <a:ahLst/>
          <a:cxnLst/>
          <a:rect l="0" t="0" r="0" b="0"/>
          <a:pathLst>
            <a:path>
              <a:moveTo>
                <a:pt x="0" y="0"/>
              </a:moveTo>
              <a:lnTo>
                <a:pt x="0" y="141814"/>
              </a:lnTo>
              <a:lnTo>
                <a:pt x="1156043" y="141814"/>
              </a:lnTo>
              <a:lnTo>
                <a:pt x="1156043" y="28362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56596B0C-A54D-464D-8085-22F043A57151}">
      <dsp:nvSpPr>
        <dsp:cNvPr id="0" name=""/>
        <dsp:cNvSpPr/>
      </dsp:nvSpPr>
      <dsp:spPr>
        <a:xfrm>
          <a:off x="5526711" y="2595657"/>
          <a:ext cx="264913" cy="2539156"/>
        </a:xfrm>
        <a:custGeom>
          <a:avLst/>
          <a:gdLst/>
          <a:ahLst/>
          <a:cxnLst/>
          <a:rect l="0" t="0" r="0" b="0"/>
          <a:pathLst>
            <a:path>
              <a:moveTo>
                <a:pt x="0" y="0"/>
              </a:moveTo>
              <a:lnTo>
                <a:pt x="0" y="2539156"/>
              </a:lnTo>
              <a:lnTo>
                <a:pt x="264913" y="2539156"/>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3DE145FE-9C44-47D8-9396-529257C9E34F}">
      <dsp:nvSpPr>
        <dsp:cNvPr id="0" name=""/>
        <dsp:cNvSpPr/>
      </dsp:nvSpPr>
      <dsp:spPr>
        <a:xfrm>
          <a:off x="5526711" y="2595657"/>
          <a:ext cx="264913" cy="1580219"/>
        </a:xfrm>
        <a:custGeom>
          <a:avLst/>
          <a:gdLst/>
          <a:ahLst/>
          <a:cxnLst/>
          <a:rect l="0" t="0" r="0" b="0"/>
          <a:pathLst>
            <a:path>
              <a:moveTo>
                <a:pt x="0" y="0"/>
              </a:moveTo>
              <a:lnTo>
                <a:pt x="0" y="1580219"/>
              </a:lnTo>
              <a:lnTo>
                <a:pt x="264913" y="158021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A343D5EE-51BC-4FB5-BD6F-39FDAF60B5CE}">
      <dsp:nvSpPr>
        <dsp:cNvPr id="0" name=""/>
        <dsp:cNvSpPr/>
      </dsp:nvSpPr>
      <dsp:spPr>
        <a:xfrm>
          <a:off x="5526711" y="2595657"/>
          <a:ext cx="264913" cy="621283"/>
        </a:xfrm>
        <a:custGeom>
          <a:avLst/>
          <a:gdLst/>
          <a:ahLst/>
          <a:cxnLst/>
          <a:rect l="0" t="0" r="0" b="0"/>
          <a:pathLst>
            <a:path>
              <a:moveTo>
                <a:pt x="0" y="0"/>
              </a:moveTo>
              <a:lnTo>
                <a:pt x="0" y="621283"/>
              </a:lnTo>
              <a:lnTo>
                <a:pt x="264913" y="621283"/>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5B0C9871-76DD-43DE-8A72-995B0145FE76}">
      <dsp:nvSpPr>
        <dsp:cNvPr id="0" name=""/>
        <dsp:cNvSpPr/>
      </dsp:nvSpPr>
      <dsp:spPr>
        <a:xfrm>
          <a:off x="4740228" y="1636721"/>
          <a:ext cx="1492919" cy="283629"/>
        </a:xfrm>
        <a:custGeom>
          <a:avLst/>
          <a:gdLst/>
          <a:ahLst/>
          <a:cxnLst/>
          <a:rect l="0" t="0" r="0" b="0"/>
          <a:pathLst>
            <a:path>
              <a:moveTo>
                <a:pt x="0" y="0"/>
              </a:moveTo>
              <a:lnTo>
                <a:pt x="0" y="141814"/>
              </a:lnTo>
              <a:lnTo>
                <a:pt x="1492919" y="141814"/>
              </a:lnTo>
              <a:lnTo>
                <a:pt x="1492919" y="28362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A5A5A365-8751-463F-9C1E-814ED053490B}">
      <dsp:nvSpPr>
        <dsp:cNvPr id="0" name=""/>
        <dsp:cNvSpPr/>
      </dsp:nvSpPr>
      <dsp:spPr>
        <a:xfrm>
          <a:off x="3644633" y="2595657"/>
          <a:ext cx="817122" cy="283629"/>
        </a:xfrm>
        <a:custGeom>
          <a:avLst/>
          <a:gdLst/>
          <a:ahLst/>
          <a:cxnLst/>
          <a:rect l="0" t="0" r="0" b="0"/>
          <a:pathLst>
            <a:path>
              <a:moveTo>
                <a:pt x="0" y="0"/>
              </a:moveTo>
              <a:lnTo>
                <a:pt x="0" y="141814"/>
              </a:lnTo>
              <a:lnTo>
                <a:pt x="817122" y="141814"/>
              </a:lnTo>
              <a:lnTo>
                <a:pt x="817122" y="28362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3F77CBE5-3EBA-4D41-8F6B-1B11BA0995DA}">
      <dsp:nvSpPr>
        <dsp:cNvPr id="0" name=""/>
        <dsp:cNvSpPr/>
      </dsp:nvSpPr>
      <dsp:spPr>
        <a:xfrm>
          <a:off x="2287265" y="3554594"/>
          <a:ext cx="202592" cy="1580219"/>
        </a:xfrm>
        <a:custGeom>
          <a:avLst/>
          <a:gdLst/>
          <a:ahLst/>
          <a:cxnLst/>
          <a:rect l="0" t="0" r="0" b="0"/>
          <a:pathLst>
            <a:path>
              <a:moveTo>
                <a:pt x="0" y="0"/>
              </a:moveTo>
              <a:lnTo>
                <a:pt x="0" y="1580219"/>
              </a:lnTo>
              <a:lnTo>
                <a:pt x="202592" y="158021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447B2787-E6CB-4B93-824C-4ADD6531021C}">
      <dsp:nvSpPr>
        <dsp:cNvPr id="0" name=""/>
        <dsp:cNvSpPr/>
      </dsp:nvSpPr>
      <dsp:spPr>
        <a:xfrm>
          <a:off x="2287265" y="3554594"/>
          <a:ext cx="202592" cy="621283"/>
        </a:xfrm>
        <a:custGeom>
          <a:avLst/>
          <a:gdLst/>
          <a:ahLst/>
          <a:cxnLst/>
          <a:rect l="0" t="0" r="0" b="0"/>
          <a:pathLst>
            <a:path>
              <a:moveTo>
                <a:pt x="0" y="0"/>
              </a:moveTo>
              <a:lnTo>
                <a:pt x="0" y="621283"/>
              </a:lnTo>
              <a:lnTo>
                <a:pt x="202592" y="621283"/>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9BA1B41F-4150-4191-9CEE-4E835925B93E}">
      <dsp:nvSpPr>
        <dsp:cNvPr id="0" name=""/>
        <dsp:cNvSpPr/>
      </dsp:nvSpPr>
      <dsp:spPr>
        <a:xfrm>
          <a:off x="2827511" y="2595657"/>
          <a:ext cx="817122" cy="283629"/>
        </a:xfrm>
        <a:custGeom>
          <a:avLst/>
          <a:gdLst/>
          <a:ahLst/>
          <a:cxnLst/>
          <a:rect l="0" t="0" r="0" b="0"/>
          <a:pathLst>
            <a:path>
              <a:moveTo>
                <a:pt x="817122" y="0"/>
              </a:moveTo>
              <a:lnTo>
                <a:pt x="817122" y="141814"/>
              </a:lnTo>
              <a:lnTo>
                <a:pt x="0" y="141814"/>
              </a:lnTo>
              <a:lnTo>
                <a:pt x="0" y="28362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AB0D77D1-AD3B-4E09-8444-275EF4ACBEA8}">
      <dsp:nvSpPr>
        <dsp:cNvPr id="0" name=""/>
        <dsp:cNvSpPr/>
      </dsp:nvSpPr>
      <dsp:spPr>
        <a:xfrm>
          <a:off x="3644633" y="1636721"/>
          <a:ext cx="1095595" cy="283629"/>
        </a:xfrm>
        <a:custGeom>
          <a:avLst/>
          <a:gdLst/>
          <a:ahLst/>
          <a:cxnLst/>
          <a:rect l="0" t="0" r="0" b="0"/>
          <a:pathLst>
            <a:path>
              <a:moveTo>
                <a:pt x="1095595" y="0"/>
              </a:moveTo>
              <a:lnTo>
                <a:pt x="1095595" y="141814"/>
              </a:lnTo>
              <a:lnTo>
                <a:pt x="0" y="141814"/>
              </a:lnTo>
              <a:lnTo>
                <a:pt x="0" y="28362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FE25DF3D-C4F0-469D-A38B-A4BC7DB644BA}">
      <dsp:nvSpPr>
        <dsp:cNvPr id="0" name=""/>
        <dsp:cNvSpPr/>
      </dsp:nvSpPr>
      <dsp:spPr>
        <a:xfrm>
          <a:off x="4740228" y="677784"/>
          <a:ext cx="2143303" cy="283629"/>
        </a:xfrm>
        <a:custGeom>
          <a:avLst/>
          <a:gdLst/>
          <a:ahLst/>
          <a:cxnLst/>
          <a:rect l="0" t="0" r="0" b="0"/>
          <a:pathLst>
            <a:path>
              <a:moveTo>
                <a:pt x="2143303" y="0"/>
              </a:moveTo>
              <a:lnTo>
                <a:pt x="2143303" y="141814"/>
              </a:lnTo>
              <a:lnTo>
                <a:pt x="0" y="141814"/>
              </a:lnTo>
              <a:lnTo>
                <a:pt x="0" y="283629"/>
              </a:lnTo>
            </a:path>
          </a:pathLst>
        </a:custGeom>
        <a:noFill/>
        <a:ln w="28575" cap="flat" cmpd="sng" algn="ctr">
          <a:solidFill>
            <a:schemeClr val="accent1">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376A6AD3-8CC3-4F44-811D-82BD294434C9}">
      <dsp:nvSpPr>
        <dsp:cNvPr id="0" name=""/>
        <dsp:cNvSpPr/>
      </dsp:nvSpPr>
      <dsp:spPr>
        <a:xfrm>
          <a:off x="6073905" y="2476"/>
          <a:ext cx="1619252" cy="675307"/>
        </a:xfrm>
        <a:prstGeom prst="rect">
          <a:avLst/>
        </a:prstGeom>
        <a:solidFill>
          <a:schemeClr val="accent1">
            <a:hueOff val="0"/>
            <a:satOff val="0"/>
            <a:lumOff val="0"/>
            <a:alphaOff val="0"/>
          </a:schemeClr>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Photovoltaics</a:t>
          </a:r>
        </a:p>
      </dsp:txBody>
      <dsp:txXfrm>
        <a:off x="6073905" y="2476"/>
        <a:ext cx="1619252" cy="675307"/>
      </dsp:txXfrm>
    </dsp:sp>
    <dsp:sp modelId="{0E7F18A0-15ED-42E2-923D-B8C0232BDDFE}">
      <dsp:nvSpPr>
        <dsp:cNvPr id="0" name=""/>
        <dsp:cNvSpPr/>
      </dsp:nvSpPr>
      <dsp:spPr>
        <a:xfrm>
          <a:off x="6159191" y="70007"/>
          <a:ext cx="405184" cy="540246"/>
        </a:xfrm>
        <a:prstGeom prst="rect">
          <a:avLst/>
        </a:prstGeom>
        <a:blipFill>
          <a:blip xmlns:r="http://schemas.openxmlformats.org/officeDocument/2006/relationships" r:embed="rId1"/>
          <a:srcRect/>
          <a:stretch>
            <a:fillRect l="-39000" r="-39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F10004CA-5D02-419E-BC46-22C3DDEC9578}">
      <dsp:nvSpPr>
        <dsp:cNvPr id="0" name=""/>
        <dsp:cNvSpPr/>
      </dsp:nvSpPr>
      <dsp:spPr>
        <a:xfrm>
          <a:off x="4064921" y="961413"/>
          <a:ext cx="1350615" cy="675307"/>
        </a:xfrm>
        <a:prstGeom prst="rect">
          <a:avLst/>
        </a:prstGeom>
        <a:solidFill>
          <a:srgbClr val="FFC00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Inorganic</a:t>
          </a:r>
        </a:p>
      </dsp:txBody>
      <dsp:txXfrm>
        <a:off x="4064921" y="961413"/>
        <a:ext cx="1350615" cy="675307"/>
      </dsp:txXfrm>
    </dsp:sp>
    <dsp:sp modelId="{375244DD-686C-4F9C-8179-7DCBDCA03BAC}">
      <dsp:nvSpPr>
        <dsp:cNvPr id="0" name=""/>
        <dsp:cNvSpPr/>
      </dsp:nvSpPr>
      <dsp:spPr>
        <a:xfrm>
          <a:off x="4132451" y="1028944"/>
          <a:ext cx="405184" cy="540246"/>
        </a:xfrm>
        <a:prstGeom prst="rect">
          <a:avLst/>
        </a:prstGeom>
        <a:blipFill>
          <a:blip xmlns:r="http://schemas.openxmlformats.org/officeDocument/2006/relationships" r:embed="rId2"/>
          <a:srcRect/>
          <a:stretch>
            <a:fillRect l="-39000" r="-39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FDD7AB31-72EA-4B95-B684-A260D142EEE1}">
      <dsp:nvSpPr>
        <dsp:cNvPr id="0" name=""/>
        <dsp:cNvSpPr/>
      </dsp:nvSpPr>
      <dsp:spPr>
        <a:xfrm>
          <a:off x="2735196" y="1920350"/>
          <a:ext cx="1818873" cy="675307"/>
        </a:xfrm>
        <a:prstGeom prst="rect">
          <a:avLst/>
        </a:prstGeom>
        <a:solidFill>
          <a:srgbClr val="FF000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Elemental Semiconductor (Silicon)</a:t>
          </a:r>
        </a:p>
      </dsp:txBody>
      <dsp:txXfrm>
        <a:off x="2735196" y="1920350"/>
        <a:ext cx="1818873" cy="675307"/>
      </dsp:txXfrm>
    </dsp:sp>
    <dsp:sp modelId="{A7F7A54F-95A1-4935-A807-E080C9B51658}">
      <dsp:nvSpPr>
        <dsp:cNvPr id="0" name=""/>
        <dsp:cNvSpPr/>
      </dsp:nvSpPr>
      <dsp:spPr>
        <a:xfrm>
          <a:off x="2839588" y="1987881"/>
          <a:ext cx="405184" cy="540246"/>
        </a:xfrm>
        <a:prstGeom prst="rect">
          <a:avLst/>
        </a:prstGeom>
        <a:blipFill>
          <a:blip xmlns:r="http://schemas.openxmlformats.org/officeDocument/2006/relationships" r:embed="rId3"/>
          <a:srcRect/>
          <a:stretch>
            <a:fillRect l="-50000" r="-50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D80BF11D-A819-4D76-B88B-19A3B3F5FCF5}">
      <dsp:nvSpPr>
        <dsp:cNvPr id="0" name=""/>
        <dsp:cNvSpPr/>
      </dsp:nvSpPr>
      <dsp:spPr>
        <a:xfrm>
          <a:off x="2152203" y="2879287"/>
          <a:ext cx="1350615" cy="675307"/>
        </a:xfrm>
        <a:prstGeom prst="rect">
          <a:avLst/>
        </a:prstGeom>
        <a:solidFill>
          <a:srgbClr val="FF000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err="1"/>
            <a:t>Crystaline</a:t>
          </a:r>
          <a:endParaRPr lang="en-IN" sz="1400" kern="1200" dirty="0"/>
        </a:p>
      </dsp:txBody>
      <dsp:txXfrm>
        <a:off x="2152203" y="2879287"/>
        <a:ext cx="1350615" cy="675307"/>
      </dsp:txXfrm>
    </dsp:sp>
    <dsp:sp modelId="{EA2FFA55-4CCC-46FE-8AA9-D2C34B602DE5}">
      <dsp:nvSpPr>
        <dsp:cNvPr id="0" name=""/>
        <dsp:cNvSpPr/>
      </dsp:nvSpPr>
      <dsp:spPr>
        <a:xfrm>
          <a:off x="2219734" y="2946817"/>
          <a:ext cx="405184" cy="540246"/>
        </a:xfrm>
        <a:prstGeom prst="rect">
          <a:avLst/>
        </a:prstGeom>
        <a:blipFill>
          <a:blip xmlns:r="http://schemas.openxmlformats.org/officeDocument/2006/relationships" r:embed="rId4">
            <a:extLst>
              <a:ext uri="{837473B0-CC2E-450A-ABE3-18F120FF3D39}">
                <a1611:picAttrSrcUrl xmlns:a1611="http://schemas.microsoft.com/office/drawing/2016/11/main" r:id="rId5"/>
              </a:ext>
            </a:extLst>
          </a:blip>
          <a:srcRect/>
          <a:stretch>
            <a:fillRect l="-77000" r="-77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90AD8262-225E-42FB-8CE3-517F72C024BE}">
      <dsp:nvSpPr>
        <dsp:cNvPr id="0" name=""/>
        <dsp:cNvSpPr/>
      </dsp:nvSpPr>
      <dsp:spPr>
        <a:xfrm>
          <a:off x="2489857" y="3838223"/>
          <a:ext cx="2037295" cy="675307"/>
        </a:xfrm>
        <a:prstGeom prst="rect">
          <a:avLst/>
        </a:prstGeom>
        <a:solidFill>
          <a:srgbClr val="FF000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err="1"/>
            <a:t>Monocrystaline</a:t>
          </a:r>
          <a:r>
            <a:rPr lang="en-IN" sz="1400" kern="1200" dirty="0"/>
            <a:t> Si</a:t>
          </a:r>
        </a:p>
      </dsp:txBody>
      <dsp:txXfrm>
        <a:off x="2489857" y="3838223"/>
        <a:ext cx="2037295" cy="675307"/>
      </dsp:txXfrm>
    </dsp:sp>
    <dsp:sp modelId="{8C6E9D10-D337-4F62-A3D3-D3F3012C873F}">
      <dsp:nvSpPr>
        <dsp:cNvPr id="0" name=""/>
        <dsp:cNvSpPr/>
      </dsp:nvSpPr>
      <dsp:spPr>
        <a:xfrm>
          <a:off x="2581551" y="3905754"/>
          <a:ext cx="405184" cy="540246"/>
        </a:xfrm>
        <a:prstGeom prst="roundRect">
          <a:avLst/>
        </a:prstGeom>
        <a:blipFill>
          <a:blip xmlns:r="http://schemas.openxmlformats.org/officeDocument/2006/relationships" r:embed="rId6"/>
          <a:srcRect/>
          <a:stretch>
            <a:fillRect l="-45000" r="-45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C95A1447-896A-41E7-AE14-8A53F914CDF9}">
      <dsp:nvSpPr>
        <dsp:cNvPr id="0" name=""/>
        <dsp:cNvSpPr/>
      </dsp:nvSpPr>
      <dsp:spPr>
        <a:xfrm>
          <a:off x="2489857" y="4797160"/>
          <a:ext cx="1951031" cy="675307"/>
        </a:xfrm>
        <a:prstGeom prst="rect">
          <a:avLst/>
        </a:prstGeom>
        <a:solidFill>
          <a:srgbClr val="7030A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Polycrystalline Si</a:t>
          </a:r>
        </a:p>
      </dsp:txBody>
      <dsp:txXfrm>
        <a:off x="2489857" y="4797160"/>
        <a:ext cx="1951031" cy="675307"/>
      </dsp:txXfrm>
    </dsp:sp>
    <dsp:sp modelId="{DE232E4F-6AAC-410B-88C0-97EE7B7965D5}">
      <dsp:nvSpPr>
        <dsp:cNvPr id="0" name=""/>
        <dsp:cNvSpPr/>
      </dsp:nvSpPr>
      <dsp:spPr>
        <a:xfrm>
          <a:off x="2581551" y="4864691"/>
          <a:ext cx="405184" cy="540246"/>
        </a:xfrm>
        <a:prstGeom prst="roundRect">
          <a:avLst/>
        </a:prstGeom>
        <a:blipFill>
          <a:blip xmlns:r="http://schemas.openxmlformats.org/officeDocument/2006/relationships" r:embed="rId7">
            <a:extLst>
              <a:ext uri="{837473B0-CC2E-450A-ABE3-18F120FF3D39}">
                <a1611:picAttrSrcUrl xmlns:a1611="http://schemas.microsoft.com/office/drawing/2016/11/main" r:id="rId8"/>
              </a:ext>
            </a:extLst>
          </a:blip>
          <a:srcRect/>
          <a:stretch>
            <a:fillRect l="-25000" r="-25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6A98308C-65A7-4558-B513-590EF032614D}">
      <dsp:nvSpPr>
        <dsp:cNvPr id="0" name=""/>
        <dsp:cNvSpPr/>
      </dsp:nvSpPr>
      <dsp:spPr>
        <a:xfrm>
          <a:off x="3786447" y="2879287"/>
          <a:ext cx="1350615" cy="675307"/>
        </a:xfrm>
        <a:prstGeom prst="rect">
          <a:avLst/>
        </a:prstGeom>
        <a:solidFill>
          <a:srgbClr val="7030A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Thin Film</a:t>
          </a:r>
        </a:p>
      </dsp:txBody>
      <dsp:txXfrm>
        <a:off x="3786447" y="2879287"/>
        <a:ext cx="1350615" cy="675307"/>
      </dsp:txXfrm>
    </dsp:sp>
    <dsp:sp modelId="{1BFB9B05-A133-4F27-B311-C6F4A6A7E832}">
      <dsp:nvSpPr>
        <dsp:cNvPr id="0" name=""/>
        <dsp:cNvSpPr/>
      </dsp:nvSpPr>
      <dsp:spPr>
        <a:xfrm>
          <a:off x="3853978" y="2946817"/>
          <a:ext cx="405184" cy="540246"/>
        </a:xfrm>
        <a:prstGeom prst="roundRect">
          <a:avLst/>
        </a:prstGeom>
        <a:blipFill>
          <a:blip xmlns:r="http://schemas.openxmlformats.org/officeDocument/2006/relationships" r:embed="rId9"/>
          <a:srcRect/>
          <a:stretch>
            <a:fillRect l="-34000" r="-34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27A93CF4-BC12-4D2A-83C5-EECF92FA97D4}">
      <dsp:nvSpPr>
        <dsp:cNvPr id="0" name=""/>
        <dsp:cNvSpPr/>
      </dsp:nvSpPr>
      <dsp:spPr>
        <a:xfrm>
          <a:off x="5350102" y="1920350"/>
          <a:ext cx="1766091" cy="675307"/>
        </a:xfrm>
        <a:prstGeom prst="rect">
          <a:avLst/>
        </a:prstGeom>
        <a:solidFill>
          <a:srgbClr val="7030A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Compound Semiconductor</a:t>
          </a:r>
        </a:p>
      </dsp:txBody>
      <dsp:txXfrm>
        <a:off x="5350102" y="1920350"/>
        <a:ext cx="1766091" cy="675307"/>
      </dsp:txXfrm>
    </dsp:sp>
    <dsp:sp modelId="{F576C591-2FA8-4346-B9E3-FC9197697EE7}">
      <dsp:nvSpPr>
        <dsp:cNvPr id="0" name=""/>
        <dsp:cNvSpPr/>
      </dsp:nvSpPr>
      <dsp:spPr>
        <a:xfrm>
          <a:off x="5472938" y="1987881"/>
          <a:ext cx="405184" cy="540246"/>
        </a:xfrm>
        <a:prstGeom prst="rect">
          <a:avLst/>
        </a:prstGeom>
        <a:blipFill>
          <a:blip xmlns:r="http://schemas.openxmlformats.org/officeDocument/2006/relationships" r:embed="rId10"/>
          <a:srcRect/>
          <a:stretch>
            <a:fillRect l="-54000" r="-54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FF3D2436-6303-4ADE-8D10-8F6357706936}">
      <dsp:nvSpPr>
        <dsp:cNvPr id="0" name=""/>
        <dsp:cNvSpPr/>
      </dsp:nvSpPr>
      <dsp:spPr>
        <a:xfrm>
          <a:off x="5791625" y="2879287"/>
          <a:ext cx="1350615" cy="675307"/>
        </a:xfrm>
        <a:prstGeom prst="rect">
          <a:avLst/>
        </a:prstGeom>
        <a:solidFill>
          <a:srgbClr val="7030A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Single Crystal (GaAs)</a:t>
          </a:r>
        </a:p>
      </dsp:txBody>
      <dsp:txXfrm>
        <a:off x="5791625" y="2879287"/>
        <a:ext cx="1350615" cy="675307"/>
      </dsp:txXfrm>
    </dsp:sp>
    <dsp:sp modelId="{28DCD166-35B9-42E6-BC96-58FA5D24BDB4}">
      <dsp:nvSpPr>
        <dsp:cNvPr id="0" name=""/>
        <dsp:cNvSpPr/>
      </dsp:nvSpPr>
      <dsp:spPr>
        <a:xfrm>
          <a:off x="5859157" y="2946817"/>
          <a:ext cx="405184" cy="540246"/>
        </a:xfrm>
        <a:prstGeom prst="rect">
          <a:avLst/>
        </a:prstGeom>
        <a:blipFill>
          <a:blip xmlns:r="http://schemas.openxmlformats.org/officeDocument/2006/relationships"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a:stretch>
            <a:fillRect l="-50000" r="-50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CD17B596-BF94-4A3D-AA6A-0C763B860C6A}">
      <dsp:nvSpPr>
        <dsp:cNvPr id="0" name=""/>
        <dsp:cNvSpPr/>
      </dsp:nvSpPr>
      <dsp:spPr>
        <a:xfrm>
          <a:off x="5791625" y="3838223"/>
          <a:ext cx="1350615" cy="675307"/>
        </a:xfrm>
        <a:prstGeom prst="rect">
          <a:avLst/>
        </a:prstGeom>
        <a:solidFill>
          <a:srgbClr val="7030A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Thin Film (</a:t>
          </a:r>
          <a:r>
            <a:rPr lang="en-IN" sz="1400" kern="1200" dirty="0" err="1"/>
            <a:t>CdTe</a:t>
          </a:r>
          <a:r>
            <a:rPr lang="en-IN" sz="1400" kern="1200" dirty="0"/>
            <a:t>, CIGS)</a:t>
          </a:r>
        </a:p>
      </dsp:txBody>
      <dsp:txXfrm>
        <a:off x="5791625" y="3838223"/>
        <a:ext cx="1350615" cy="675307"/>
      </dsp:txXfrm>
    </dsp:sp>
    <dsp:sp modelId="{93FBE041-911C-4F79-A882-CBD2A6627A92}">
      <dsp:nvSpPr>
        <dsp:cNvPr id="0" name=""/>
        <dsp:cNvSpPr/>
      </dsp:nvSpPr>
      <dsp:spPr>
        <a:xfrm>
          <a:off x="5859157" y="3905754"/>
          <a:ext cx="405184" cy="540246"/>
        </a:xfrm>
        <a:prstGeom prst="roundRect">
          <a:avLst/>
        </a:prstGeom>
        <a:blipFill>
          <a:blip xmlns:r="http://schemas.openxmlformats.org/officeDocument/2006/relationships" r:embed="rId13"/>
          <a:srcRect/>
          <a:stretch>
            <a:fillRect l="-39000" r="-39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3C7D06CB-DFDD-4597-8E57-631AAEF5C3ED}">
      <dsp:nvSpPr>
        <dsp:cNvPr id="0" name=""/>
        <dsp:cNvSpPr/>
      </dsp:nvSpPr>
      <dsp:spPr>
        <a:xfrm>
          <a:off x="5791625" y="4797160"/>
          <a:ext cx="1350615" cy="675307"/>
        </a:xfrm>
        <a:prstGeom prst="rect">
          <a:avLst/>
        </a:prstGeom>
        <a:solidFill>
          <a:srgbClr val="00B0F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Multi Junction</a:t>
          </a:r>
        </a:p>
      </dsp:txBody>
      <dsp:txXfrm>
        <a:off x="5791625" y="4797160"/>
        <a:ext cx="1350615" cy="675307"/>
      </dsp:txXfrm>
    </dsp:sp>
    <dsp:sp modelId="{858CF92F-2AC2-47D8-B60E-A73CC917A0F7}">
      <dsp:nvSpPr>
        <dsp:cNvPr id="0" name=""/>
        <dsp:cNvSpPr/>
      </dsp:nvSpPr>
      <dsp:spPr>
        <a:xfrm>
          <a:off x="5859157" y="4864691"/>
          <a:ext cx="405184" cy="540246"/>
        </a:xfrm>
        <a:prstGeom prst="roundRect">
          <a:avLst/>
        </a:prstGeom>
        <a:blipFill>
          <a:blip xmlns:r="http://schemas.openxmlformats.org/officeDocument/2006/relationships" r:embed="rId14"/>
          <a:srcRect/>
          <a:stretch>
            <a:fillRect l="-22000" r="-22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5F4C21E0-0B70-4609-BDE1-8E3EA55E3A48}">
      <dsp:nvSpPr>
        <dsp:cNvPr id="0" name=""/>
        <dsp:cNvSpPr/>
      </dsp:nvSpPr>
      <dsp:spPr>
        <a:xfrm>
          <a:off x="7364268" y="961413"/>
          <a:ext cx="1350615" cy="675307"/>
        </a:xfrm>
        <a:prstGeom prst="rect">
          <a:avLst/>
        </a:prstGeom>
        <a:solidFill>
          <a:srgbClr val="FFC00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Organic</a:t>
          </a:r>
        </a:p>
      </dsp:txBody>
      <dsp:txXfrm>
        <a:off x="7364268" y="961413"/>
        <a:ext cx="1350615" cy="675307"/>
      </dsp:txXfrm>
    </dsp:sp>
    <dsp:sp modelId="{3A263BBE-FA23-48AC-8D45-653D7C7517AF}">
      <dsp:nvSpPr>
        <dsp:cNvPr id="0" name=""/>
        <dsp:cNvSpPr/>
      </dsp:nvSpPr>
      <dsp:spPr>
        <a:xfrm>
          <a:off x="7431796" y="1028944"/>
          <a:ext cx="405184" cy="540246"/>
        </a:xfrm>
        <a:prstGeom prst="rect">
          <a:avLst/>
        </a:prstGeom>
        <a:blipFill>
          <a:blip xmlns:r="http://schemas.openxmlformats.org/officeDocument/2006/relationships" r:embed="rId15">
            <a:extLst>
              <a:ext uri="{837473B0-CC2E-450A-ABE3-18F120FF3D39}">
                <a1611:picAttrSrcUrl xmlns:a1611="http://schemas.microsoft.com/office/drawing/2016/11/main" r:id="rId16"/>
              </a:ext>
            </a:extLst>
          </a:blip>
          <a:srcRect/>
          <a:stretch>
            <a:fillRect l="-36000" r="-36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3CB95498-1934-47E7-BF2A-86F6C40CD566}">
      <dsp:nvSpPr>
        <dsp:cNvPr id="0" name=""/>
        <dsp:cNvSpPr/>
      </dsp:nvSpPr>
      <dsp:spPr>
        <a:xfrm>
          <a:off x="7701922" y="1920350"/>
          <a:ext cx="1350615" cy="675307"/>
        </a:xfrm>
        <a:prstGeom prst="rect">
          <a:avLst/>
        </a:prstGeom>
        <a:solidFill>
          <a:srgbClr val="00B0F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Small Molecule</a:t>
          </a:r>
        </a:p>
      </dsp:txBody>
      <dsp:txXfrm>
        <a:off x="7701922" y="1920350"/>
        <a:ext cx="1350615" cy="675307"/>
      </dsp:txXfrm>
    </dsp:sp>
    <dsp:sp modelId="{16BA3122-E57D-4774-B3F1-4AFC5F32EBAE}">
      <dsp:nvSpPr>
        <dsp:cNvPr id="0" name=""/>
        <dsp:cNvSpPr/>
      </dsp:nvSpPr>
      <dsp:spPr>
        <a:xfrm>
          <a:off x="7769450" y="1987881"/>
          <a:ext cx="405184" cy="540246"/>
        </a:xfrm>
        <a:prstGeom prst="rect">
          <a:avLst/>
        </a:prstGeom>
        <a:blipFill>
          <a:blip xmlns:r="http://schemas.openxmlformats.org/officeDocument/2006/relationships" r:embed="rId17"/>
          <a:srcRect/>
          <a:stretch>
            <a:fillRect l="-51000" r="-51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5F5D595A-B107-4BAE-9004-0F5299854D5E}">
      <dsp:nvSpPr>
        <dsp:cNvPr id="0" name=""/>
        <dsp:cNvSpPr/>
      </dsp:nvSpPr>
      <dsp:spPr>
        <a:xfrm>
          <a:off x="7701922" y="2879287"/>
          <a:ext cx="1350615" cy="675307"/>
        </a:xfrm>
        <a:prstGeom prst="rect">
          <a:avLst/>
        </a:prstGeom>
        <a:solidFill>
          <a:srgbClr val="00B0F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Polymer</a:t>
          </a:r>
        </a:p>
      </dsp:txBody>
      <dsp:txXfrm>
        <a:off x="7701922" y="2879287"/>
        <a:ext cx="1350615" cy="675307"/>
      </dsp:txXfrm>
    </dsp:sp>
    <dsp:sp modelId="{4F678154-0E8D-4EDB-9DB5-2A13CA6E668F}">
      <dsp:nvSpPr>
        <dsp:cNvPr id="0" name=""/>
        <dsp:cNvSpPr/>
      </dsp:nvSpPr>
      <dsp:spPr>
        <a:xfrm>
          <a:off x="7769450" y="2946817"/>
          <a:ext cx="405184" cy="540246"/>
        </a:xfrm>
        <a:prstGeom prst="rect">
          <a:avLst/>
        </a:prstGeom>
        <a:blipFill>
          <a:blip xmlns:r="http://schemas.openxmlformats.org/officeDocument/2006/relationships" r:embed="rId18"/>
          <a:srcRect/>
          <a:stretch>
            <a:fillRect l="-39000" r="-39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520F2C79-334D-4FB3-B302-CE51E29A52AB}">
      <dsp:nvSpPr>
        <dsp:cNvPr id="0" name=""/>
        <dsp:cNvSpPr/>
      </dsp:nvSpPr>
      <dsp:spPr>
        <a:xfrm>
          <a:off x="9455709" y="970037"/>
          <a:ext cx="1350615" cy="675307"/>
        </a:xfrm>
        <a:prstGeom prst="rect">
          <a:avLst/>
        </a:prstGeom>
        <a:solidFill>
          <a:srgbClr val="FFC00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Hybrid</a:t>
          </a:r>
        </a:p>
      </dsp:txBody>
      <dsp:txXfrm>
        <a:off x="9455709" y="970037"/>
        <a:ext cx="1350615" cy="675307"/>
      </dsp:txXfrm>
    </dsp:sp>
    <dsp:sp modelId="{820274DB-431D-47C8-AACF-C5FE8DE8EC31}">
      <dsp:nvSpPr>
        <dsp:cNvPr id="0" name=""/>
        <dsp:cNvSpPr/>
      </dsp:nvSpPr>
      <dsp:spPr>
        <a:xfrm>
          <a:off x="9523238" y="1037571"/>
          <a:ext cx="405184" cy="540246"/>
        </a:xfrm>
        <a:prstGeom prst="rect">
          <a:avLst/>
        </a:prstGeom>
        <a:blipFill>
          <a:blip xmlns:r="http://schemas.openxmlformats.org/officeDocument/2006/relationships" r:embed="rId1"/>
          <a:srcRect/>
          <a:stretch>
            <a:fillRect l="-39000" r="-39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6138C5D1-B7B3-48A2-A5B3-09CBCCE8B20C}">
      <dsp:nvSpPr>
        <dsp:cNvPr id="0" name=""/>
        <dsp:cNvSpPr/>
      </dsp:nvSpPr>
      <dsp:spPr>
        <a:xfrm>
          <a:off x="9793363" y="1928973"/>
          <a:ext cx="1350615" cy="675307"/>
        </a:xfrm>
        <a:prstGeom prst="rect">
          <a:avLst/>
        </a:prstGeom>
        <a:solidFill>
          <a:srgbClr val="00B0F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DSSC</a:t>
          </a:r>
        </a:p>
      </dsp:txBody>
      <dsp:txXfrm>
        <a:off x="9793363" y="1928973"/>
        <a:ext cx="1350615" cy="675307"/>
      </dsp:txXfrm>
    </dsp:sp>
    <dsp:sp modelId="{C2C88AAF-8427-4EF0-97F2-ACE3E4BFA338}">
      <dsp:nvSpPr>
        <dsp:cNvPr id="0" name=""/>
        <dsp:cNvSpPr/>
      </dsp:nvSpPr>
      <dsp:spPr>
        <a:xfrm>
          <a:off x="9860892" y="1996508"/>
          <a:ext cx="405184" cy="540246"/>
        </a:xfrm>
        <a:prstGeom prst="rect">
          <a:avLst/>
        </a:prstGeom>
        <a:blipFill>
          <a:blip xmlns:r="http://schemas.openxmlformats.org/officeDocument/2006/relationships" r:embed="rId19"/>
          <a:srcRect/>
          <a:stretch>
            <a:fillRect l="-30000" r="-30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3C0005CA-6A09-4539-9B08-FDFEA3C3DF9B}">
      <dsp:nvSpPr>
        <dsp:cNvPr id="0" name=""/>
        <dsp:cNvSpPr/>
      </dsp:nvSpPr>
      <dsp:spPr>
        <a:xfrm>
          <a:off x="9793363" y="2887910"/>
          <a:ext cx="1350615" cy="675307"/>
        </a:xfrm>
        <a:prstGeom prst="rect">
          <a:avLst/>
        </a:prstGeom>
        <a:solidFill>
          <a:srgbClr val="00B050"/>
        </a:solid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02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Perovskite</a:t>
          </a:r>
        </a:p>
      </dsp:txBody>
      <dsp:txXfrm>
        <a:off x="9793363" y="2887910"/>
        <a:ext cx="1350615" cy="675307"/>
      </dsp:txXfrm>
    </dsp:sp>
    <dsp:sp modelId="{6A7A0212-A506-4BF5-96BD-208A62057953}">
      <dsp:nvSpPr>
        <dsp:cNvPr id="0" name=""/>
        <dsp:cNvSpPr/>
      </dsp:nvSpPr>
      <dsp:spPr>
        <a:xfrm>
          <a:off x="9860892" y="2955445"/>
          <a:ext cx="405184" cy="540246"/>
        </a:xfrm>
        <a:prstGeom prst="rect">
          <a:avLst/>
        </a:prstGeom>
        <a:blipFill>
          <a:blip xmlns:r="http://schemas.openxmlformats.org/officeDocument/2006/relationships" r:embed="rId20">
            <a:extLst>
              <a:ext uri="{28A0092B-C50C-407E-A947-70E740481C1C}">
                <a14:useLocalDpi xmlns:a14="http://schemas.microsoft.com/office/drawing/2010/main" val="0"/>
              </a:ext>
            </a:extLst>
          </a:blip>
          <a:srcRect/>
          <a:stretch>
            <a:fillRect l="-24000" r="-24000"/>
          </a:stretch>
        </a:blipFill>
        <a:ln w="28575" cap="flat" cmpd="sng" algn="ctr">
          <a:solidFill>
            <a:schemeClr val="accent1">
              <a:lumMod val="75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9A0E5-497A-43D1-A885-5FB8333B424D}">
      <dsp:nvSpPr>
        <dsp:cNvPr id="0" name=""/>
        <dsp:cNvSpPr/>
      </dsp:nvSpPr>
      <dsp:spPr>
        <a:xfrm>
          <a:off x="-2187603" y="393615"/>
          <a:ext cx="2613792" cy="2613792"/>
        </a:xfrm>
        <a:prstGeom prst="blockArc">
          <a:avLst>
            <a:gd name="adj1" fmla="val 18900000"/>
            <a:gd name="adj2" fmla="val 2700000"/>
            <a:gd name="adj3" fmla="val 82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702BA8-5923-4E75-87C3-4433E7A63734}">
      <dsp:nvSpPr>
        <dsp:cNvPr id="0" name=""/>
        <dsp:cNvSpPr/>
      </dsp:nvSpPr>
      <dsp:spPr>
        <a:xfrm>
          <a:off x="223990" y="881033"/>
          <a:ext cx="1303820" cy="297949"/>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498" tIns="25400" rIns="25400" bIns="25400" numCol="1" spcCol="1270" anchor="ctr" anchorCtr="0">
          <a:noAutofit/>
        </a:bodyPr>
        <a:lstStyle/>
        <a:p>
          <a:pPr marL="0" lvl="0" indent="0" algn="l" defTabSz="444500">
            <a:lnSpc>
              <a:spcPct val="90000"/>
            </a:lnSpc>
            <a:spcBef>
              <a:spcPct val="0"/>
            </a:spcBef>
            <a:spcAft>
              <a:spcPct val="35000"/>
            </a:spcAft>
            <a:buNone/>
          </a:pPr>
          <a:r>
            <a:rPr lang="en-IN" sz="1000" b="1" kern="1200" dirty="0">
              <a:solidFill>
                <a:schemeClr val="tx1"/>
              </a:solidFill>
            </a:rPr>
            <a:t>1</a:t>
          </a:r>
          <a:r>
            <a:rPr lang="en-IN" sz="1000" b="1" kern="1200" baseline="30000" dirty="0">
              <a:solidFill>
                <a:schemeClr val="tx1"/>
              </a:solidFill>
            </a:rPr>
            <a:t>st</a:t>
          </a:r>
          <a:r>
            <a:rPr lang="en-IN" sz="1000" b="1" kern="1200" dirty="0">
              <a:solidFill>
                <a:schemeClr val="tx1"/>
              </a:solidFill>
            </a:rPr>
            <a:t> generation</a:t>
          </a:r>
        </a:p>
      </dsp:txBody>
      <dsp:txXfrm>
        <a:off x="223990" y="881033"/>
        <a:ext cx="1303820" cy="297949"/>
      </dsp:txXfrm>
    </dsp:sp>
    <dsp:sp modelId="{A7EADC19-1C88-408B-BBD1-ECD0C2DB068C}">
      <dsp:nvSpPr>
        <dsp:cNvPr id="0" name=""/>
        <dsp:cNvSpPr/>
      </dsp:nvSpPr>
      <dsp:spPr>
        <a:xfrm>
          <a:off x="37772" y="843790"/>
          <a:ext cx="372437" cy="372437"/>
        </a:xfrm>
        <a:prstGeom prst="ellipse">
          <a:avLst/>
        </a:prstGeom>
        <a:solidFill>
          <a:srgbClr val="FF000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F050AB6-F95F-4648-9F61-475D1CF95003}">
      <dsp:nvSpPr>
        <dsp:cNvPr id="0" name=""/>
        <dsp:cNvSpPr/>
      </dsp:nvSpPr>
      <dsp:spPr>
        <a:xfrm>
          <a:off x="394812" y="1328035"/>
          <a:ext cx="1132998" cy="297949"/>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498" tIns="25400" rIns="25400" bIns="25400" numCol="1" spcCol="1270" anchor="ctr" anchorCtr="0">
          <a:noAutofit/>
        </a:bodyPr>
        <a:lstStyle/>
        <a:p>
          <a:pPr marL="0" lvl="0" indent="0" algn="l" defTabSz="444500">
            <a:lnSpc>
              <a:spcPct val="90000"/>
            </a:lnSpc>
            <a:spcBef>
              <a:spcPct val="0"/>
            </a:spcBef>
            <a:spcAft>
              <a:spcPct val="35000"/>
            </a:spcAft>
            <a:buNone/>
          </a:pPr>
          <a:r>
            <a:rPr lang="en-IN" sz="1000" b="1" kern="1200" dirty="0">
              <a:solidFill>
                <a:schemeClr val="tx1"/>
              </a:solidFill>
            </a:rPr>
            <a:t>2</a:t>
          </a:r>
          <a:r>
            <a:rPr lang="en-IN" sz="1000" b="1" kern="1200" baseline="30000" dirty="0">
              <a:solidFill>
                <a:schemeClr val="tx1"/>
              </a:solidFill>
            </a:rPr>
            <a:t>nd</a:t>
          </a:r>
          <a:r>
            <a:rPr lang="en-IN" sz="1000" b="1" kern="1200" dirty="0">
              <a:solidFill>
                <a:schemeClr val="tx1"/>
              </a:solidFill>
            </a:rPr>
            <a:t> generation</a:t>
          </a:r>
        </a:p>
      </dsp:txBody>
      <dsp:txXfrm>
        <a:off x="394812" y="1328035"/>
        <a:ext cx="1132998" cy="297949"/>
      </dsp:txXfrm>
    </dsp:sp>
    <dsp:sp modelId="{C4E4BA3F-F22D-40A9-86DE-E1CA129A1BCD}">
      <dsp:nvSpPr>
        <dsp:cNvPr id="0" name=""/>
        <dsp:cNvSpPr/>
      </dsp:nvSpPr>
      <dsp:spPr>
        <a:xfrm>
          <a:off x="208593" y="1290792"/>
          <a:ext cx="372437" cy="372437"/>
        </a:xfrm>
        <a:prstGeom prst="ellipse">
          <a:avLst/>
        </a:prstGeom>
        <a:solidFill>
          <a:srgbClr val="7030A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7C206BF-914D-436D-BF83-DEE1A8388F5F}">
      <dsp:nvSpPr>
        <dsp:cNvPr id="0" name=""/>
        <dsp:cNvSpPr/>
      </dsp:nvSpPr>
      <dsp:spPr>
        <a:xfrm>
          <a:off x="394812" y="1775037"/>
          <a:ext cx="1132998" cy="297949"/>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498" tIns="25400" rIns="25400" bIns="25400" numCol="1" spcCol="1270" anchor="ctr" anchorCtr="0">
          <a:noAutofit/>
        </a:bodyPr>
        <a:lstStyle/>
        <a:p>
          <a:pPr marL="0" lvl="0" indent="0" algn="l" defTabSz="444500">
            <a:lnSpc>
              <a:spcPct val="90000"/>
            </a:lnSpc>
            <a:spcBef>
              <a:spcPct val="0"/>
            </a:spcBef>
            <a:spcAft>
              <a:spcPct val="35000"/>
            </a:spcAft>
            <a:buNone/>
          </a:pPr>
          <a:r>
            <a:rPr lang="en-IN" sz="1000" b="1" kern="1200" dirty="0">
              <a:solidFill>
                <a:schemeClr val="tx1"/>
              </a:solidFill>
            </a:rPr>
            <a:t>3</a:t>
          </a:r>
          <a:r>
            <a:rPr lang="en-IN" sz="1000" b="1" kern="1200" baseline="30000" dirty="0">
              <a:solidFill>
                <a:schemeClr val="tx1"/>
              </a:solidFill>
            </a:rPr>
            <a:t>rd</a:t>
          </a:r>
          <a:r>
            <a:rPr lang="en-IN" sz="1000" b="1" kern="1200" dirty="0">
              <a:solidFill>
                <a:schemeClr val="tx1"/>
              </a:solidFill>
            </a:rPr>
            <a:t> generation</a:t>
          </a:r>
        </a:p>
      </dsp:txBody>
      <dsp:txXfrm>
        <a:off x="394812" y="1775037"/>
        <a:ext cx="1132998" cy="297949"/>
      </dsp:txXfrm>
    </dsp:sp>
    <dsp:sp modelId="{8928F5A9-51EF-48A5-A2D0-629A28CB1935}">
      <dsp:nvSpPr>
        <dsp:cNvPr id="0" name=""/>
        <dsp:cNvSpPr/>
      </dsp:nvSpPr>
      <dsp:spPr>
        <a:xfrm>
          <a:off x="208593" y="1737793"/>
          <a:ext cx="372437" cy="372437"/>
        </a:xfrm>
        <a:prstGeom prst="ellipse">
          <a:avLst/>
        </a:prstGeom>
        <a:solidFill>
          <a:srgbClr val="00B0F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93C2A6C-131A-4CB4-A6ED-15232AE82516}">
      <dsp:nvSpPr>
        <dsp:cNvPr id="0" name=""/>
        <dsp:cNvSpPr/>
      </dsp:nvSpPr>
      <dsp:spPr>
        <a:xfrm>
          <a:off x="223990" y="2222039"/>
          <a:ext cx="1303820" cy="297949"/>
        </a:xfrm>
        <a:prstGeom prst="rect">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498" tIns="25400" rIns="25400" bIns="25400" numCol="1" spcCol="1270" anchor="ctr" anchorCtr="0">
          <a:noAutofit/>
        </a:bodyPr>
        <a:lstStyle/>
        <a:p>
          <a:pPr marL="0" lvl="0" indent="0" algn="l" defTabSz="444500">
            <a:lnSpc>
              <a:spcPct val="90000"/>
            </a:lnSpc>
            <a:spcBef>
              <a:spcPct val="0"/>
            </a:spcBef>
            <a:spcAft>
              <a:spcPct val="35000"/>
            </a:spcAft>
            <a:buNone/>
          </a:pPr>
          <a:r>
            <a:rPr lang="en-IN" sz="1000" b="1" kern="1200" dirty="0">
              <a:solidFill>
                <a:schemeClr val="tx1"/>
              </a:solidFill>
            </a:rPr>
            <a:t>4</a:t>
          </a:r>
          <a:r>
            <a:rPr lang="en-IN" sz="1000" b="1" kern="1200" baseline="30000" dirty="0">
              <a:solidFill>
                <a:schemeClr val="tx1"/>
              </a:solidFill>
            </a:rPr>
            <a:t>th</a:t>
          </a:r>
          <a:r>
            <a:rPr lang="en-IN" sz="1000" b="1" kern="1200" dirty="0">
              <a:solidFill>
                <a:schemeClr val="tx1"/>
              </a:solidFill>
            </a:rPr>
            <a:t> generation</a:t>
          </a:r>
        </a:p>
      </dsp:txBody>
      <dsp:txXfrm>
        <a:off x="223990" y="2222039"/>
        <a:ext cx="1303820" cy="297949"/>
      </dsp:txXfrm>
    </dsp:sp>
    <dsp:sp modelId="{A9C1A895-2362-494C-B6CA-0AFB0800A403}">
      <dsp:nvSpPr>
        <dsp:cNvPr id="0" name=""/>
        <dsp:cNvSpPr/>
      </dsp:nvSpPr>
      <dsp:spPr>
        <a:xfrm>
          <a:off x="37772" y="2184795"/>
          <a:ext cx="372437" cy="372437"/>
        </a:xfrm>
        <a:prstGeom prst="ellipse">
          <a:avLst/>
        </a:prstGeom>
        <a:solidFill>
          <a:srgbClr val="00B05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3C3E47-47A7-429C-8314-BFC9D13189A1}">
      <dsp:nvSpPr>
        <dsp:cNvPr id="0" name=""/>
        <dsp:cNvSpPr/>
      </dsp:nvSpPr>
      <dsp:spPr>
        <a:xfrm rot="5400000">
          <a:off x="5776577" y="-2430832"/>
          <a:ext cx="732993" cy="5781717"/>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IN" sz="2100" kern="1200" dirty="0"/>
            <a:t>Direct bandgap of 1.55 eV</a:t>
          </a:r>
        </a:p>
      </dsp:txBody>
      <dsp:txXfrm rot="-5400000">
        <a:off x="3252215" y="129312"/>
        <a:ext cx="5745935" cy="661429"/>
      </dsp:txXfrm>
    </dsp:sp>
    <dsp:sp modelId="{ACC0F719-7463-48B3-AFE5-F11D3A909175}">
      <dsp:nvSpPr>
        <dsp:cNvPr id="0" name=""/>
        <dsp:cNvSpPr/>
      </dsp:nvSpPr>
      <dsp:spPr>
        <a:xfrm>
          <a:off x="0" y="1904"/>
          <a:ext cx="3252215" cy="91624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Bandgap</a:t>
          </a:r>
        </a:p>
      </dsp:txBody>
      <dsp:txXfrm>
        <a:off x="44727" y="46631"/>
        <a:ext cx="3162761" cy="826788"/>
      </dsp:txXfrm>
    </dsp:sp>
    <dsp:sp modelId="{5C9CA4D4-1DF8-4EB9-871B-ED647AEFAC28}">
      <dsp:nvSpPr>
        <dsp:cNvPr id="0" name=""/>
        <dsp:cNvSpPr/>
      </dsp:nvSpPr>
      <dsp:spPr>
        <a:xfrm rot="5400000">
          <a:off x="5776577" y="-1468777"/>
          <a:ext cx="732993" cy="5781717"/>
        </a:xfrm>
        <a:prstGeom prst="round2Same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IN" sz="2100" kern="1200" dirty="0"/>
            <a:t>Small (~ 0.030 eV)</a:t>
          </a:r>
        </a:p>
      </dsp:txBody>
      <dsp:txXfrm rot="-5400000">
        <a:off x="3252215" y="1091367"/>
        <a:ext cx="5745935" cy="661429"/>
      </dsp:txXfrm>
    </dsp:sp>
    <dsp:sp modelId="{1E5E3BBC-E8B5-4C0B-9AE4-596A20702F79}">
      <dsp:nvSpPr>
        <dsp:cNvPr id="0" name=""/>
        <dsp:cNvSpPr/>
      </dsp:nvSpPr>
      <dsp:spPr>
        <a:xfrm>
          <a:off x="0" y="963959"/>
          <a:ext cx="3252215" cy="916242"/>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Binding energy of excitation</a:t>
          </a:r>
        </a:p>
      </dsp:txBody>
      <dsp:txXfrm>
        <a:off x="44727" y="1008686"/>
        <a:ext cx="3162761" cy="826788"/>
      </dsp:txXfrm>
    </dsp:sp>
    <dsp:sp modelId="{F9E84AE6-011C-4924-8476-1988FE9295C1}">
      <dsp:nvSpPr>
        <dsp:cNvPr id="0" name=""/>
        <dsp:cNvSpPr/>
      </dsp:nvSpPr>
      <dsp:spPr>
        <a:xfrm rot="5400000">
          <a:off x="5776577" y="-506723"/>
          <a:ext cx="732993" cy="5781717"/>
        </a:xfrm>
        <a:prstGeom prst="round2Same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IN" sz="2100" kern="1200" dirty="0"/>
            <a:t>High (7.5 cm</a:t>
          </a:r>
          <a:r>
            <a:rPr lang="en-IN" sz="2100" kern="1200" baseline="30000" dirty="0"/>
            <a:t>2</a:t>
          </a:r>
          <a:r>
            <a:rPr lang="en-IN" sz="2100" kern="1200" baseline="0" dirty="0"/>
            <a:t>/V.s for electron and 12.5 cm</a:t>
          </a:r>
          <a:r>
            <a:rPr lang="en-IN" sz="2100" kern="1200" baseline="30000" dirty="0"/>
            <a:t>2</a:t>
          </a:r>
          <a:r>
            <a:rPr lang="en-IN" sz="2100" kern="1200" baseline="0" dirty="0"/>
            <a:t>/V.s for holes</a:t>
          </a:r>
          <a:endParaRPr lang="en-IN" sz="2100" kern="1200" baseline="30000" dirty="0"/>
        </a:p>
      </dsp:txBody>
      <dsp:txXfrm rot="-5400000">
        <a:off x="3252215" y="2053421"/>
        <a:ext cx="5745935" cy="661429"/>
      </dsp:txXfrm>
    </dsp:sp>
    <dsp:sp modelId="{B754AAC6-B665-449F-82DF-1CFEA53FADFA}">
      <dsp:nvSpPr>
        <dsp:cNvPr id="0" name=""/>
        <dsp:cNvSpPr/>
      </dsp:nvSpPr>
      <dsp:spPr>
        <a:xfrm>
          <a:off x="0" y="1926014"/>
          <a:ext cx="3252215" cy="916242"/>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dirty="0"/>
            <a:t>Carrier mobility</a:t>
          </a:r>
        </a:p>
      </dsp:txBody>
      <dsp:txXfrm>
        <a:off x="44727" y="1970741"/>
        <a:ext cx="3162761" cy="826788"/>
      </dsp:txXfrm>
    </dsp:sp>
    <dsp:sp modelId="{129BFEF6-4050-4E21-895B-0D5F2A64E074}">
      <dsp:nvSpPr>
        <dsp:cNvPr id="0" name=""/>
        <dsp:cNvSpPr/>
      </dsp:nvSpPr>
      <dsp:spPr>
        <a:xfrm rot="5400000">
          <a:off x="5776577" y="455331"/>
          <a:ext cx="732993" cy="5781717"/>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IN" sz="2100" kern="1200" baseline="0" dirty="0"/>
            <a:t>Large (ranging from 100-1000 nm)</a:t>
          </a:r>
        </a:p>
      </dsp:txBody>
      <dsp:txXfrm rot="-5400000">
        <a:off x="3252215" y="3015475"/>
        <a:ext cx="5745935" cy="661429"/>
      </dsp:txXfrm>
    </dsp:sp>
    <dsp:sp modelId="{F290A390-F540-4856-A959-B983B235B075}">
      <dsp:nvSpPr>
        <dsp:cNvPr id="0" name=""/>
        <dsp:cNvSpPr/>
      </dsp:nvSpPr>
      <dsp:spPr>
        <a:xfrm>
          <a:off x="0" y="2888068"/>
          <a:ext cx="3252215" cy="91624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IN" sz="2700" kern="1200" baseline="30000" dirty="0"/>
            <a:t>Charge diffusion length</a:t>
          </a:r>
        </a:p>
      </dsp:txBody>
      <dsp:txXfrm>
        <a:off x="44727" y="2932795"/>
        <a:ext cx="3162761" cy="8267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3C7E76-1E5C-4352-853B-C434C97DE5C4}">
      <dsp:nvSpPr>
        <dsp:cNvPr id="0" name=""/>
        <dsp:cNvSpPr/>
      </dsp:nvSpPr>
      <dsp:spPr>
        <a:xfrm>
          <a:off x="1536022" y="0"/>
          <a:ext cx="1621535" cy="900853"/>
        </a:xfrm>
        <a:prstGeom prst="roundRect">
          <a:avLst>
            <a:gd name="adj" fmla="val 10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Advantages</a:t>
          </a:r>
        </a:p>
      </dsp:txBody>
      <dsp:txXfrm>
        <a:off x="1562407" y="26385"/>
        <a:ext cx="1568765" cy="848083"/>
      </dsp:txXfrm>
    </dsp:sp>
    <dsp:sp modelId="{7E90CA1B-7EA2-4574-8315-D12B1D547A2A}">
      <dsp:nvSpPr>
        <dsp:cNvPr id="0" name=""/>
        <dsp:cNvSpPr/>
      </dsp:nvSpPr>
      <dsp:spPr>
        <a:xfrm>
          <a:off x="3878241" y="0"/>
          <a:ext cx="1621535" cy="900853"/>
        </a:xfrm>
        <a:prstGeom prst="roundRect">
          <a:avLst>
            <a:gd name="adj" fmla="val 10000"/>
          </a:avLst>
        </a:prstGeom>
        <a:solidFill>
          <a:schemeClr val="accent3">
            <a:tint val="40000"/>
            <a:alpha val="90000"/>
            <a:hueOff val="676380"/>
            <a:satOff val="33333"/>
            <a:lumOff val="593"/>
            <a:alphaOff val="0"/>
          </a:schemeClr>
        </a:solidFill>
        <a:ln w="12700" cap="flat" cmpd="sng" algn="ctr">
          <a:solidFill>
            <a:schemeClr val="accent3">
              <a:tint val="40000"/>
              <a:alpha val="90000"/>
              <a:hueOff val="676380"/>
              <a:satOff val="33333"/>
              <a:lumOff val="5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IN" sz="1800" kern="1200" dirty="0"/>
            <a:t>Disadvantages</a:t>
          </a:r>
        </a:p>
      </dsp:txBody>
      <dsp:txXfrm>
        <a:off x="3904626" y="26385"/>
        <a:ext cx="1568765" cy="848083"/>
      </dsp:txXfrm>
    </dsp:sp>
    <dsp:sp modelId="{58F66DBD-15A8-444C-A6CF-667919D548A2}">
      <dsp:nvSpPr>
        <dsp:cNvPr id="0" name=""/>
        <dsp:cNvSpPr/>
      </dsp:nvSpPr>
      <dsp:spPr>
        <a:xfrm>
          <a:off x="3180080" y="3828626"/>
          <a:ext cx="675639" cy="675639"/>
        </a:xfrm>
        <a:prstGeom prst="triangle">
          <a:avLst/>
        </a:prstGeom>
        <a:solidFill>
          <a:schemeClr val="accent3">
            <a:tint val="40000"/>
            <a:alpha val="90000"/>
            <a:hueOff val="1352761"/>
            <a:satOff val="66667"/>
            <a:lumOff val="1186"/>
            <a:alphaOff val="0"/>
          </a:schemeClr>
        </a:solidFill>
        <a:ln w="12700" cap="flat" cmpd="sng" algn="ctr">
          <a:solidFill>
            <a:schemeClr val="accent3">
              <a:tint val="40000"/>
              <a:alpha val="90000"/>
              <a:hueOff val="1352761"/>
              <a:satOff val="66667"/>
              <a:lumOff val="118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1B4270-0EC3-422A-A7A8-5F1F5B051098}">
      <dsp:nvSpPr>
        <dsp:cNvPr id="0" name=""/>
        <dsp:cNvSpPr/>
      </dsp:nvSpPr>
      <dsp:spPr>
        <a:xfrm rot="240000">
          <a:off x="1490361" y="3539106"/>
          <a:ext cx="4055077" cy="283558"/>
        </a:xfrm>
        <a:prstGeom prst="rect">
          <a:avLst/>
        </a:prstGeom>
        <a:solidFill>
          <a:schemeClr val="accent3">
            <a:tint val="40000"/>
            <a:alpha val="90000"/>
            <a:hueOff val="2029141"/>
            <a:satOff val="100000"/>
            <a:lumOff val="1779"/>
            <a:alphaOff val="0"/>
          </a:schemeClr>
        </a:solidFill>
        <a:ln w="12700" cap="flat" cmpd="sng" algn="ctr">
          <a:solidFill>
            <a:schemeClr val="accent3">
              <a:tint val="40000"/>
              <a:alpha val="90000"/>
              <a:hueOff val="2029141"/>
              <a:satOff val="100000"/>
              <a:lumOff val="1779"/>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FE01A6-6C28-468A-8670-8AD016F46385}">
      <dsp:nvSpPr>
        <dsp:cNvPr id="0" name=""/>
        <dsp:cNvSpPr/>
      </dsp:nvSpPr>
      <dsp:spPr>
        <a:xfrm rot="240000">
          <a:off x="3925082" y="2830140"/>
          <a:ext cx="1617937" cy="75379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Pb toxicity</a:t>
          </a:r>
        </a:p>
      </dsp:txBody>
      <dsp:txXfrm>
        <a:off x="3961879" y="2866937"/>
        <a:ext cx="1544343" cy="680199"/>
      </dsp:txXfrm>
    </dsp:sp>
    <dsp:sp modelId="{D7B909B0-A84A-430D-91B6-56418CB81C6A}">
      <dsp:nvSpPr>
        <dsp:cNvPr id="0" name=""/>
        <dsp:cNvSpPr/>
      </dsp:nvSpPr>
      <dsp:spPr>
        <a:xfrm rot="240000">
          <a:off x="3983638" y="2019372"/>
          <a:ext cx="1617937" cy="753793"/>
        </a:xfrm>
        <a:prstGeom prst="roundRect">
          <a:avLst/>
        </a:prstGeom>
        <a:solidFill>
          <a:schemeClr val="accent3">
            <a:hueOff val="677650"/>
            <a:satOff val="25000"/>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Stability issue</a:t>
          </a:r>
        </a:p>
      </dsp:txBody>
      <dsp:txXfrm>
        <a:off x="4020435" y="2056169"/>
        <a:ext cx="1544343" cy="680199"/>
      </dsp:txXfrm>
    </dsp:sp>
    <dsp:sp modelId="{16FD7D38-1E12-4ED8-934E-D06930D52FF9}">
      <dsp:nvSpPr>
        <dsp:cNvPr id="0" name=""/>
        <dsp:cNvSpPr/>
      </dsp:nvSpPr>
      <dsp:spPr>
        <a:xfrm rot="240000">
          <a:off x="4042193" y="1226621"/>
          <a:ext cx="1617937" cy="753793"/>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Scaling issue</a:t>
          </a:r>
        </a:p>
      </dsp:txBody>
      <dsp:txXfrm>
        <a:off x="4078990" y="1263418"/>
        <a:ext cx="1544343" cy="680199"/>
      </dsp:txXfrm>
    </dsp:sp>
    <dsp:sp modelId="{C6EF807E-C674-4A3F-A209-E4F55C1ABB80}">
      <dsp:nvSpPr>
        <dsp:cNvPr id="0" name=""/>
        <dsp:cNvSpPr/>
      </dsp:nvSpPr>
      <dsp:spPr>
        <a:xfrm rot="240000">
          <a:off x="1605386" y="2667986"/>
          <a:ext cx="1617937" cy="753793"/>
        </a:xfrm>
        <a:prstGeom prst="roundRect">
          <a:avLst/>
        </a:prstGeom>
        <a:solidFill>
          <a:schemeClr val="accent3">
            <a:hueOff val="2032949"/>
            <a:satOff val="75000"/>
            <a:lumOff val="-110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High efficiency </a:t>
          </a:r>
        </a:p>
      </dsp:txBody>
      <dsp:txXfrm>
        <a:off x="1642183" y="2704783"/>
        <a:ext cx="1544343" cy="680199"/>
      </dsp:txXfrm>
    </dsp:sp>
    <dsp:sp modelId="{01ED22F8-1202-4CDD-8FD1-9781929F102C}">
      <dsp:nvSpPr>
        <dsp:cNvPr id="0" name=""/>
        <dsp:cNvSpPr/>
      </dsp:nvSpPr>
      <dsp:spPr>
        <a:xfrm rot="240000">
          <a:off x="1663941" y="1857219"/>
          <a:ext cx="1617937" cy="753793"/>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Easy fabrication</a:t>
          </a:r>
        </a:p>
      </dsp:txBody>
      <dsp:txXfrm>
        <a:off x="1700738" y="1894016"/>
        <a:ext cx="1544343" cy="6801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770CF-EDC7-4CDD-B22B-7CD8DBF1E7D3}">
      <dsp:nvSpPr>
        <dsp:cNvPr id="0" name=""/>
        <dsp:cNvSpPr/>
      </dsp:nvSpPr>
      <dsp:spPr>
        <a:xfrm>
          <a:off x="1694681" y="189412"/>
          <a:ext cx="3759107" cy="1305488"/>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51DF6-BFC1-433A-BA44-CA896715F368}">
      <dsp:nvSpPr>
        <dsp:cNvPr id="0" name=""/>
        <dsp:cNvSpPr/>
      </dsp:nvSpPr>
      <dsp:spPr>
        <a:xfrm>
          <a:off x="3215808" y="3386110"/>
          <a:ext cx="728509" cy="466245"/>
        </a:xfrm>
        <a:prstGeom prst="down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7F940D-7415-4750-88F9-7440A6556408}">
      <dsp:nvSpPr>
        <dsp:cNvPr id="0" name=""/>
        <dsp:cNvSpPr/>
      </dsp:nvSpPr>
      <dsp:spPr>
        <a:xfrm>
          <a:off x="1831640" y="3759107"/>
          <a:ext cx="3496844" cy="874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b="1" kern="1200" dirty="0"/>
            <a:t>Transparent solution </a:t>
          </a:r>
        </a:p>
      </dsp:txBody>
      <dsp:txXfrm>
        <a:off x="1831640" y="3759107"/>
        <a:ext cx="3496844" cy="874211"/>
      </dsp:txXfrm>
    </dsp:sp>
    <dsp:sp modelId="{44EF088B-404F-4FBD-9A1D-0EEECCDBC765}">
      <dsp:nvSpPr>
        <dsp:cNvPr id="0" name=""/>
        <dsp:cNvSpPr/>
      </dsp:nvSpPr>
      <dsp:spPr>
        <a:xfrm>
          <a:off x="3061364" y="1595726"/>
          <a:ext cx="1311316" cy="131131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Absolute ethanol at 0</a:t>
          </a:r>
          <a:r>
            <a:rPr lang="en-IN" sz="1100" kern="1200" baseline="30000" dirty="0"/>
            <a:t>o</a:t>
          </a:r>
          <a:r>
            <a:rPr lang="en-IN" sz="1100" kern="1200" baseline="0" dirty="0"/>
            <a:t>C with 2 hour constant stirring</a:t>
          </a:r>
          <a:endParaRPr lang="en-IN" sz="1100" kern="1200" baseline="30000" dirty="0"/>
        </a:p>
      </dsp:txBody>
      <dsp:txXfrm>
        <a:off x="3253402" y="1787764"/>
        <a:ext cx="927240" cy="927240"/>
      </dsp:txXfrm>
    </dsp:sp>
    <dsp:sp modelId="{F4E00E32-DB66-4944-9942-367E079B23DA}">
      <dsp:nvSpPr>
        <dsp:cNvPr id="0" name=""/>
        <dsp:cNvSpPr/>
      </dsp:nvSpPr>
      <dsp:spPr>
        <a:xfrm>
          <a:off x="2027521" y="516424"/>
          <a:ext cx="1502362" cy="150236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Hydrochloric acid (35%)</a:t>
          </a:r>
        </a:p>
      </dsp:txBody>
      <dsp:txXfrm>
        <a:off x="2247537" y="736440"/>
        <a:ext cx="1062330" cy="1062330"/>
      </dsp:txXfrm>
    </dsp:sp>
    <dsp:sp modelId="{F75A271D-F567-4B97-A1C6-E03DE5AC9720}">
      <dsp:nvSpPr>
        <dsp:cNvPr id="0" name=""/>
        <dsp:cNvSpPr/>
      </dsp:nvSpPr>
      <dsp:spPr>
        <a:xfrm>
          <a:off x="3433098" y="264497"/>
          <a:ext cx="1372122" cy="137212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IN" sz="1100" kern="1200" dirty="0"/>
            <a:t>Methylamine (33 </a:t>
          </a:r>
          <a:r>
            <a:rPr lang="en-IN" sz="1100" kern="1200" dirty="0" err="1"/>
            <a:t>wt</a:t>
          </a:r>
          <a:r>
            <a:rPr lang="en-IN" sz="1100" kern="1200" dirty="0"/>
            <a:t>% in ethanol)</a:t>
          </a:r>
        </a:p>
      </dsp:txBody>
      <dsp:txXfrm>
        <a:off x="3634041" y="465440"/>
        <a:ext cx="970236" cy="970236"/>
      </dsp:txXfrm>
    </dsp:sp>
    <dsp:sp modelId="{E8332A12-0ADE-41DB-8CEB-1BB6F39E3ADB}">
      <dsp:nvSpPr>
        <dsp:cNvPr id="0" name=""/>
        <dsp:cNvSpPr/>
      </dsp:nvSpPr>
      <dsp:spPr>
        <a:xfrm>
          <a:off x="1540237" y="29140"/>
          <a:ext cx="4079651" cy="3263721"/>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76CD1-013C-4BD2-B8C3-242C791D50E2}">
      <dsp:nvSpPr>
        <dsp:cNvPr id="0" name=""/>
        <dsp:cNvSpPr/>
      </dsp:nvSpPr>
      <dsp:spPr>
        <a:xfrm>
          <a:off x="826192" y="0"/>
          <a:ext cx="4648199" cy="4648199"/>
        </a:xfrm>
        <a:prstGeom prst="triangl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7DF1F6-2A71-4AE5-B260-D61B60963573}">
      <dsp:nvSpPr>
        <dsp:cNvPr id="0" name=""/>
        <dsp:cNvSpPr/>
      </dsp:nvSpPr>
      <dsp:spPr>
        <a:xfrm>
          <a:off x="3135418" y="465273"/>
          <a:ext cx="3021329" cy="660915"/>
        </a:xfrm>
        <a:prstGeom prst="round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ITO glass is properly etched using HCl and Zn powder</a:t>
          </a:r>
        </a:p>
      </dsp:txBody>
      <dsp:txXfrm>
        <a:off x="3167681" y="497536"/>
        <a:ext cx="2956803" cy="596389"/>
      </dsp:txXfrm>
    </dsp:sp>
    <dsp:sp modelId="{BD1A4F05-78F0-4052-B463-43120B365148}">
      <dsp:nvSpPr>
        <dsp:cNvPr id="0" name=""/>
        <dsp:cNvSpPr/>
      </dsp:nvSpPr>
      <dsp:spPr>
        <a:xfrm>
          <a:off x="3135418" y="1208804"/>
          <a:ext cx="3021329" cy="660915"/>
        </a:xfrm>
        <a:prstGeom prst="roundRect">
          <a:avLst/>
        </a:prstGeom>
        <a:solidFill>
          <a:schemeClr val="lt1">
            <a:alpha val="90000"/>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ETL layer is deposited on ITO</a:t>
          </a:r>
        </a:p>
      </dsp:txBody>
      <dsp:txXfrm>
        <a:off x="3167681" y="1241067"/>
        <a:ext cx="2956803" cy="596389"/>
      </dsp:txXfrm>
    </dsp:sp>
    <dsp:sp modelId="{DA924AC5-67F4-4AD1-AD7B-23EFFF954060}">
      <dsp:nvSpPr>
        <dsp:cNvPr id="0" name=""/>
        <dsp:cNvSpPr/>
      </dsp:nvSpPr>
      <dsp:spPr>
        <a:xfrm>
          <a:off x="3135418" y="1952334"/>
          <a:ext cx="3021329" cy="660915"/>
        </a:xfrm>
        <a:prstGeom prst="round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Perovskite layer is deposited on ETL</a:t>
          </a:r>
        </a:p>
      </dsp:txBody>
      <dsp:txXfrm>
        <a:off x="3167681" y="1984597"/>
        <a:ext cx="2956803" cy="596389"/>
      </dsp:txXfrm>
    </dsp:sp>
    <dsp:sp modelId="{739E4319-DAD3-441A-9192-71BB6E0C8B6F}">
      <dsp:nvSpPr>
        <dsp:cNvPr id="0" name=""/>
        <dsp:cNvSpPr/>
      </dsp:nvSpPr>
      <dsp:spPr>
        <a:xfrm>
          <a:off x="3135418" y="2695864"/>
          <a:ext cx="3021329" cy="660915"/>
        </a:xfrm>
        <a:prstGeom prst="roundRect">
          <a:avLst/>
        </a:prstGeom>
        <a:solidFill>
          <a:schemeClr val="lt1">
            <a:alpha val="90000"/>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HTL layer is deposited on perovskite layer</a:t>
          </a:r>
        </a:p>
      </dsp:txBody>
      <dsp:txXfrm>
        <a:off x="3167681" y="2728127"/>
        <a:ext cx="2956803" cy="596389"/>
      </dsp:txXfrm>
    </dsp:sp>
    <dsp:sp modelId="{A99E7F9A-E320-4AB3-8F06-41A7DA761DFE}">
      <dsp:nvSpPr>
        <dsp:cNvPr id="0" name=""/>
        <dsp:cNvSpPr/>
      </dsp:nvSpPr>
      <dsp:spPr>
        <a:xfrm>
          <a:off x="3135418" y="3439394"/>
          <a:ext cx="3021329" cy="660915"/>
        </a:xfrm>
        <a:prstGeom prst="round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Electrodes are deposited on HTL layer</a:t>
          </a:r>
        </a:p>
      </dsp:txBody>
      <dsp:txXfrm>
        <a:off x="3167681" y="3471657"/>
        <a:ext cx="2956803" cy="5963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17BDE3-67FC-4796-B168-6AF6E8B86435}">
      <dsp:nvSpPr>
        <dsp:cNvPr id="0" name=""/>
        <dsp:cNvSpPr/>
      </dsp:nvSpPr>
      <dsp:spPr>
        <a:xfrm>
          <a:off x="2995929" y="2145029"/>
          <a:ext cx="2621703" cy="2621703"/>
        </a:xfrm>
        <a:prstGeom prst="gear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Ion migration</a:t>
          </a:r>
        </a:p>
      </dsp:txBody>
      <dsp:txXfrm>
        <a:off x="3523008" y="2759150"/>
        <a:ext cx="1567545" cy="1347610"/>
      </dsp:txXfrm>
    </dsp:sp>
    <dsp:sp modelId="{BEEF7097-38E2-4740-8AD1-454B6C7C1959}">
      <dsp:nvSpPr>
        <dsp:cNvPr id="0" name=""/>
        <dsp:cNvSpPr/>
      </dsp:nvSpPr>
      <dsp:spPr>
        <a:xfrm>
          <a:off x="1470575" y="1525354"/>
          <a:ext cx="1906693" cy="1906693"/>
        </a:xfrm>
        <a:prstGeom prst="gear6">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IN" sz="1400" kern="1200" dirty="0"/>
            <a:t>Charge accumulation</a:t>
          </a:r>
        </a:p>
      </dsp:txBody>
      <dsp:txXfrm>
        <a:off x="1950591" y="2008271"/>
        <a:ext cx="946661" cy="940859"/>
      </dsp:txXfrm>
    </dsp:sp>
    <dsp:sp modelId="{7846F4EE-BA35-4F29-996E-51ABE32F139F}">
      <dsp:nvSpPr>
        <dsp:cNvPr id="0" name=""/>
        <dsp:cNvSpPr/>
      </dsp:nvSpPr>
      <dsp:spPr>
        <a:xfrm rot="20700000">
          <a:off x="2538518" y="209930"/>
          <a:ext cx="1868170" cy="1868170"/>
        </a:xfrm>
        <a:prstGeom prst="gear6">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Phase segregation</a:t>
          </a:r>
        </a:p>
      </dsp:txBody>
      <dsp:txXfrm rot="-20700000">
        <a:off x="2948262" y="619675"/>
        <a:ext cx="1048681" cy="1048681"/>
      </dsp:txXfrm>
    </dsp:sp>
    <dsp:sp modelId="{85C97A13-77C8-41F7-B661-E7FE6DE3EB52}">
      <dsp:nvSpPr>
        <dsp:cNvPr id="0" name=""/>
        <dsp:cNvSpPr/>
      </dsp:nvSpPr>
      <dsp:spPr>
        <a:xfrm>
          <a:off x="2800671" y="1745808"/>
          <a:ext cx="3355780" cy="3355780"/>
        </a:xfrm>
        <a:prstGeom prst="circularArrow">
          <a:avLst>
            <a:gd name="adj1" fmla="val 4687"/>
            <a:gd name="adj2" fmla="val 299029"/>
            <a:gd name="adj3" fmla="val 2528326"/>
            <a:gd name="adj4" fmla="val 15835325"/>
            <a:gd name="adj5" fmla="val 546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D915783-6986-48E3-93E9-FC9E44D4C6BF}">
      <dsp:nvSpPr>
        <dsp:cNvPr id="0" name=""/>
        <dsp:cNvSpPr/>
      </dsp:nvSpPr>
      <dsp:spPr>
        <a:xfrm>
          <a:off x="1132903" y="1101018"/>
          <a:ext cx="2438183" cy="2438183"/>
        </a:xfrm>
        <a:prstGeom prst="leftCircularArrow">
          <a:avLst>
            <a:gd name="adj1" fmla="val 6452"/>
            <a:gd name="adj2" fmla="val 429999"/>
            <a:gd name="adj3" fmla="val 10489124"/>
            <a:gd name="adj4" fmla="val 14837806"/>
            <a:gd name="adj5" fmla="val 7527"/>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0060331-8AF7-464A-BDDB-1886112811E9}">
      <dsp:nvSpPr>
        <dsp:cNvPr id="0" name=""/>
        <dsp:cNvSpPr/>
      </dsp:nvSpPr>
      <dsp:spPr>
        <a:xfrm>
          <a:off x="2106391" y="-201725"/>
          <a:ext cx="2628853" cy="2628853"/>
        </a:xfrm>
        <a:prstGeom prst="circularArrow">
          <a:avLst>
            <a:gd name="adj1" fmla="val 5984"/>
            <a:gd name="adj2" fmla="val 394124"/>
            <a:gd name="adj3" fmla="val 13313824"/>
            <a:gd name="adj4" fmla="val 10508221"/>
            <a:gd name="adj5" fmla="val 6981"/>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093A8C-08DF-9BC5-6D41-AA9B04606C3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08E750D-38E3-8A78-934F-7211ECED68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D40449-5D9E-4037-98AE-025E3EE17F34}" type="datetimeFigureOut">
              <a:rPr lang="en-IN" smtClean="0"/>
              <a:t>05-04-2023</a:t>
            </a:fld>
            <a:endParaRPr lang="en-IN"/>
          </a:p>
        </p:txBody>
      </p:sp>
      <p:sp>
        <p:nvSpPr>
          <p:cNvPr id="4" name="Footer Placeholder 3">
            <a:extLst>
              <a:ext uri="{FF2B5EF4-FFF2-40B4-BE49-F238E27FC236}">
                <a16:creationId xmlns:a16="http://schemas.microsoft.com/office/drawing/2014/main" id="{C6288183-4FF1-0DCE-41BD-C78FEEA4FA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5F04988-16E7-9260-FD20-8805F43FC7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DEC27C-9B7C-44BE-B8E7-C5032D939220}" type="slidenum">
              <a:rPr lang="en-IN" smtClean="0"/>
              <a:t>‹#›</a:t>
            </a:fld>
            <a:endParaRPr lang="en-IN"/>
          </a:p>
        </p:txBody>
      </p:sp>
    </p:spTree>
    <p:extLst>
      <p:ext uri="{BB962C8B-B14F-4D97-AF65-F5344CB8AC3E}">
        <p14:creationId xmlns:p14="http://schemas.microsoft.com/office/powerpoint/2010/main" val="6394449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C06CE-E9C1-42EE-B7A0-D6158406C246}" type="datetimeFigureOut">
              <a:rPr lang="en-IN" smtClean="0"/>
              <a:t>05-04-2023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CE155-2834-4FD8-9DEF-D3E06B0C83B0}" type="slidenum">
              <a:rPr lang="en-IN" smtClean="0"/>
              <a:t>‹#›</a:t>
            </a:fld>
            <a:endParaRPr lang="en-IN"/>
          </a:p>
        </p:txBody>
      </p:sp>
    </p:spTree>
    <p:extLst>
      <p:ext uri="{BB962C8B-B14F-4D97-AF65-F5344CB8AC3E}">
        <p14:creationId xmlns:p14="http://schemas.microsoft.com/office/powerpoint/2010/main" val="14000321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0FEB-CD5A-A8F5-5E5F-2A59511CDD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1817DB-57CC-683E-3661-B97B5E49EA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722B0EE-FA11-771D-C47A-C82F3D240343}"/>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51CE8A72-0597-B954-9CB6-C47E2278CD35}"/>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7FFC4FF5-C95B-364D-B04D-D0AF69CFDF19}"/>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1973602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AB56-2CEF-6120-FE92-04AC17928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BA50E1A-B942-856D-9E66-D1BF3187C4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CC750C-02F9-913A-DAE8-106BA13C0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879156-4559-A20E-3104-13335C19299A}"/>
              </a:ext>
            </a:extLst>
          </p:cNvPr>
          <p:cNvSpPr>
            <a:spLocks noGrp="1"/>
          </p:cNvSpPr>
          <p:nvPr>
            <p:ph type="dt" sz="half" idx="10"/>
          </p:nvPr>
        </p:nvSpPr>
        <p:spPr/>
        <p:txBody>
          <a:bodyPr/>
          <a:lstStyle/>
          <a:p>
            <a:r>
              <a:rPr lang="en-US"/>
              <a:t>4/5/2023</a:t>
            </a:r>
            <a:endParaRPr lang="en-IN"/>
          </a:p>
        </p:txBody>
      </p:sp>
      <p:sp>
        <p:nvSpPr>
          <p:cNvPr id="6" name="Footer Placeholder 5">
            <a:extLst>
              <a:ext uri="{FF2B5EF4-FFF2-40B4-BE49-F238E27FC236}">
                <a16:creationId xmlns:a16="http://schemas.microsoft.com/office/drawing/2014/main" id="{233F242D-DE29-E840-AF0C-1125E8BD643D}"/>
              </a:ext>
            </a:extLst>
          </p:cNvPr>
          <p:cNvSpPr>
            <a:spLocks noGrp="1"/>
          </p:cNvSpPr>
          <p:nvPr>
            <p:ph type="ftr" sz="quarter" idx="11"/>
          </p:nvPr>
        </p:nvSpPr>
        <p:spPr/>
        <p:txBody>
          <a:bodyPr/>
          <a:lstStyle/>
          <a:p>
            <a:r>
              <a:rPr lang="en-IN"/>
              <a:t>Paramesh Chandra Reg No. VB-679 of 2015-16</a:t>
            </a:r>
          </a:p>
        </p:txBody>
      </p:sp>
      <p:sp>
        <p:nvSpPr>
          <p:cNvPr id="7" name="Slide Number Placeholder 6">
            <a:extLst>
              <a:ext uri="{FF2B5EF4-FFF2-40B4-BE49-F238E27FC236}">
                <a16:creationId xmlns:a16="http://schemas.microsoft.com/office/drawing/2014/main" id="{9D6544A1-0555-412A-D40F-87055C43589B}"/>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4133660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110C-0641-E00E-2D48-CFC0D62B6E4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EE202F-6B06-60DC-E55E-AAFFC56BA1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7425D8-5F9F-21F1-DF90-36488943BB7C}"/>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2F3E9D8F-7363-8F4A-6C0C-13D4A1C6AF1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C08A570B-D94A-98D4-8D46-A9F8E312E073}"/>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78938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0CC9DE-2AC1-7301-17D7-84228EBD63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EA4DF1-B31F-FFD0-0F09-FF0A4CAA01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E966A7-708E-8F29-012A-A91B30DB33A6}"/>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0402F320-DD83-6EAD-2824-3DB12B539D06}"/>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970D0BD7-C43A-A846-8510-3816E422FA54}"/>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318678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D073-641C-2212-C59C-9930F872FE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26EBA1-E571-6D93-C6ED-25133F28D9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72DD999-5090-5EC6-30B4-334617BFF614}"/>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13028071-DA75-7D25-710B-CB7FBFF47D16}"/>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0A44C5AA-6EA2-A0AA-0ACF-DBA1541E5076}"/>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2058499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E03AE-4CC9-B599-FDCC-BBE160F5A9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857A5D7-70D0-4CE8-10A0-9C0BE94D79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59956D-7ABA-60C2-6563-023610C33297}"/>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7340E4C3-65C0-B958-64C6-1293E95FC941}"/>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6866AF1E-AB3A-E296-718F-3C2B6D044582}"/>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851087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48BF4-BC8E-D426-B4A4-5E135E5096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0A7D4B9-DC17-EDFB-0D5B-5E8A322F36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0F1E5F-6231-363F-B47B-B8D46F21E2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DF1760-6116-2AF2-74F9-4C5FA095A596}"/>
              </a:ext>
            </a:extLst>
          </p:cNvPr>
          <p:cNvSpPr>
            <a:spLocks noGrp="1"/>
          </p:cNvSpPr>
          <p:nvPr>
            <p:ph type="dt" sz="half" idx="10"/>
          </p:nvPr>
        </p:nvSpPr>
        <p:spPr/>
        <p:txBody>
          <a:bodyPr/>
          <a:lstStyle/>
          <a:p>
            <a:r>
              <a:rPr lang="en-US"/>
              <a:t>4/5/2023</a:t>
            </a:r>
            <a:endParaRPr lang="en-IN"/>
          </a:p>
        </p:txBody>
      </p:sp>
      <p:sp>
        <p:nvSpPr>
          <p:cNvPr id="6" name="Footer Placeholder 5">
            <a:extLst>
              <a:ext uri="{FF2B5EF4-FFF2-40B4-BE49-F238E27FC236}">
                <a16:creationId xmlns:a16="http://schemas.microsoft.com/office/drawing/2014/main" id="{235994A2-4B73-B036-346E-EF5507BFF0C7}"/>
              </a:ext>
            </a:extLst>
          </p:cNvPr>
          <p:cNvSpPr>
            <a:spLocks noGrp="1"/>
          </p:cNvSpPr>
          <p:nvPr>
            <p:ph type="ftr" sz="quarter" idx="11"/>
          </p:nvPr>
        </p:nvSpPr>
        <p:spPr/>
        <p:txBody>
          <a:bodyPr/>
          <a:lstStyle/>
          <a:p>
            <a:r>
              <a:rPr lang="en-IN"/>
              <a:t>Paramesh Chandra Reg No. VB-679 of 2015-16</a:t>
            </a:r>
          </a:p>
        </p:txBody>
      </p:sp>
      <p:sp>
        <p:nvSpPr>
          <p:cNvPr id="7" name="Slide Number Placeholder 6">
            <a:extLst>
              <a:ext uri="{FF2B5EF4-FFF2-40B4-BE49-F238E27FC236}">
                <a16:creationId xmlns:a16="http://schemas.microsoft.com/office/drawing/2014/main" id="{F35C3577-87A9-7274-77F7-BBE817C6C8C1}"/>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925231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E3B58-D8D7-B79F-EAB7-C732140DC64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FE8242-DD20-65F0-0052-2E2AAF6C31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099617-3B6E-3D7B-7730-ED497B6ED4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117DCB-BD76-74FD-3FAB-189F39EF0D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414A2E-8EB8-8A25-A34B-62CDDA2BD0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41CB572-2504-5E4C-0FF4-F8876A35D50D}"/>
              </a:ext>
            </a:extLst>
          </p:cNvPr>
          <p:cNvSpPr>
            <a:spLocks noGrp="1"/>
          </p:cNvSpPr>
          <p:nvPr>
            <p:ph type="dt" sz="half" idx="10"/>
          </p:nvPr>
        </p:nvSpPr>
        <p:spPr/>
        <p:txBody>
          <a:bodyPr/>
          <a:lstStyle/>
          <a:p>
            <a:r>
              <a:rPr lang="en-US"/>
              <a:t>4/5/2023</a:t>
            </a:r>
            <a:endParaRPr lang="en-IN"/>
          </a:p>
        </p:txBody>
      </p:sp>
      <p:sp>
        <p:nvSpPr>
          <p:cNvPr id="8" name="Footer Placeholder 7">
            <a:extLst>
              <a:ext uri="{FF2B5EF4-FFF2-40B4-BE49-F238E27FC236}">
                <a16:creationId xmlns:a16="http://schemas.microsoft.com/office/drawing/2014/main" id="{F2B48B88-C46C-5519-632F-29BB9803F054}"/>
              </a:ext>
            </a:extLst>
          </p:cNvPr>
          <p:cNvSpPr>
            <a:spLocks noGrp="1"/>
          </p:cNvSpPr>
          <p:nvPr>
            <p:ph type="ftr" sz="quarter" idx="11"/>
          </p:nvPr>
        </p:nvSpPr>
        <p:spPr/>
        <p:txBody>
          <a:bodyPr/>
          <a:lstStyle/>
          <a:p>
            <a:r>
              <a:rPr lang="en-IN"/>
              <a:t>Paramesh Chandra Reg No. VB-679 of 2015-16</a:t>
            </a:r>
          </a:p>
        </p:txBody>
      </p:sp>
      <p:sp>
        <p:nvSpPr>
          <p:cNvPr id="9" name="Slide Number Placeholder 8">
            <a:extLst>
              <a:ext uri="{FF2B5EF4-FFF2-40B4-BE49-F238E27FC236}">
                <a16:creationId xmlns:a16="http://schemas.microsoft.com/office/drawing/2014/main" id="{74C9112B-5F38-CB2E-B4C8-58D96198548A}"/>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1536067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9CD01-ADDE-7241-D888-0A881F9F65B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5482DB9-45D9-57DE-2E2C-6CD43D25AF0A}"/>
              </a:ext>
            </a:extLst>
          </p:cNvPr>
          <p:cNvSpPr>
            <a:spLocks noGrp="1"/>
          </p:cNvSpPr>
          <p:nvPr>
            <p:ph type="dt" sz="half" idx="10"/>
          </p:nvPr>
        </p:nvSpPr>
        <p:spPr/>
        <p:txBody>
          <a:bodyPr/>
          <a:lstStyle/>
          <a:p>
            <a:r>
              <a:rPr lang="en-US"/>
              <a:t>4/5/2023</a:t>
            </a:r>
            <a:endParaRPr lang="en-IN"/>
          </a:p>
        </p:txBody>
      </p:sp>
      <p:sp>
        <p:nvSpPr>
          <p:cNvPr id="4" name="Footer Placeholder 3">
            <a:extLst>
              <a:ext uri="{FF2B5EF4-FFF2-40B4-BE49-F238E27FC236}">
                <a16:creationId xmlns:a16="http://schemas.microsoft.com/office/drawing/2014/main" id="{91408772-13F0-010B-59C7-301C29525AD0}"/>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2647CEB9-9B16-EE4F-2DCC-FEAB8A9E5C7E}"/>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1959136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AEAB9E-F3B7-C7A0-B5AD-AD04B864ED31}"/>
              </a:ext>
            </a:extLst>
          </p:cNvPr>
          <p:cNvSpPr>
            <a:spLocks noGrp="1"/>
          </p:cNvSpPr>
          <p:nvPr>
            <p:ph type="dt" sz="half" idx="10"/>
          </p:nvPr>
        </p:nvSpPr>
        <p:spPr/>
        <p:txBody>
          <a:bodyPr/>
          <a:lstStyle/>
          <a:p>
            <a:r>
              <a:rPr lang="en-US"/>
              <a:t>4/5/2023</a:t>
            </a:r>
            <a:endParaRPr lang="en-IN"/>
          </a:p>
        </p:txBody>
      </p:sp>
      <p:sp>
        <p:nvSpPr>
          <p:cNvPr id="3" name="Footer Placeholder 2">
            <a:extLst>
              <a:ext uri="{FF2B5EF4-FFF2-40B4-BE49-F238E27FC236}">
                <a16:creationId xmlns:a16="http://schemas.microsoft.com/office/drawing/2014/main" id="{9AA36108-DFC7-CCEE-E6B1-4F54215E7EF2}"/>
              </a:ext>
            </a:extLst>
          </p:cNvPr>
          <p:cNvSpPr>
            <a:spLocks noGrp="1"/>
          </p:cNvSpPr>
          <p:nvPr>
            <p:ph type="ftr" sz="quarter" idx="11"/>
          </p:nvPr>
        </p:nvSpPr>
        <p:spPr/>
        <p:txBody>
          <a:bodyPr/>
          <a:lstStyle/>
          <a:p>
            <a:r>
              <a:rPr lang="en-IN"/>
              <a:t>Paramesh Chandra Reg No. VB-679 of 2015-16</a:t>
            </a:r>
          </a:p>
        </p:txBody>
      </p:sp>
      <p:sp>
        <p:nvSpPr>
          <p:cNvPr id="4" name="Slide Number Placeholder 3">
            <a:extLst>
              <a:ext uri="{FF2B5EF4-FFF2-40B4-BE49-F238E27FC236}">
                <a16:creationId xmlns:a16="http://schemas.microsoft.com/office/drawing/2014/main" id="{326E3D9A-98B2-6CBE-BB00-FA260DB3FDC7}"/>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2407930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DDE69-63AF-CCEE-3A8B-DE35692F66B0}"/>
              </a:ext>
            </a:extLst>
          </p:cNvPr>
          <p:cNvSpPr>
            <a:spLocks noGrp="1"/>
          </p:cNvSpPr>
          <p:nvPr>
            <p:ph type="title"/>
          </p:nvPr>
        </p:nvSpPr>
        <p:spPr/>
        <p:txBody>
          <a:bodyPr/>
          <a:lstStyle/>
          <a:p>
            <a:r>
              <a:rPr lang="en-US" dirty="0"/>
              <a:t>Click to edit Master title style</a:t>
            </a:r>
            <a:endParaRPr lang="en-IN" dirty="0"/>
          </a:p>
        </p:txBody>
      </p:sp>
      <p:sp>
        <p:nvSpPr>
          <p:cNvPr id="3" name="Date Placeholder 2">
            <a:extLst>
              <a:ext uri="{FF2B5EF4-FFF2-40B4-BE49-F238E27FC236}">
                <a16:creationId xmlns:a16="http://schemas.microsoft.com/office/drawing/2014/main" id="{77F1E06A-4749-D1B3-8C03-564537ADF20A}"/>
              </a:ext>
            </a:extLst>
          </p:cNvPr>
          <p:cNvSpPr>
            <a:spLocks noGrp="1"/>
          </p:cNvSpPr>
          <p:nvPr>
            <p:ph type="dt" sz="half" idx="10"/>
          </p:nvPr>
        </p:nvSpPr>
        <p:spPr/>
        <p:txBody>
          <a:bodyPr/>
          <a:lstStyle/>
          <a:p>
            <a:r>
              <a:rPr lang="en-US"/>
              <a:t>4/5/2023</a:t>
            </a:r>
            <a:endParaRPr lang="en-IN"/>
          </a:p>
        </p:txBody>
      </p:sp>
      <p:sp>
        <p:nvSpPr>
          <p:cNvPr id="4" name="Footer Placeholder 3">
            <a:extLst>
              <a:ext uri="{FF2B5EF4-FFF2-40B4-BE49-F238E27FC236}">
                <a16:creationId xmlns:a16="http://schemas.microsoft.com/office/drawing/2014/main" id="{9995AF33-E021-8157-E992-E665D2AD7E72}"/>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2ADC9E0D-97D1-B436-8109-8157918388A0}"/>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1637027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C10A-85EE-821C-40A6-8015B2810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51CC99F-A962-9641-A79F-094B4E0D0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B895F21-2294-7927-8477-5C6E2B0606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505716-36C2-4F07-9414-020552F88C38}"/>
              </a:ext>
            </a:extLst>
          </p:cNvPr>
          <p:cNvSpPr>
            <a:spLocks noGrp="1"/>
          </p:cNvSpPr>
          <p:nvPr>
            <p:ph type="dt" sz="half" idx="10"/>
          </p:nvPr>
        </p:nvSpPr>
        <p:spPr/>
        <p:txBody>
          <a:bodyPr/>
          <a:lstStyle/>
          <a:p>
            <a:r>
              <a:rPr lang="en-US"/>
              <a:t>4/5/2023</a:t>
            </a:r>
            <a:endParaRPr lang="en-IN"/>
          </a:p>
        </p:txBody>
      </p:sp>
      <p:sp>
        <p:nvSpPr>
          <p:cNvPr id="6" name="Footer Placeholder 5">
            <a:extLst>
              <a:ext uri="{FF2B5EF4-FFF2-40B4-BE49-F238E27FC236}">
                <a16:creationId xmlns:a16="http://schemas.microsoft.com/office/drawing/2014/main" id="{3AFB1AFA-9CB3-BBBC-E734-30DBAE3F4E45}"/>
              </a:ext>
            </a:extLst>
          </p:cNvPr>
          <p:cNvSpPr>
            <a:spLocks noGrp="1"/>
          </p:cNvSpPr>
          <p:nvPr>
            <p:ph type="ftr" sz="quarter" idx="11"/>
          </p:nvPr>
        </p:nvSpPr>
        <p:spPr/>
        <p:txBody>
          <a:bodyPr/>
          <a:lstStyle/>
          <a:p>
            <a:r>
              <a:rPr lang="en-IN"/>
              <a:t>Paramesh Chandra Reg No. VB-679 of 2015-16</a:t>
            </a:r>
          </a:p>
        </p:txBody>
      </p:sp>
      <p:sp>
        <p:nvSpPr>
          <p:cNvPr id="7" name="Slide Number Placeholder 6">
            <a:extLst>
              <a:ext uri="{FF2B5EF4-FFF2-40B4-BE49-F238E27FC236}">
                <a16:creationId xmlns:a16="http://schemas.microsoft.com/office/drawing/2014/main" id="{82BF6C0B-5837-A8E7-A43A-FA39FEB8F590}"/>
              </a:ext>
            </a:extLst>
          </p:cNvPr>
          <p:cNvSpPr>
            <a:spLocks noGrp="1"/>
          </p:cNvSpPr>
          <p:nvPr>
            <p:ph type="sldNum" sz="quarter" idx="12"/>
          </p:nvPr>
        </p:nvSpPr>
        <p:spPr/>
        <p:txBody>
          <a:bodyPr/>
          <a:lstStyle/>
          <a:p>
            <a:fld id="{985A3344-8852-4210-8D11-FF7F60E99D2E}" type="slidenum">
              <a:rPr lang="en-IN" smtClean="0"/>
              <a:t>‹#›</a:t>
            </a:fld>
            <a:endParaRPr lang="en-IN"/>
          </a:p>
        </p:txBody>
      </p:sp>
    </p:spTree>
    <p:extLst>
      <p:ext uri="{BB962C8B-B14F-4D97-AF65-F5344CB8AC3E}">
        <p14:creationId xmlns:p14="http://schemas.microsoft.com/office/powerpoint/2010/main" val="3060543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33738E-7737-0B6A-439B-8EB702BF37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3A7186-1C1E-2E21-836E-3E245FC352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A4194B4-04F5-7EC9-4633-3CADE30185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4/5/2023</a:t>
            </a:r>
            <a:endParaRPr lang="en-IN"/>
          </a:p>
        </p:txBody>
      </p:sp>
      <p:sp>
        <p:nvSpPr>
          <p:cNvPr id="5" name="Footer Placeholder 4">
            <a:extLst>
              <a:ext uri="{FF2B5EF4-FFF2-40B4-BE49-F238E27FC236}">
                <a16:creationId xmlns:a16="http://schemas.microsoft.com/office/drawing/2014/main" id="{9435AF54-DDFD-92E7-3D7A-D2D90D4F3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Paramesh Chandra Reg No. VB-679 of 2015-16</a:t>
            </a:r>
          </a:p>
        </p:txBody>
      </p:sp>
      <p:sp>
        <p:nvSpPr>
          <p:cNvPr id="6" name="Slide Number Placeholder 5">
            <a:extLst>
              <a:ext uri="{FF2B5EF4-FFF2-40B4-BE49-F238E27FC236}">
                <a16:creationId xmlns:a16="http://schemas.microsoft.com/office/drawing/2014/main" id="{DA694E85-7944-7F2B-AEFB-C824EAB43E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5A3344-8852-4210-8D11-FF7F60E99D2E}" type="slidenum">
              <a:rPr lang="en-IN" smtClean="0"/>
              <a:t>‹#›</a:t>
            </a:fld>
            <a:endParaRPr lang="en-IN"/>
          </a:p>
        </p:txBody>
      </p:sp>
    </p:spTree>
    <p:extLst>
      <p:ext uri="{BB962C8B-B14F-4D97-AF65-F5344CB8AC3E}">
        <p14:creationId xmlns:p14="http://schemas.microsoft.com/office/powerpoint/2010/main" val="1759428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3.png"/><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image" Target="../media/image2.png"/><Relationship Id="rId7" Type="http://schemas.openxmlformats.org/officeDocument/2006/relationships/slide" Target="slide43.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slide" Target="slide39.xml"/><Relationship Id="rId11" Type="http://schemas.openxmlformats.org/officeDocument/2006/relationships/slide" Target="slide94.xml"/><Relationship Id="rId5" Type="http://schemas.openxmlformats.org/officeDocument/2006/relationships/slide" Target="slide29.xml"/><Relationship Id="rId10" Type="http://schemas.openxmlformats.org/officeDocument/2006/relationships/slide" Target="slide92.xml"/><Relationship Id="rId4" Type="http://schemas.openxmlformats.org/officeDocument/2006/relationships/slide" Target="slide3.xml"/><Relationship Id="rId9" Type="http://schemas.openxmlformats.org/officeDocument/2006/relationships/slide" Target="slide90.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www.nature.com/ncomms" TargetMode="Externa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80.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710.png"/><Relationship Id="rId4" Type="http://schemas.openxmlformats.org/officeDocument/2006/relationships/image" Target="../media/image700.png"/></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91.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30.png"/><Relationship Id="rId3" Type="http://schemas.openxmlformats.org/officeDocument/2006/relationships/image" Target="../media/image95.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60.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6.pn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5.png"/><Relationship Id="rId4" Type="http://schemas.openxmlformats.org/officeDocument/2006/relationships/image" Target="../media/image124.pn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5.png"/><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5.png"/><Relationship Id="rId4" Type="http://schemas.openxmlformats.org/officeDocument/2006/relationships/image" Target="../media/image124.png"/></Relationships>
</file>

<file path=ppt/slides/_rels/slide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 Target="slide2.xml"/><Relationship Id="rId7" Type="http://schemas.openxmlformats.org/officeDocument/2006/relationships/diagramColors" Target="../diagrams/colors8.xml"/><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8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35.emf"/></Relationships>
</file>

<file path=ppt/slides/_rels/slide8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doi.org/10.1016/j.matpr.2022.06.413" TargetMode="External"/><Relationship Id="rId3" Type="http://schemas.openxmlformats.org/officeDocument/2006/relationships/image" Target="../media/image137.png"/><Relationship Id="rId7" Type="http://schemas.openxmlformats.org/officeDocument/2006/relationships/hyperlink" Target="https://doi.org/10.1007/s00339-022-05677-9" TargetMode="External"/><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hyperlink" Target="https://doi.org/10.1016/j.physb.2021.413536" TargetMode="External"/><Relationship Id="rId5" Type="http://schemas.openxmlformats.org/officeDocument/2006/relationships/image" Target="../media/image139.png"/><Relationship Id="rId4" Type="http://schemas.openxmlformats.org/officeDocument/2006/relationships/image" Target="../media/image138.png"/></Relationships>
</file>

<file path=ppt/slides/_rels/slide93.xml.rels><?xml version="1.0" encoding="UTF-8" standalone="yes"?>
<Relationships xmlns="http://schemas.openxmlformats.org/package/2006/relationships"><Relationship Id="rId3" Type="http://schemas.openxmlformats.org/officeDocument/2006/relationships/hyperlink" Target="https://doi.org/10.1016/j.physb.2022.414128" TargetMode="External"/><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slide" Target="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4A5FD6-BAD0-2804-D1F3-8C2509A3352E}"/>
              </a:ext>
            </a:extLst>
          </p:cNvPr>
          <p:cNvSpPr>
            <a:spLocks noGrp="1"/>
          </p:cNvSpPr>
          <p:nvPr/>
        </p:nvSpPr>
        <p:spPr>
          <a:xfrm>
            <a:off x="427381" y="358247"/>
            <a:ext cx="11337235" cy="192326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lIns="91440" tIns="45720" rIns="91440" bIns="45720" rtlCol="0" anchor="ctr">
            <a:normAutofit fontScale="97500"/>
          </a:bodyPr>
          <a:lstStyle>
            <a:lvl1pPr algn="ctr" defTabSz="914400" rtl="0" eaLnBrk="1" latinLnBrk="0" hangingPunct="1">
              <a:spcBef>
                <a:spcPct val="0"/>
              </a:spcBef>
              <a:buNone/>
              <a:defRPr sz="4400" b="1" kern="1200" baseline="0">
                <a:solidFill>
                  <a:schemeClr val="tx1">
                    <a:lumMod val="85000"/>
                    <a:lumOff val="15000"/>
                  </a:schemeClr>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a:lstStyle>
          <a:p>
            <a:r>
              <a:rPr lang="en-IN" sz="4000" dirty="0">
                <a:solidFill>
                  <a:schemeClr val="accent1"/>
                </a:solidFill>
                <a:effectLst/>
                <a:latin typeface="Cambria" panose="02040503050406030204" pitchFamily="18" charset="0"/>
                <a:ea typeface="Cambria" panose="02040503050406030204" pitchFamily="18" charset="0"/>
                <a:cs typeface="Times New Roman" panose="02020603050405020304" pitchFamily="18" charset="0"/>
              </a:rPr>
              <a:t>STUDIES ON PEROVSKITE BASED PHOTOVOLTAIC DEVICES</a:t>
            </a:r>
          </a:p>
        </p:txBody>
      </p:sp>
      <p:pic>
        <p:nvPicPr>
          <p:cNvPr id="6" name="Picture 5">
            <a:extLst>
              <a:ext uri="{FF2B5EF4-FFF2-40B4-BE49-F238E27FC236}">
                <a16:creationId xmlns:a16="http://schemas.microsoft.com/office/drawing/2014/main" id="{634104CC-F88F-3252-FF1E-1171F55A7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200" y="2199967"/>
            <a:ext cx="689591"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8A10DB5-DFD0-ECC6-9109-74FDCBBA985F}"/>
              </a:ext>
            </a:extLst>
          </p:cNvPr>
          <p:cNvSpPr txBox="1"/>
          <p:nvPr/>
        </p:nvSpPr>
        <p:spPr>
          <a:xfrm>
            <a:off x="1485897" y="3118076"/>
            <a:ext cx="9220199" cy="1287468"/>
          </a:xfrm>
          <a:prstGeom prst="rect">
            <a:avLst/>
          </a:prstGeom>
          <a:noFill/>
        </p:spPr>
        <p:txBody>
          <a:bodyPr wrap="square" rtlCol="0">
            <a:spAutoFit/>
          </a:bodyPr>
          <a:lstStyle/>
          <a:p>
            <a:pPr algn="ctr">
              <a:lnSpc>
                <a:spcPct val="150000"/>
              </a:lnSpc>
            </a:pPr>
            <a:r>
              <a:rPr lang="en-US" sz="1800" b="1" dirty="0">
                <a:solidFill>
                  <a:schemeClr val="tx1"/>
                </a:solidFill>
                <a:latin typeface="+mn-lt"/>
                <a:cs typeface="Times New Roman" panose="02020603050405020304" pitchFamily="18" charset="0"/>
              </a:rPr>
              <a:t>Pre-PhD Seminar </a:t>
            </a:r>
            <a:r>
              <a:rPr lang="en-US" b="1" dirty="0">
                <a:cs typeface="Times New Roman" panose="02020603050405020304" pitchFamily="18" charset="0"/>
              </a:rPr>
              <a:t>by</a:t>
            </a:r>
            <a:endParaRPr lang="en-US" sz="1800" b="1" dirty="0">
              <a:solidFill>
                <a:schemeClr val="tx1"/>
              </a:solidFill>
              <a:latin typeface="+mn-lt"/>
              <a:cs typeface="Times New Roman" panose="02020603050405020304" pitchFamily="18" charset="0"/>
            </a:endParaRPr>
          </a:p>
          <a:p>
            <a:pPr algn="ctr">
              <a:lnSpc>
                <a:spcPct val="150000"/>
              </a:lnSpc>
            </a:pPr>
            <a:r>
              <a:rPr lang="en-US" sz="1800" dirty="0">
                <a:solidFill>
                  <a:schemeClr val="tx1"/>
                </a:solidFill>
                <a:latin typeface="+mn-lt"/>
                <a:cs typeface="Times New Roman" panose="02020603050405020304" pitchFamily="18" charset="0"/>
              </a:rPr>
              <a:t>Paramesh Chandra</a:t>
            </a:r>
          </a:p>
          <a:p>
            <a:pPr algn="ctr">
              <a:lnSpc>
                <a:spcPct val="150000"/>
              </a:lnSpc>
            </a:pPr>
            <a:r>
              <a:rPr lang="en-US" sz="1800" b="1" dirty="0">
                <a:solidFill>
                  <a:schemeClr val="tx1"/>
                </a:solidFill>
                <a:latin typeface="+mn-lt"/>
                <a:cs typeface="Times New Roman" panose="02020603050405020304" pitchFamily="18" charset="0"/>
              </a:rPr>
              <a:t>Registration No – </a:t>
            </a:r>
            <a:r>
              <a:rPr lang="en-IN" dirty="0"/>
              <a:t>VB-679 of 2015-16</a:t>
            </a:r>
          </a:p>
        </p:txBody>
      </p:sp>
      <p:sp>
        <p:nvSpPr>
          <p:cNvPr id="3" name="TextBox 2">
            <a:extLst>
              <a:ext uri="{FF2B5EF4-FFF2-40B4-BE49-F238E27FC236}">
                <a16:creationId xmlns:a16="http://schemas.microsoft.com/office/drawing/2014/main" id="{371F2017-60F8-4FC1-A2D1-F184BF1C0632}"/>
              </a:ext>
            </a:extLst>
          </p:cNvPr>
          <p:cNvSpPr txBox="1"/>
          <p:nvPr/>
        </p:nvSpPr>
        <p:spPr>
          <a:xfrm>
            <a:off x="4333594" y="4520812"/>
            <a:ext cx="3728008" cy="1408784"/>
          </a:xfrm>
          <a:prstGeom prst="rect">
            <a:avLst/>
          </a:prstGeom>
          <a:noFill/>
        </p:spPr>
        <p:txBody>
          <a:bodyPr wrap="none" rtlCol="0">
            <a:spAutoFit/>
          </a:bodyPr>
          <a:lstStyle/>
          <a:p>
            <a:pPr algn="ctr">
              <a:lnSpc>
                <a:spcPct val="150000"/>
              </a:lnSpc>
            </a:pPr>
            <a:r>
              <a:rPr lang="en-US" sz="1800" b="1" dirty="0">
                <a:solidFill>
                  <a:schemeClr val="tx1"/>
                </a:solidFill>
                <a:latin typeface="+mn-lt"/>
                <a:cs typeface="Times New Roman" panose="02020603050405020304" pitchFamily="18" charset="0"/>
              </a:rPr>
              <a:t>Supervisor:</a:t>
            </a:r>
            <a:r>
              <a:rPr lang="en-US" sz="1800" dirty="0">
                <a:solidFill>
                  <a:schemeClr val="tx1"/>
                </a:solidFill>
                <a:latin typeface="+mn-lt"/>
                <a:cs typeface="Times New Roman" panose="02020603050405020304" pitchFamily="18" charset="0"/>
              </a:rPr>
              <a:t> Swapan Kumar Mandal</a:t>
            </a:r>
          </a:p>
          <a:p>
            <a:pPr algn="ctr">
              <a:lnSpc>
                <a:spcPct val="150000"/>
              </a:lnSpc>
            </a:pPr>
            <a:endParaRPr lang="en-US" sz="1800" dirty="0">
              <a:solidFill>
                <a:schemeClr val="tx1"/>
              </a:solidFill>
              <a:latin typeface="+mn-lt"/>
              <a:cs typeface="Times New Roman" panose="02020603050405020304" pitchFamily="18" charset="0"/>
            </a:endParaRPr>
          </a:p>
          <a:p>
            <a:pPr algn="ctr">
              <a:lnSpc>
                <a:spcPct val="150000"/>
              </a:lnSpc>
            </a:pPr>
            <a:r>
              <a:rPr lang="en-US" sz="2400" b="1" dirty="0">
                <a:solidFill>
                  <a:schemeClr val="tx1"/>
                </a:solidFill>
                <a:latin typeface="+mn-lt"/>
                <a:cs typeface="Times New Roman" panose="02020603050405020304" pitchFamily="18" charset="0"/>
              </a:rPr>
              <a:t>5</a:t>
            </a:r>
            <a:r>
              <a:rPr lang="en-US" sz="2400" b="1" baseline="30000" dirty="0">
                <a:solidFill>
                  <a:schemeClr val="tx1"/>
                </a:solidFill>
                <a:latin typeface="+mn-lt"/>
                <a:cs typeface="Times New Roman" panose="02020603050405020304" pitchFamily="18" charset="0"/>
              </a:rPr>
              <a:t>th </a:t>
            </a:r>
            <a:r>
              <a:rPr lang="en-US" sz="2400" b="1" dirty="0">
                <a:solidFill>
                  <a:schemeClr val="tx1"/>
                </a:solidFill>
                <a:latin typeface="+mn-lt"/>
                <a:cs typeface="Times New Roman" panose="02020603050405020304" pitchFamily="18" charset="0"/>
              </a:rPr>
              <a:t>April 2023</a:t>
            </a:r>
            <a:endParaRPr lang="en-US" sz="2400" b="1" baseline="30000" dirty="0">
              <a:solidFill>
                <a:schemeClr val="tx1"/>
              </a:solidFill>
              <a:latin typeface="+mn-lt"/>
              <a:cs typeface="Times New Roman" panose="02020603050405020304" pitchFamily="18" charset="0"/>
            </a:endParaRPr>
          </a:p>
        </p:txBody>
      </p:sp>
    </p:spTree>
    <p:extLst>
      <p:ext uri="{BB962C8B-B14F-4D97-AF65-F5344CB8AC3E}">
        <p14:creationId xmlns:p14="http://schemas.microsoft.com/office/powerpoint/2010/main" val="3032658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EC733008-67D5-38AE-B928-36FBD90B7ECE}"/>
              </a:ext>
            </a:extLst>
          </p:cNvPr>
          <p:cNvSpPr>
            <a:spLocks noChangeArrowheads="1"/>
          </p:cNvSpPr>
          <p:nvPr/>
        </p:nvSpPr>
        <p:spPr bwMode="auto">
          <a:xfrm>
            <a:off x="806451" y="981956"/>
            <a:ext cx="10547349"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rPr>
              <a:t>Solar Cell Efficiency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 </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Blip>
                <a:blip r:embed="rId2"/>
              </a:buBlip>
              <a:tabLst/>
            </a:pPr>
            <a:r>
              <a:rPr lang="en-US" altLang="en-US" dirty="0"/>
              <a:t>E</a:t>
            </a:r>
            <a:r>
              <a:rPr kumimoji="0" lang="en-US" altLang="en-US" sz="1800" b="0" i="0" u="none" strike="noStrike" cap="none" normalizeH="0" baseline="0" dirty="0">
                <a:ln>
                  <a:noFill/>
                </a:ln>
                <a:solidFill>
                  <a:schemeClr val="tx1"/>
                </a:solidFill>
                <a:effectLst/>
              </a:rPr>
              <a:t>fficiency is the most commonly used parameter to compare the performance of one solar cell to another.</a:t>
            </a:r>
          </a:p>
          <a:p>
            <a:pPr marL="285750" marR="0" lvl="0" indent="-285750" algn="l" defTabSz="914400" rtl="0" eaLnBrk="0" fontAlgn="base" latinLnBrk="0" hangingPunct="0">
              <a:lnSpc>
                <a:spcPct val="100000"/>
              </a:lnSpc>
              <a:spcBef>
                <a:spcPct val="0"/>
              </a:spcBef>
              <a:spcAft>
                <a:spcPct val="0"/>
              </a:spcAft>
              <a:buClrTx/>
              <a:buSzTx/>
              <a:buBlip>
                <a:blip r:embed="rId2"/>
              </a:buBlip>
              <a:tabLst/>
            </a:pPr>
            <a:r>
              <a:rPr kumimoji="0" lang="en-US" altLang="en-US" sz="1800" b="0" i="0" u="none" strike="noStrike" cap="none" normalizeH="0" baseline="0" dirty="0">
                <a:ln>
                  <a:noFill/>
                </a:ln>
                <a:solidFill>
                  <a:schemeClr val="tx1"/>
                </a:solidFill>
                <a:effectLst/>
              </a:rPr>
              <a:t>Efficiency is defined as the ratio of energy output from the solar cell to input energy from the sun. The efficiency of a solar cell is determined as the fraction of incident power that is converted to electricity and is defined as:</a:t>
            </a:r>
          </a:p>
        </p:txBody>
      </p:sp>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10</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4127809838"/>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8" name="Rectangle 7">
            <a:extLst>
              <a:ext uri="{FF2B5EF4-FFF2-40B4-BE49-F238E27FC236}">
                <a16:creationId xmlns:a16="http://schemas.microsoft.com/office/drawing/2014/main" id="{7B863394-C0D9-EE21-6AD0-A3620FAAD9FE}"/>
              </a:ext>
            </a:extLst>
          </p:cNvPr>
          <p:cNvSpPr/>
          <p:nvPr/>
        </p:nvSpPr>
        <p:spPr>
          <a:xfrm>
            <a:off x="5105400" y="4295628"/>
            <a:ext cx="1253067"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E577BE3F-4146-FCA0-F5A9-DCA0FD718949}"/>
              </a:ext>
            </a:extLst>
          </p:cNvPr>
          <p:cNvSpPr txBox="1"/>
          <p:nvPr/>
        </p:nvSpPr>
        <p:spPr>
          <a:xfrm>
            <a:off x="838200" y="4306650"/>
            <a:ext cx="10456333" cy="147732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Where:</a:t>
            </a:r>
            <a:br>
              <a:rPr kumimoji="0" lang="en-US" altLang="en-US" sz="1800" b="0" i="0" u="none" strike="noStrike" cap="none" normalizeH="0" baseline="0" dirty="0">
                <a:ln>
                  <a:noFill/>
                </a:ln>
                <a:solidFill>
                  <a:schemeClr val="tx1"/>
                </a:solidFill>
                <a:effectLst/>
              </a:rPr>
            </a:br>
            <a:r>
              <a:rPr kumimoji="0" lang="en-US" altLang="en-US" sz="1800" b="0" i="1" u="none" strike="noStrike" cap="none" normalizeH="0" baseline="0" dirty="0" err="1">
                <a:ln>
                  <a:noFill/>
                </a:ln>
                <a:solidFill>
                  <a:schemeClr val="tx1"/>
                </a:solidFill>
                <a:effectLst/>
              </a:rPr>
              <a:t>V</a:t>
            </a:r>
            <a:r>
              <a:rPr kumimoji="0" lang="en-US" altLang="en-US" sz="1800" b="0" i="1" u="none" strike="noStrike" cap="none" normalizeH="0" baseline="-30000" dirty="0" err="1">
                <a:ln>
                  <a:noFill/>
                </a:ln>
                <a:solidFill>
                  <a:schemeClr val="tx1"/>
                </a:solidFill>
                <a:effectLst/>
              </a:rPr>
              <a:t>oc</a:t>
            </a:r>
            <a:r>
              <a:rPr kumimoji="0" lang="en-US" altLang="en-US" sz="1800" b="0" i="0" u="none" strike="noStrike" cap="none" normalizeH="0" baseline="0" dirty="0">
                <a:ln>
                  <a:noFill/>
                </a:ln>
                <a:solidFill>
                  <a:schemeClr val="tx1"/>
                </a:solidFill>
                <a:effectLst/>
              </a:rPr>
              <a:t> is the open-circuit voltage;</a:t>
            </a:r>
            <a:br>
              <a:rPr kumimoji="0" lang="en-US" altLang="en-US" sz="1800" b="0" i="0" u="none" strike="noStrike" cap="none" normalizeH="0" baseline="0" dirty="0">
                <a:ln>
                  <a:noFill/>
                </a:ln>
                <a:solidFill>
                  <a:schemeClr val="tx1"/>
                </a:solidFill>
                <a:effectLst/>
              </a:rPr>
            </a:br>
            <a:r>
              <a:rPr kumimoji="0" lang="en-US" altLang="en-US" sz="1800" b="0" i="1" u="none" strike="noStrike" cap="none" normalizeH="0" baseline="0" dirty="0" err="1">
                <a:ln>
                  <a:noFill/>
                </a:ln>
                <a:solidFill>
                  <a:schemeClr val="tx1"/>
                </a:solidFill>
                <a:effectLst/>
              </a:rPr>
              <a:t>I</a:t>
            </a:r>
            <a:r>
              <a:rPr kumimoji="0" lang="en-US" altLang="en-US" sz="1800" b="0" i="1" u="none" strike="noStrike" cap="none" normalizeH="0" baseline="-30000" dirty="0" err="1">
                <a:ln>
                  <a:noFill/>
                </a:ln>
                <a:solidFill>
                  <a:schemeClr val="tx1"/>
                </a:solidFill>
                <a:effectLst/>
              </a:rPr>
              <a:t>sc</a:t>
            </a:r>
            <a:r>
              <a:rPr kumimoji="0" lang="en-US" altLang="en-US" sz="1800" b="0" i="0" u="none" strike="noStrike" cap="none" normalizeH="0" baseline="0" dirty="0">
                <a:ln>
                  <a:noFill/>
                </a:ln>
                <a:solidFill>
                  <a:schemeClr val="tx1"/>
                </a:solidFill>
                <a:effectLst/>
              </a:rPr>
              <a:t> is the short-circuit current;</a:t>
            </a:r>
            <a:br>
              <a:rPr kumimoji="0" lang="en-US" altLang="en-US" sz="1800" b="0" i="0" u="none" strike="noStrike" cap="none" normalizeH="0" baseline="0" dirty="0">
                <a:ln>
                  <a:noFill/>
                </a:ln>
                <a:solidFill>
                  <a:schemeClr val="tx1"/>
                </a:solidFill>
                <a:effectLst/>
              </a:rPr>
            </a:br>
            <a:r>
              <a:rPr kumimoji="0" lang="en-US" altLang="en-US" sz="1800" b="0" i="1" u="none" strike="noStrike" cap="none" normalizeH="0" baseline="0" dirty="0">
                <a:ln>
                  <a:noFill/>
                </a:ln>
                <a:solidFill>
                  <a:schemeClr val="tx1"/>
                </a:solidFill>
                <a:effectLst/>
              </a:rPr>
              <a:t>FF</a:t>
            </a:r>
            <a:r>
              <a:rPr kumimoji="0" lang="en-US" altLang="en-US" sz="1800" b="0" i="0" u="none" strike="noStrike" cap="none" normalizeH="0" baseline="0" dirty="0">
                <a:ln>
                  <a:noFill/>
                </a:ln>
                <a:solidFill>
                  <a:schemeClr val="tx1"/>
                </a:solidFill>
                <a:effectLst/>
              </a:rPr>
              <a:t> is the fill factor and</a:t>
            </a:r>
            <a:br>
              <a:rPr kumimoji="0" lang="en-US" altLang="en-US" sz="1800" b="0" i="0" u="none" strike="noStrike" cap="none" normalizeH="0" baseline="0" dirty="0">
                <a:ln>
                  <a:noFill/>
                </a:ln>
                <a:solidFill>
                  <a:schemeClr val="tx1"/>
                </a:solidFill>
                <a:effectLst/>
              </a:rPr>
            </a:br>
            <a:r>
              <a:rPr kumimoji="0" lang="en-US" altLang="en-US" sz="1800" b="0" i="1" u="none" strike="noStrike" cap="none" normalizeH="0" baseline="0" dirty="0">
                <a:ln>
                  <a:noFill/>
                </a:ln>
                <a:solidFill>
                  <a:schemeClr val="tx1"/>
                </a:solidFill>
                <a:effectLst/>
              </a:rPr>
              <a:t>η</a:t>
            </a:r>
            <a:r>
              <a:rPr kumimoji="0" lang="en-US" altLang="en-US" sz="1800" b="0" i="0" u="none" strike="noStrike" cap="none" normalizeH="0" baseline="0" dirty="0">
                <a:ln>
                  <a:noFill/>
                </a:ln>
                <a:solidFill>
                  <a:schemeClr val="tx1"/>
                </a:solidFill>
                <a:effectLst/>
              </a:rPr>
              <a:t> is the efficiency.</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1C135A-C509-B517-250A-E6BB6BCCA717}"/>
                  </a:ext>
                </a:extLst>
              </p:cNvPr>
              <p:cNvSpPr txBox="1"/>
              <p:nvPr/>
            </p:nvSpPr>
            <p:spPr>
              <a:xfrm>
                <a:off x="4233333" y="3063875"/>
                <a:ext cx="37253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𝑚𝑎𝑥</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𝑂𝐶</m:t>
                          </m:r>
                        </m:sub>
                      </m:sSub>
                      <m:sSub>
                        <m:sSubPr>
                          <m:ctrlPr>
                            <a:rPr lang="en-IN" i="1">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𝑆𝐶</m:t>
                          </m:r>
                        </m:sub>
                      </m:sSub>
                      <m:r>
                        <a:rPr lang="en-IN" b="0" i="1" smtClean="0">
                          <a:latin typeface="Cambria Math" panose="02040503050406030204" pitchFamily="18" charset="0"/>
                        </a:rPr>
                        <m:t>𝐹𝐹</m:t>
                      </m:r>
                    </m:oMath>
                  </m:oMathPara>
                </a14:m>
                <a:endParaRPr lang="en-IN" dirty="0"/>
              </a:p>
            </p:txBody>
          </p:sp>
        </mc:Choice>
        <mc:Fallback xmlns="">
          <p:sp>
            <p:nvSpPr>
              <p:cNvPr id="7" name="TextBox 6">
                <a:extLst>
                  <a:ext uri="{FF2B5EF4-FFF2-40B4-BE49-F238E27FC236}">
                    <a16:creationId xmlns:a16="http://schemas.microsoft.com/office/drawing/2014/main" id="{DF1C135A-C509-B517-250A-E6BB6BCCA717}"/>
                  </a:ext>
                </a:extLst>
              </p:cNvPr>
              <p:cNvSpPr txBox="1">
                <a:spLocks noRot="1" noChangeAspect="1" noMove="1" noResize="1" noEditPoints="1" noAdjustHandles="1" noChangeArrowheads="1" noChangeShapeType="1" noTextEdit="1"/>
              </p:cNvSpPr>
              <p:nvPr/>
            </p:nvSpPr>
            <p:spPr>
              <a:xfrm>
                <a:off x="4233333" y="3063875"/>
                <a:ext cx="3725334" cy="369332"/>
              </a:xfrm>
              <a:prstGeom prst="rect">
                <a:avLst/>
              </a:prstGeom>
              <a:blipFill>
                <a:blip r:embed="rId3"/>
                <a:stretch>
                  <a:fillRect b="-1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CFBA1A6-C8F9-6467-1966-8272CBB285D1}"/>
                  </a:ext>
                </a:extLst>
              </p:cNvPr>
              <p:cNvSpPr txBox="1"/>
              <p:nvPr/>
            </p:nvSpPr>
            <p:spPr>
              <a:xfrm>
                <a:off x="4815417" y="3668820"/>
                <a:ext cx="2624666"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η</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𝑉</m:t>
                              </m:r>
                            </m:e>
                            <m:sub>
                              <m:r>
                                <a:rPr lang="en-IN" i="1">
                                  <a:latin typeface="Cambria Math" panose="02040503050406030204" pitchFamily="18" charset="0"/>
                                </a:rPr>
                                <m:t>𝑂𝐶</m:t>
                              </m:r>
                            </m:sub>
                          </m:sSub>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𝑆𝐶</m:t>
                              </m:r>
                            </m:sub>
                          </m:sSub>
                          <m:r>
                            <a:rPr lang="en-IN" i="1">
                              <a:latin typeface="Cambria Math" panose="02040503050406030204" pitchFamily="18" charset="0"/>
                            </a:rPr>
                            <m:t>𝐹𝐹</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𝑖𝑛</m:t>
                              </m:r>
                            </m:sub>
                          </m:sSub>
                        </m:den>
                      </m:f>
                    </m:oMath>
                  </m:oMathPara>
                </a14:m>
                <a:endParaRPr lang="en-IN" dirty="0"/>
              </a:p>
            </p:txBody>
          </p:sp>
        </mc:Choice>
        <mc:Fallback xmlns="">
          <p:sp>
            <p:nvSpPr>
              <p:cNvPr id="10" name="TextBox 9">
                <a:extLst>
                  <a:ext uri="{FF2B5EF4-FFF2-40B4-BE49-F238E27FC236}">
                    <a16:creationId xmlns:a16="http://schemas.microsoft.com/office/drawing/2014/main" id="{9CFBA1A6-C8F9-6467-1966-8272CBB285D1}"/>
                  </a:ext>
                </a:extLst>
              </p:cNvPr>
              <p:cNvSpPr txBox="1">
                <a:spLocks noRot="1" noChangeAspect="1" noMove="1" noResize="1" noEditPoints="1" noAdjustHandles="1" noChangeArrowheads="1" noChangeShapeType="1" noTextEdit="1"/>
              </p:cNvSpPr>
              <p:nvPr/>
            </p:nvSpPr>
            <p:spPr>
              <a:xfrm>
                <a:off x="4815417" y="3668820"/>
                <a:ext cx="2624666" cy="656205"/>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021921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11</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3981282400"/>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8" name="Rectangle 7">
            <a:extLst>
              <a:ext uri="{FF2B5EF4-FFF2-40B4-BE49-F238E27FC236}">
                <a16:creationId xmlns:a16="http://schemas.microsoft.com/office/drawing/2014/main" id="{7B863394-C0D9-EE21-6AD0-A3620FAAD9FE}"/>
              </a:ext>
            </a:extLst>
          </p:cNvPr>
          <p:cNvSpPr/>
          <p:nvPr/>
        </p:nvSpPr>
        <p:spPr>
          <a:xfrm>
            <a:off x="5029200" y="4529667"/>
            <a:ext cx="1253067"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9430424-6711-D1A7-49AA-E3D0C7638890}"/>
              </a:ext>
            </a:extLst>
          </p:cNvPr>
          <p:cNvPicPr>
            <a:picLocks noChangeAspect="1"/>
          </p:cNvPicPr>
          <p:nvPr/>
        </p:nvPicPr>
        <p:blipFill>
          <a:blip r:embed="rId2"/>
          <a:stretch>
            <a:fillRect/>
          </a:stretch>
        </p:blipFill>
        <p:spPr>
          <a:xfrm>
            <a:off x="838200" y="2009577"/>
            <a:ext cx="4300672" cy="2880000"/>
          </a:xfrm>
          <a:prstGeom prst="rect">
            <a:avLst/>
          </a:prstGeom>
        </p:spPr>
      </p:pic>
      <p:sp>
        <p:nvSpPr>
          <p:cNvPr id="7" name="TextBox 6">
            <a:extLst>
              <a:ext uri="{FF2B5EF4-FFF2-40B4-BE49-F238E27FC236}">
                <a16:creationId xmlns:a16="http://schemas.microsoft.com/office/drawing/2014/main" id="{1EF7732C-59D9-61D9-D87C-AA7A6951E14A}"/>
              </a:ext>
            </a:extLst>
          </p:cNvPr>
          <p:cNvSpPr txBox="1"/>
          <p:nvPr/>
        </p:nvSpPr>
        <p:spPr>
          <a:xfrm>
            <a:off x="1007533" y="1016000"/>
            <a:ext cx="2406043" cy="369332"/>
          </a:xfrm>
          <a:prstGeom prst="rect">
            <a:avLst/>
          </a:prstGeom>
          <a:noFill/>
        </p:spPr>
        <p:txBody>
          <a:bodyPr wrap="none" rtlCol="0">
            <a:spAutoFit/>
          </a:bodyPr>
          <a:lstStyle/>
          <a:p>
            <a:r>
              <a:rPr lang="en-IN" b="1" dirty="0"/>
              <a:t>Short-Circuit current</a:t>
            </a:r>
          </a:p>
        </p:txBody>
      </p:sp>
      <p:sp>
        <p:nvSpPr>
          <p:cNvPr id="10" name="TextBox 9">
            <a:extLst>
              <a:ext uri="{FF2B5EF4-FFF2-40B4-BE49-F238E27FC236}">
                <a16:creationId xmlns:a16="http://schemas.microsoft.com/office/drawing/2014/main" id="{3942A9E1-92A6-B86E-44D6-DED05792D1F7}"/>
              </a:ext>
            </a:extLst>
          </p:cNvPr>
          <p:cNvSpPr txBox="1"/>
          <p:nvPr/>
        </p:nvSpPr>
        <p:spPr>
          <a:xfrm>
            <a:off x="5655733" y="2009577"/>
            <a:ext cx="5679017" cy="2118465"/>
          </a:xfrm>
          <a:prstGeom prst="rect">
            <a:avLst/>
          </a:prstGeom>
          <a:noFill/>
        </p:spPr>
        <p:txBody>
          <a:bodyPr wrap="square" rtlCol="0">
            <a:spAutoFit/>
          </a:bodyPr>
          <a:lstStyle/>
          <a:p>
            <a:pPr marL="285750" indent="-285750">
              <a:lnSpc>
                <a:spcPct val="150000"/>
              </a:lnSpc>
              <a:buBlip>
                <a:blip r:embed="rId3"/>
              </a:buBlip>
            </a:pPr>
            <a:r>
              <a:rPr lang="en-US" dirty="0"/>
              <a:t>The short-circuit current is the current through the solar cell when the voltage across the solar cell is zero (i.e., when the solar cell is short-circuited). </a:t>
            </a:r>
          </a:p>
          <a:p>
            <a:pPr marL="285750" indent="-285750">
              <a:lnSpc>
                <a:spcPct val="150000"/>
              </a:lnSpc>
              <a:buBlip>
                <a:blip r:embed="rId3"/>
              </a:buBlip>
            </a:pPr>
            <a:r>
              <a:rPr lang="en-US" dirty="0"/>
              <a:t>Usually written as I</a:t>
            </a:r>
            <a:r>
              <a:rPr lang="en-US" baseline="-25000" dirty="0"/>
              <a:t>SC</a:t>
            </a:r>
            <a:r>
              <a:rPr lang="en-US" dirty="0"/>
              <a:t>, the short-circuit current is shown on the IV curve.</a:t>
            </a:r>
            <a:endParaRPr lang="en-IN" dirty="0"/>
          </a:p>
        </p:txBody>
      </p:sp>
    </p:spTree>
    <p:extLst>
      <p:ext uri="{BB962C8B-B14F-4D97-AF65-F5344CB8AC3E}">
        <p14:creationId xmlns:p14="http://schemas.microsoft.com/office/powerpoint/2010/main" val="3859555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12</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1248863496"/>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8" name="Rectangle 7">
            <a:extLst>
              <a:ext uri="{FF2B5EF4-FFF2-40B4-BE49-F238E27FC236}">
                <a16:creationId xmlns:a16="http://schemas.microsoft.com/office/drawing/2014/main" id="{7B863394-C0D9-EE21-6AD0-A3620FAAD9FE}"/>
              </a:ext>
            </a:extLst>
          </p:cNvPr>
          <p:cNvSpPr/>
          <p:nvPr/>
        </p:nvSpPr>
        <p:spPr>
          <a:xfrm>
            <a:off x="5029200" y="4529667"/>
            <a:ext cx="1253067"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EF7732C-59D9-61D9-D87C-AA7A6951E14A}"/>
              </a:ext>
            </a:extLst>
          </p:cNvPr>
          <p:cNvSpPr txBox="1"/>
          <p:nvPr/>
        </p:nvSpPr>
        <p:spPr>
          <a:xfrm>
            <a:off x="1007533" y="1016000"/>
            <a:ext cx="2329164" cy="369332"/>
          </a:xfrm>
          <a:prstGeom prst="rect">
            <a:avLst/>
          </a:prstGeom>
          <a:noFill/>
        </p:spPr>
        <p:txBody>
          <a:bodyPr wrap="none" rtlCol="0">
            <a:spAutoFit/>
          </a:bodyPr>
          <a:lstStyle/>
          <a:p>
            <a:r>
              <a:rPr lang="en-IN" b="1" dirty="0"/>
              <a:t>Open-circuit voltage</a:t>
            </a:r>
          </a:p>
        </p:txBody>
      </p:sp>
      <p:sp>
        <p:nvSpPr>
          <p:cNvPr id="10" name="TextBox 9">
            <a:extLst>
              <a:ext uri="{FF2B5EF4-FFF2-40B4-BE49-F238E27FC236}">
                <a16:creationId xmlns:a16="http://schemas.microsoft.com/office/drawing/2014/main" id="{3942A9E1-92A6-B86E-44D6-DED05792D1F7}"/>
              </a:ext>
            </a:extLst>
          </p:cNvPr>
          <p:cNvSpPr txBox="1"/>
          <p:nvPr/>
        </p:nvSpPr>
        <p:spPr>
          <a:xfrm>
            <a:off x="6111875" y="1359932"/>
            <a:ext cx="5273675" cy="2949462"/>
          </a:xfrm>
          <a:prstGeom prst="rect">
            <a:avLst/>
          </a:prstGeom>
          <a:noFill/>
        </p:spPr>
        <p:txBody>
          <a:bodyPr wrap="square" rtlCol="0">
            <a:spAutoFit/>
          </a:bodyPr>
          <a:lstStyle/>
          <a:p>
            <a:pPr marL="285750" indent="-285750">
              <a:lnSpc>
                <a:spcPct val="150000"/>
              </a:lnSpc>
              <a:buBlip>
                <a:blip r:embed="rId2"/>
              </a:buBlip>
            </a:pPr>
            <a:r>
              <a:rPr lang="en-US" dirty="0"/>
              <a:t>The open-circuit voltage, V</a:t>
            </a:r>
            <a:r>
              <a:rPr lang="en-US" baseline="-25000" dirty="0"/>
              <a:t>OC</a:t>
            </a:r>
            <a:r>
              <a:rPr lang="en-US" dirty="0"/>
              <a:t>, is the maximum voltage available from a solar cell, and this occurs at zero current.</a:t>
            </a:r>
          </a:p>
          <a:p>
            <a:pPr marL="285750" indent="-285750">
              <a:lnSpc>
                <a:spcPct val="150000"/>
              </a:lnSpc>
              <a:buBlip>
                <a:blip r:embed="rId2"/>
              </a:buBlip>
            </a:pPr>
            <a:r>
              <a:rPr lang="en-US" dirty="0"/>
              <a:t>The open-circuit voltage corresponds to the amount of forward bias on the solar cell due to the bias of the solar cell junction with the light-generated current. </a:t>
            </a:r>
            <a:endParaRPr lang="en-IN" dirty="0"/>
          </a:p>
        </p:txBody>
      </p:sp>
      <p:pic>
        <p:nvPicPr>
          <p:cNvPr id="11" name="Picture 10">
            <a:extLst>
              <a:ext uri="{FF2B5EF4-FFF2-40B4-BE49-F238E27FC236}">
                <a16:creationId xmlns:a16="http://schemas.microsoft.com/office/drawing/2014/main" id="{0339BC90-A322-EB18-5F50-9BF141666836}"/>
              </a:ext>
            </a:extLst>
          </p:cNvPr>
          <p:cNvPicPr>
            <a:picLocks noChangeAspect="1"/>
          </p:cNvPicPr>
          <p:nvPr/>
        </p:nvPicPr>
        <p:blipFill>
          <a:blip r:embed="rId3"/>
          <a:stretch>
            <a:fillRect/>
          </a:stretch>
        </p:blipFill>
        <p:spPr>
          <a:xfrm>
            <a:off x="838200" y="1994264"/>
            <a:ext cx="5321523" cy="288000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874A109-BD42-15CB-9908-E828D70BFF2D}"/>
                  </a:ext>
                </a:extLst>
              </p:cNvPr>
              <p:cNvSpPr txBox="1"/>
              <p:nvPr/>
            </p:nvSpPr>
            <p:spPr>
              <a:xfrm>
                <a:off x="7459133" y="4534932"/>
                <a:ext cx="2743200" cy="683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𝑂𝐶</m:t>
                          </m:r>
                        </m:sub>
                      </m:sSub>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𝑛𝑘𝑇</m:t>
                          </m:r>
                        </m:num>
                        <m:den>
                          <m:r>
                            <a:rPr lang="en-IN" b="0" i="1" smtClean="0">
                              <a:latin typeface="Cambria Math" panose="02040503050406030204" pitchFamily="18" charset="0"/>
                            </a:rPr>
                            <m:t>𝑞</m:t>
                          </m:r>
                        </m:den>
                      </m:f>
                      <m:r>
                        <m:rPr>
                          <m:sty m:val="p"/>
                        </m:rPr>
                        <a:rPr lang="en-IN" b="0" i="0" smtClean="0">
                          <a:latin typeface="Cambria Math" panose="02040503050406030204" pitchFamily="18" charset="0"/>
                        </a:rPr>
                        <m:t>ln</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i="1" smtClean="0">
                                  <a:latin typeface="Cambria Math" panose="02040503050406030204" pitchFamily="18" charset="0"/>
                                </a:rPr>
                              </m:ctrlPr>
                            </m:sSubPr>
                            <m:e>
                              <m:r>
                                <a:rPr lang="en-IN" i="1">
                                  <a:latin typeface="Cambria Math" panose="02040503050406030204" pitchFamily="18" charset="0"/>
                                </a:rPr>
                                <m:t>𝐼</m:t>
                              </m:r>
                            </m:e>
                            <m:sub>
                              <m:r>
                                <a:rPr lang="en-IN" b="0" i="1" smtClean="0">
                                  <a:latin typeface="Cambria Math" panose="02040503050406030204" pitchFamily="18" charset="0"/>
                                </a:rPr>
                                <m:t>𝐿</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0</m:t>
                              </m:r>
                            </m:sub>
                          </m:sSub>
                        </m:den>
                      </m:f>
                      <m:r>
                        <a:rPr lang="en-IN" b="0" i="1" smtClean="0">
                          <a:latin typeface="Cambria Math" panose="02040503050406030204" pitchFamily="18" charset="0"/>
                        </a:rPr>
                        <m:t>+1)</m:t>
                      </m:r>
                    </m:oMath>
                  </m:oMathPara>
                </a14:m>
                <a:endParaRPr lang="en-IN" dirty="0"/>
              </a:p>
            </p:txBody>
          </p:sp>
        </mc:Choice>
        <mc:Fallback xmlns="">
          <p:sp>
            <p:nvSpPr>
              <p:cNvPr id="12" name="TextBox 11">
                <a:extLst>
                  <a:ext uri="{FF2B5EF4-FFF2-40B4-BE49-F238E27FC236}">
                    <a16:creationId xmlns:a16="http://schemas.microsoft.com/office/drawing/2014/main" id="{8874A109-BD42-15CB-9908-E828D70BFF2D}"/>
                  </a:ext>
                </a:extLst>
              </p:cNvPr>
              <p:cNvSpPr txBox="1">
                <a:spLocks noRot="1" noChangeAspect="1" noMove="1" noResize="1" noEditPoints="1" noAdjustHandles="1" noChangeArrowheads="1" noChangeShapeType="1" noTextEdit="1"/>
              </p:cNvSpPr>
              <p:nvPr/>
            </p:nvSpPr>
            <p:spPr>
              <a:xfrm>
                <a:off x="7459133" y="4534932"/>
                <a:ext cx="2743200" cy="683264"/>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969221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13</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2961399732"/>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8" name="Rectangle 7">
            <a:extLst>
              <a:ext uri="{FF2B5EF4-FFF2-40B4-BE49-F238E27FC236}">
                <a16:creationId xmlns:a16="http://schemas.microsoft.com/office/drawing/2014/main" id="{7B863394-C0D9-EE21-6AD0-A3620FAAD9FE}"/>
              </a:ext>
            </a:extLst>
          </p:cNvPr>
          <p:cNvSpPr/>
          <p:nvPr/>
        </p:nvSpPr>
        <p:spPr>
          <a:xfrm>
            <a:off x="5029200" y="4529667"/>
            <a:ext cx="1253067"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EF7732C-59D9-61D9-D87C-AA7A6951E14A}"/>
              </a:ext>
            </a:extLst>
          </p:cNvPr>
          <p:cNvSpPr txBox="1"/>
          <p:nvPr/>
        </p:nvSpPr>
        <p:spPr>
          <a:xfrm>
            <a:off x="1007533" y="1016000"/>
            <a:ext cx="1202637" cy="369332"/>
          </a:xfrm>
          <a:prstGeom prst="rect">
            <a:avLst/>
          </a:prstGeom>
          <a:noFill/>
        </p:spPr>
        <p:txBody>
          <a:bodyPr wrap="none" rtlCol="0">
            <a:spAutoFit/>
          </a:bodyPr>
          <a:lstStyle/>
          <a:p>
            <a:r>
              <a:rPr lang="en-IN" b="1" dirty="0"/>
              <a:t>Fill factor</a:t>
            </a:r>
          </a:p>
        </p:txBody>
      </p:sp>
      <p:sp>
        <p:nvSpPr>
          <p:cNvPr id="10" name="TextBox 9">
            <a:extLst>
              <a:ext uri="{FF2B5EF4-FFF2-40B4-BE49-F238E27FC236}">
                <a16:creationId xmlns:a16="http://schemas.microsoft.com/office/drawing/2014/main" id="{3942A9E1-92A6-B86E-44D6-DED05792D1F7}"/>
              </a:ext>
            </a:extLst>
          </p:cNvPr>
          <p:cNvSpPr txBox="1"/>
          <p:nvPr/>
        </p:nvSpPr>
        <p:spPr>
          <a:xfrm>
            <a:off x="6111875" y="1359932"/>
            <a:ext cx="5273675" cy="2949462"/>
          </a:xfrm>
          <a:prstGeom prst="rect">
            <a:avLst/>
          </a:prstGeom>
          <a:noFill/>
        </p:spPr>
        <p:txBody>
          <a:bodyPr wrap="square" rtlCol="0">
            <a:spAutoFit/>
          </a:bodyPr>
          <a:lstStyle/>
          <a:p>
            <a:pPr marL="285750" indent="-285750">
              <a:lnSpc>
                <a:spcPct val="150000"/>
              </a:lnSpc>
              <a:buBlip>
                <a:blip r:embed="rId2"/>
              </a:buBlip>
            </a:pPr>
            <a:r>
              <a:rPr lang="en-US" dirty="0"/>
              <a:t>The "fill factor", more commonly known by its abbreviation "FF", is a parameter which, in conjunction with </a:t>
            </a:r>
            <a:r>
              <a:rPr lang="en-US" dirty="0" err="1"/>
              <a:t>V</a:t>
            </a:r>
            <a:r>
              <a:rPr lang="en-US" baseline="-25000" dirty="0" err="1"/>
              <a:t>oc</a:t>
            </a:r>
            <a:r>
              <a:rPr lang="en-US" dirty="0"/>
              <a:t> and </a:t>
            </a:r>
            <a:r>
              <a:rPr lang="en-US" dirty="0" err="1"/>
              <a:t>I</a:t>
            </a:r>
            <a:r>
              <a:rPr lang="en-US" baseline="-25000" dirty="0" err="1"/>
              <a:t>sc</a:t>
            </a:r>
            <a:r>
              <a:rPr lang="en-US" dirty="0"/>
              <a:t>, determines the maximum power from a solar cell.</a:t>
            </a:r>
          </a:p>
          <a:p>
            <a:pPr marL="285750" indent="-285750">
              <a:lnSpc>
                <a:spcPct val="150000"/>
              </a:lnSpc>
              <a:buBlip>
                <a:blip r:embed="rId2"/>
              </a:buBlip>
            </a:pPr>
            <a:r>
              <a:rPr lang="en-US" dirty="0"/>
              <a:t>The FF is defined as the ratio of the maximum power from the solar cell to the product of </a:t>
            </a:r>
            <a:r>
              <a:rPr lang="en-US" dirty="0" err="1"/>
              <a:t>V</a:t>
            </a:r>
            <a:r>
              <a:rPr lang="en-US" baseline="-25000" dirty="0" err="1"/>
              <a:t>oc</a:t>
            </a:r>
            <a:r>
              <a:rPr lang="en-US" dirty="0"/>
              <a:t> and </a:t>
            </a:r>
            <a:r>
              <a:rPr lang="en-US" dirty="0" err="1"/>
              <a:t>I</a:t>
            </a:r>
            <a:r>
              <a:rPr lang="en-US" baseline="-25000" dirty="0" err="1"/>
              <a:t>sc</a:t>
            </a:r>
            <a:r>
              <a:rPr lang="en-US" dirty="0"/>
              <a:t> so that:</a:t>
            </a:r>
            <a:endParaRPr lang="en-IN" dirty="0"/>
          </a:p>
        </p:txBody>
      </p:sp>
      <p:pic>
        <p:nvPicPr>
          <p:cNvPr id="3" name="Picture 2">
            <a:extLst>
              <a:ext uri="{FF2B5EF4-FFF2-40B4-BE49-F238E27FC236}">
                <a16:creationId xmlns:a16="http://schemas.microsoft.com/office/drawing/2014/main" id="{53F3FDB8-706E-34F4-C97B-0DF35CE5BED2}"/>
              </a:ext>
            </a:extLst>
          </p:cNvPr>
          <p:cNvPicPr>
            <a:picLocks noChangeAspect="1"/>
          </p:cNvPicPr>
          <p:nvPr/>
        </p:nvPicPr>
        <p:blipFill>
          <a:blip r:embed="rId3"/>
          <a:stretch>
            <a:fillRect/>
          </a:stretch>
        </p:blipFill>
        <p:spPr>
          <a:xfrm>
            <a:off x="838200" y="1837665"/>
            <a:ext cx="4791744" cy="3038899"/>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7F02398-9199-DAAF-DA55-A1883B21B271}"/>
                  </a:ext>
                </a:extLst>
              </p:cNvPr>
              <p:cNvSpPr txBox="1"/>
              <p:nvPr/>
            </p:nvSpPr>
            <p:spPr>
              <a:xfrm>
                <a:off x="7408333" y="4512734"/>
                <a:ext cx="2582887" cy="520207"/>
              </a:xfrm>
              <a:prstGeom prst="rect">
                <a:avLst/>
              </a:prstGeom>
              <a:noFill/>
            </p:spPr>
            <p:txBody>
              <a:bodyPr wrap="square" rtlCol="0">
                <a:spAutoFit/>
              </a:bodyPr>
              <a:lstStyle/>
              <a:p>
                <a14:m>
                  <m:oMath xmlns:m="http://schemas.openxmlformats.org/officeDocument/2006/math">
                    <m:r>
                      <a:rPr lang="en-IN" b="0" i="1" smtClean="0">
                        <a:latin typeface="Cambria Math" panose="02040503050406030204" pitchFamily="18" charset="0"/>
                      </a:rPr>
                      <m:t>𝐹𝐹</m:t>
                    </m:r>
                    <m:r>
                      <a:rPr lang="en-IN" b="0" i="1" smtClean="0">
                        <a:latin typeface="Cambria Math" panose="02040503050406030204" pitchFamily="18" charset="0"/>
                      </a:rPr>
                      <m:t>= </m:t>
                    </m:r>
                    <m:f>
                      <m:fPr>
                        <m:ctrlPr>
                          <a:rPr lang="en-IN" b="0" i="1" smtClean="0">
                            <a:latin typeface="Cambria Math" panose="02040503050406030204" pitchFamily="18" charset="0"/>
                          </a:rPr>
                        </m:ctrlPr>
                      </m:fPr>
                      <m:num>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𝑀𝑃</m:t>
                            </m:r>
                          </m:sub>
                        </m:sSub>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𝑂𝐶</m:t>
                            </m:r>
                          </m:sub>
                        </m:sSub>
                        <m:r>
                          <a:rPr lang="en-IN" b="0" i="1" smtClean="0">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𝑆</m:t>
                            </m:r>
                            <m:r>
                              <a:rPr lang="en-IN" i="1">
                                <a:latin typeface="Cambria Math" panose="02040503050406030204" pitchFamily="18" charset="0"/>
                              </a:rPr>
                              <m:t>𝐶</m:t>
                            </m:r>
                          </m:sub>
                        </m:sSub>
                      </m:den>
                    </m:f>
                    <m:r>
                      <a:rPr lang="en-IN" b="0" i="1" smtClean="0">
                        <a:latin typeface="Cambria Math" panose="02040503050406030204" pitchFamily="18" charset="0"/>
                      </a:rPr>
                      <m:t>=</m:t>
                    </m:r>
                  </m:oMath>
                </a14:m>
                <a:r>
                  <a:rPr lang="en-IN" dirty="0"/>
                  <a:t> </a:t>
                </a:r>
                <a14:m>
                  <m:oMath xmlns:m="http://schemas.openxmlformats.org/officeDocument/2006/math">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𝑉</m:t>
                            </m:r>
                          </m:e>
                          <m:sub>
                            <m:r>
                              <a:rPr lang="en-IN" b="0" i="1" smtClean="0">
                                <a:latin typeface="Cambria Math" panose="02040503050406030204" pitchFamily="18" charset="0"/>
                              </a:rPr>
                              <m:t>𝑀𝑃</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b="0" i="1" smtClean="0">
                                <a:latin typeface="Cambria Math" panose="02040503050406030204" pitchFamily="18" charset="0"/>
                              </a:rPr>
                              <m:t>𝑀𝑃</m:t>
                            </m:r>
                          </m:sub>
                        </m:sSub>
                      </m:num>
                      <m:den>
                        <m:sSub>
                          <m:sSubPr>
                            <m:ctrlPr>
                              <a:rPr lang="en-IN" i="1">
                                <a:latin typeface="Cambria Math" panose="02040503050406030204" pitchFamily="18" charset="0"/>
                              </a:rPr>
                            </m:ctrlPr>
                          </m:sSubPr>
                          <m:e>
                            <m:r>
                              <a:rPr lang="en-IN" i="1">
                                <a:latin typeface="Cambria Math" panose="02040503050406030204" pitchFamily="18" charset="0"/>
                              </a:rPr>
                              <m:t>𝑉</m:t>
                            </m:r>
                          </m:e>
                          <m:sub>
                            <m:r>
                              <a:rPr lang="en-IN" i="1">
                                <a:latin typeface="Cambria Math" panose="02040503050406030204" pitchFamily="18" charset="0"/>
                              </a:rPr>
                              <m:t>𝑂𝐶</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𝑆𝐶</m:t>
                            </m:r>
                          </m:sub>
                        </m:sSub>
                      </m:den>
                    </m:f>
                  </m:oMath>
                </a14:m>
                <a:endParaRPr lang="en-IN" dirty="0"/>
              </a:p>
            </p:txBody>
          </p:sp>
        </mc:Choice>
        <mc:Fallback xmlns="">
          <p:sp>
            <p:nvSpPr>
              <p:cNvPr id="13" name="TextBox 12">
                <a:extLst>
                  <a:ext uri="{FF2B5EF4-FFF2-40B4-BE49-F238E27FC236}">
                    <a16:creationId xmlns:a16="http://schemas.microsoft.com/office/drawing/2014/main" id="{A7F02398-9199-DAAF-DA55-A1883B21B271}"/>
                  </a:ext>
                </a:extLst>
              </p:cNvPr>
              <p:cNvSpPr txBox="1">
                <a:spLocks noRot="1" noChangeAspect="1" noMove="1" noResize="1" noEditPoints="1" noAdjustHandles="1" noChangeArrowheads="1" noChangeShapeType="1" noTextEdit="1"/>
              </p:cNvSpPr>
              <p:nvPr/>
            </p:nvSpPr>
            <p:spPr>
              <a:xfrm>
                <a:off x="7408333" y="4512734"/>
                <a:ext cx="2582887" cy="520207"/>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02634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14</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1924217275"/>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8" name="Rectangle 7">
            <a:extLst>
              <a:ext uri="{FF2B5EF4-FFF2-40B4-BE49-F238E27FC236}">
                <a16:creationId xmlns:a16="http://schemas.microsoft.com/office/drawing/2014/main" id="{7B863394-C0D9-EE21-6AD0-A3620FAAD9FE}"/>
              </a:ext>
            </a:extLst>
          </p:cNvPr>
          <p:cNvSpPr/>
          <p:nvPr/>
        </p:nvSpPr>
        <p:spPr>
          <a:xfrm>
            <a:off x="5029200" y="4529667"/>
            <a:ext cx="1253067"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3942A9E1-92A6-B86E-44D6-DED05792D1F7}"/>
              </a:ext>
            </a:extLst>
          </p:cNvPr>
          <p:cNvSpPr txBox="1"/>
          <p:nvPr/>
        </p:nvSpPr>
        <p:spPr>
          <a:xfrm>
            <a:off x="5799667" y="1016000"/>
            <a:ext cx="5554133" cy="4611455"/>
          </a:xfrm>
          <a:prstGeom prst="rect">
            <a:avLst/>
          </a:prstGeom>
          <a:noFill/>
        </p:spPr>
        <p:txBody>
          <a:bodyPr wrap="square" rtlCol="0">
            <a:spAutoFit/>
          </a:bodyPr>
          <a:lstStyle/>
          <a:p>
            <a:pPr marL="285750" indent="-285750">
              <a:lnSpc>
                <a:spcPct val="150000"/>
              </a:lnSpc>
              <a:buBlip>
                <a:blip r:embed="rId2"/>
              </a:buBlip>
            </a:pPr>
            <a:r>
              <a:rPr lang="en-US" dirty="0"/>
              <a:t>The "quantum efficiency" (Q.E.) is the ratio of the number of carriers collected by the solar cell to the number of photons of a given energy incident on the solar cell.</a:t>
            </a:r>
          </a:p>
          <a:p>
            <a:pPr marL="285750" indent="-285750">
              <a:lnSpc>
                <a:spcPct val="150000"/>
              </a:lnSpc>
              <a:buBlip>
                <a:blip r:embed="rId2"/>
              </a:buBlip>
            </a:pPr>
            <a:r>
              <a:rPr lang="en-US" dirty="0"/>
              <a:t>The quantum efficiency may be given as a function of wavelength or energy. If all photons of a certain wavelength are absorbed, and the resulting minority carriers are collected, then the quantum efficiency at that particular wavelength is unity.</a:t>
            </a:r>
          </a:p>
          <a:p>
            <a:pPr marL="285750" indent="-285750">
              <a:lnSpc>
                <a:spcPct val="150000"/>
              </a:lnSpc>
              <a:buBlip>
                <a:blip r:embed="rId2"/>
              </a:buBlip>
            </a:pPr>
            <a:r>
              <a:rPr lang="en-US" dirty="0"/>
              <a:t>The quantum efficiency for photons with energy below the band gap is zero.</a:t>
            </a:r>
            <a:endParaRPr lang="en-IN" dirty="0"/>
          </a:p>
        </p:txBody>
      </p:sp>
      <p:sp>
        <p:nvSpPr>
          <p:cNvPr id="7" name="TextBox 6">
            <a:extLst>
              <a:ext uri="{FF2B5EF4-FFF2-40B4-BE49-F238E27FC236}">
                <a16:creationId xmlns:a16="http://schemas.microsoft.com/office/drawing/2014/main" id="{1EF7732C-59D9-61D9-D87C-AA7A6951E14A}"/>
              </a:ext>
            </a:extLst>
          </p:cNvPr>
          <p:cNvSpPr txBox="1"/>
          <p:nvPr/>
        </p:nvSpPr>
        <p:spPr>
          <a:xfrm>
            <a:off x="1007533" y="1016000"/>
            <a:ext cx="2242922" cy="369332"/>
          </a:xfrm>
          <a:prstGeom prst="rect">
            <a:avLst/>
          </a:prstGeom>
          <a:noFill/>
        </p:spPr>
        <p:txBody>
          <a:bodyPr wrap="none" rtlCol="0">
            <a:spAutoFit/>
          </a:bodyPr>
          <a:lstStyle/>
          <a:p>
            <a:r>
              <a:rPr lang="en-IN" b="1" dirty="0"/>
              <a:t>Quantum efficiency</a:t>
            </a:r>
          </a:p>
        </p:txBody>
      </p:sp>
      <p:pic>
        <p:nvPicPr>
          <p:cNvPr id="11" name="Picture 10">
            <a:extLst>
              <a:ext uri="{FF2B5EF4-FFF2-40B4-BE49-F238E27FC236}">
                <a16:creationId xmlns:a16="http://schemas.microsoft.com/office/drawing/2014/main" id="{0DE87597-395F-8E9F-6098-ED03931BB23F}"/>
              </a:ext>
            </a:extLst>
          </p:cNvPr>
          <p:cNvPicPr>
            <a:picLocks noChangeAspect="1"/>
          </p:cNvPicPr>
          <p:nvPr/>
        </p:nvPicPr>
        <p:blipFill rotWithShape="1">
          <a:blip r:embed="rId3"/>
          <a:srcRect l="8041" r="3938"/>
          <a:stretch/>
        </p:blipFill>
        <p:spPr>
          <a:xfrm>
            <a:off x="838200" y="1623760"/>
            <a:ext cx="5047851" cy="3610479"/>
          </a:xfrm>
          <a:prstGeom prst="rect">
            <a:avLst/>
          </a:prstGeom>
        </p:spPr>
      </p:pic>
    </p:spTree>
    <p:extLst>
      <p:ext uri="{BB962C8B-B14F-4D97-AF65-F5344CB8AC3E}">
        <p14:creationId xmlns:p14="http://schemas.microsoft.com/office/powerpoint/2010/main" val="2285953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15</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Diagram 1">
            <a:extLst>
              <a:ext uri="{FF2B5EF4-FFF2-40B4-BE49-F238E27FC236}">
                <a16:creationId xmlns:a16="http://schemas.microsoft.com/office/drawing/2014/main" id="{C9626A04-55D9-353A-A9F2-F4F9F530BD2F}"/>
              </a:ext>
            </a:extLst>
          </p:cNvPr>
          <p:cNvGraphicFramePr/>
          <p:nvPr>
            <p:extLst>
              <p:ext uri="{D42A27DB-BD31-4B8C-83A1-F6EECF244321}">
                <p14:modId xmlns:p14="http://schemas.microsoft.com/office/powerpoint/2010/main" val="4123632617"/>
              </p:ext>
            </p:extLst>
          </p:nvPr>
        </p:nvGraphicFramePr>
        <p:xfrm>
          <a:off x="0" y="719666"/>
          <a:ext cx="12192000" cy="54749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1D77B401-54B7-C786-65F7-8D606902F7EF}"/>
              </a:ext>
            </a:extLst>
          </p:cNvPr>
          <p:cNvGraphicFramePr/>
          <p:nvPr>
            <p:extLst>
              <p:ext uri="{D42A27DB-BD31-4B8C-83A1-F6EECF244321}">
                <p14:modId xmlns:p14="http://schemas.microsoft.com/office/powerpoint/2010/main" val="822550176"/>
              </p:ext>
            </p:extLst>
          </p:nvPr>
        </p:nvGraphicFramePr>
        <p:xfrm>
          <a:off x="333188" y="2026024"/>
          <a:ext cx="1549400" cy="34010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Table 7">
            <a:extLst>
              <a:ext uri="{FF2B5EF4-FFF2-40B4-BE49-F238E27FC236}">
                <a16:creationId xmlns:a16="http://schemas.microsoft.com/office/drawing/2014/main" id="{78E8E961-B9F6-D1B1-8406-D3A58E864E83}"/>
              </a:ext>
            </a:extLst>
          </p:cNvPr>
          <p:cNvGraphicFramePr>
            <a:graphicFrameLocks/>
          </p:cNvGraphicFramePr>
          <p:nvPr>
            <p:extLst>
              <p:ext uri="{D42A27DB-BD31-4B8C-83A1-F6EECF244321}">
                <p14:modId xmlns:p14="http://schemas.microsoft.com/office/powerpoint/2010/main" val="3817233039"/>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149855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16</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7">
            <a:extLst>
              <a:ext uri="{FF2B5EF4-FFF2-40B4-BE49-F238E27FC236}">
                <a16:creationId xmlns:a16="http://schemas.microsoft.com/office/drawing/2014/main" id="{78E8E961-B9F6-D1B1-8406-D3A58E864E83}"/>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3" name="Picture 2">
            <a:extLst>
              <a:ext uri="{FF2B5EF4-FFF2-40B4-BE49-F238E27FC236}">
                <a16:creationId xmlns:a16="http://schemas.microsoft.com/office/drawing/2014/main" id="{26D74C4A-7B89-0B0B-4F90-5DDEAED446BF}"/>
              </a:ext>
            </a:extLst>
          </p:cNvPr>
          <p:cNvPicPr>
            <a:picLocks noChangeAspect="1"/>
          </p:cNvPicPr>
          <p:nvPr/>
        </p:nvPicPr>
        <p:blipFill rotWithShape="1">
          <a:blip r:embed="rId3"/>
          <a:srcRect l="188"/>
          <a:stretch/>
        </p:blipFill>
        <p:spPr>
          <a:xfrm>
            <a:off x="854869" y="863600"/>
            <a:ext cx="10498932" cy="5352301"/>
          </a:xfrm>
          <a:prstGeom prst="rect">
            <a:avLst/>
          </a:prstGeom>
        </p:spPr>
      </p:pic>
    </p:spTree>
    <p:extLst>
      <p:ext uri="{BB962C8B-B14F-4D97-AF65-F5344CB8AC3E}">
        <p14:creationId xmlns:p14="http://schemas.microsoft.com/office/powerpoint/2010/main" val="338982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17</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7">
            <a:extLst>
              <a:ext uri="{FF2B5EF4-FFF2-40B4-BE49-F238E27FC236}">
                <a16:creationId xmlns:a16="http://schemas.microsoft.com/office/drawing/2014/main" id="{78E8E961-B9F6-D1B1-8406-D3A58E864E83}"/>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7" name="TextBox 6">
            <a:extLst>
              <a:ext uri="{FF2B5EF4-FFF2-40B4-BE49-F238E27FC236}">
                <a16:creationId xmlns:a16="http://schemas.microsoft.com/office/drawing/2014/main" id="{5CF41B6B-B4E6-91B9-C8E1-F77896766366}"/>
              </a:ext>
            </a:extLst>
          </p:cNvPr>
          <p:cNvSpPr txBox="1"/>
          <p:nvPr/>
        </p:nvSpPr>
        <p:spPr>
          <a:xfrm>
            <a:off x="838200" y="881090"/>
            <a:ext cx="2964273" cy="369332"/>
          </a:xfrm>
          <a:prstGeom prst="rect">
            <a:avLst/>
          </a:prstGeom>
          <a:noFill/>
        </p:spPr>
        <p:txBody>
          <a:bodyPr wrap="none" rtlCol="0">
            <a:spAutoFit/>
          </a:bodyPr>
          <a:lstStyle/>
          <a:p>
            <a:r>
              <a:rPr lang="en-IN" b="1" dirty="0"/>
              <a:t>Perovskite efficiency table</a:t>
            </a:r>
          </a:p>
        </p:txBody>
      </p:sp>
      <p:pic>
        <p:nvPicPr>
          <p:cNvPr id="2" name="Picture 2">
            <a:extLst>
              <a:ext uri="{FF2B5EF4-FFF2-40B4-BE49-F238E27FC236}">
                <a16:creationId xmlns:a16="http://schemas.microsoft.com/office/drawing/2014/main" id="{B1EE0A18-EDD4-C01F-36DF-B73103EB1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699" y="1250422"/>
            <a:ext cx="8034602" cy="4962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228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18</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091DB697-87AD-E1C7-825A-02B1AAC22B79}"/>
              </a:ext>
            </a:extLst>
          </p:cNvPr>
          <p:cNvPicPr>
            <a:picLocks noChangeAspect="1"/>
          </p:cNvPicPr>
          <p:nvPr/>
        </p:nvPicPr>
        <p:blipFill rotWithShape="1">
          <a:blip r:embed="rId3">
            <a:extLst>
              <a:ext uri="{28A0092B-C50C-407E-A947-70E740481C1C}">
                <a14:useLocalDpi xmlns:a14="http://schemas.microsoft.com/office/drawing/2010/main" val="0"/>
              </a:ext>
            </a:extLst>
          </a:blip>
          <a:srcRect l="27847" t="17284" r="30833" b="19382"/>
          <a:stretch/>
        </p:blipFill>
        <p:spPr>
          <a:xfrm>
            <a:off x="1286933" y="834504"/>
            <a:ext cx="3340351" cy="2880000"/>
          </a:xfrm>
          <a:prstGeom prst="rect">
            <a:avLst/>
          </a:prstGeom>
        </p:spPr>
      </p:pic>
      <p:pic>
        <p:nvPicPr>
          <p:cNvPr id="10" name="Picture 9">
            <a:extLst>
              <a:ext uri="{FF2B5EF4-FFF2-40B4-BE49-F238E27FC236}">
                <a16:creationId xmlns:a16="http://schemas.microsoft.com/office/drawing/2014/main" id="{E8236FE0-C7D6-1188-AA5A-DDAE661E25E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308" b="98615" l="6224" r="99170"/>
                    </a14:imgEffect>
                  </a14:imgLayer>
                </a14:imgProps>
              </a:ext>
            </a:extLst>
          </a:blip>
          <a:stretch>
            <a:fillRect/>
          </a:stretch>
        </p:blipFill>
        <p:spPr>
          <a:xfrm>
            <a:off x="1438416" y="3625646"/>
            <a:ext cx="3037383" cy="2730704"/>
          </a:xfrm>
          <a:prstGeom prst="rect">
            <a:avLst/>
          </a:prstGeom>
        </p:spPr>
      </p:pic>
      <p:sp>
        <p:nvSpPr>
          <p:cNvPr id="11" name="TextBox 10">
            <a:extLst>
              <a:ext uri="{FF2B5EF4-FFF2-40B4-BE49-F238E27FC236}">
                <a16:creationId xmlns:a16="http://schemas.microsoft.com/office/drawing/2014/main" id="{2265EB71-298D-95C8-E19A-B7CD5CB8214F}"/>
              </a:ext>
            </a:extLst>
          </p:cNvPr>
          <p:cNvSpPr txBox="1"/>
          <p:nvPr/>
        </p:nvSpPr>
        <p:spPr>
          <a:xfrm>
            <a:off x="5757333" y="886863"/>
            <a:ext cx="5628217" cy="2949462"/>
          </a:xfrm>
          <a:prstGeom prst="rect">
            <a:avLst/>
          </a:prstGeom>
          <a:noFill/>
        </p:spPr>
        <p:txBody>
          <a:bodyPr wrap="square" rtlCol="0">
            <a:spAutoFit/>
          </a:bodyPr>
          <a:lstStyle/>
          <a:p>
            <a:pPr marL="285750" indent="-285750">
              <a:lnSpc>
                <a:spcPct val="150000"/>
              </a:lnSpc>
              <a:buBlip>
                <a:blip r:embed="rId6"/>
              </a:buBlip>
            </a:pPr>
            <a:r>
              <a:rPr lang="en-IN" dirty="0"/>
              <a:t>Perovskite derives its name from the mineral structure Calcium Titanium oxide, discovered by German mineralogist Gustav Rose in 1839.</a:t>
            </a:r>
          </a:p>
          <a:p>
            <a:pPr marL="285750" indent="-285750">
              <a:lnSpc>
                <a:spcPct val="150000"/>
              </a:lnSpc>
              <a:buBlip>
                <a:blip r:embed="rId6"/>
              </a:buBlip>
            </a:pPr>
            <a:r>
              <a:rPr lang="en-IN" dirty="0"/>
              <a:t>The special structure of this mineral was later characterized by Russian mineralogist Lev. A. </a:t>
            </a:r>
            <a:r>
              <a:rPr lang="en-IN" dirty="0" err="1"/>
              <a:t>perovski</a:t>
            </a:r>
            <a:r>
              <a:rPr lang="en-IN" dirty="0"/>
              <a:t>, thus the name.</a:t>
            </a:r>
          </a:p>
          <a:p>
            <a:pPr marL="285750" indent="-285750">
              <a:lnSpc>
                <a:spcPct val="150000"/>
              </a:lnSpc>
              <a:buBlip>
                <a:blip r:embed="rId6"/>
              </a:buBlip>
            </a:pPr>
            <a:r>
              <a:rPr lang="en-IN" dirty="0"/>
              <a:t>Chemical formula of perovskite in ABX</a:t>
            </a:r>
            <a:r>
              <a:rPr lang="en-IN" baseline="-25000" dirty="0"/>
              <a:t>3</a:t>
            </a:r>
          </a:p>
        </p:txBody>
      </p:sp>
      <p:sp>
        <p:nvSpPr>
          <p:cNvPr id="12" name="TextBox 11">
            <a:extLst>
              <a:ext uri="{FF2B5EF4-FFF2-40B4-BE49-F238E27FC236}">
                <a16:creationId xmlns:a16="http://schemas.microsoft.com/office/drawing/2014/main" id="{ACE191A4-3761-8E35-E836-80A89655E6A8}"/>
              </a:ext>
            </a:extLst>
          </p:cNvPr>
          <p:cNvSpPr txBox="1"/>
          <p:nvPr/>
        </p:nvSpPr>
        <p:spPr>
          <a:xfrm>
            <a:off x="8153400" y="4089852"/>
            <a:ext cx="1194558" cy="369332"/>
          </a:xfrm>
          <a:prstGeom prst="rect">
            <a:avLst/>
          </a:prstGeom>
          <a:noFill/>
        </p:spPr>
        <p:txBody>
          <a:bodyPr wrap="none" rtlCol="0">
            <a:spAutoFit/>
          </a:bodyPr>
          <a:lstStyle/>
          <a:p>
            <a:r>
              <a:rPr lang="en-IN" b="1" dirty="0"/>
              <a:t>A</a:t>
            </a:r>
            <a:r>
              <a:rPr lang="en-IN" dirty="0"/>
              <a:t> = Cation</a:t>
            </a:r>
          </a:p>
        </p:txBody>
      </p:sp>
      <p:sp>
        <p:nvSpPr>
          <p:cNvPr id="13" name="TextBox 12">
            <a:extLst>
              <a:ext uri="{FF2B5EF4-FFF2-40B4-BE49-F238E27FC236}">
                <a16:creationId xmlns:a16="http://schemas.microsoft.com/office/drawing/2014/main" id="{A5887A01-888D-1EAC-A630-F950146D8EB6}"/>
              </a:ext>
            </a:extLst>
          </p:cNvPr>
          <p:cNvSpPr txBox="1"/>
          <p:nvPr/>
        </p:nvSpPr>
        <p:spPr>
          <a:xfrm>
            <a:off x="8153400" y="4741300"/>
            <a:ext cx="1475084" cy="369332"/>
          </a:xfrm>
          <a:prstGeom prst="rect">
            <a:avLst/>
          </a:prstGeom>
          <a:noFill/>
        </p:spPr>
        <p:txBody>
          <a:bodyPr wrap="none" rtlCol="0">
            <a:spAutoFit/>
          </a:bodyPr>
          <a:lstStyle/>
          <a:p>
            <a:r>
              <a:rPr lang="en-IN" b="1" dirty="0"/>
              <a:t>B</a:t>
            </a:r>
            <a:r>
              <a:rPr lang="en-IN" dirty="0"/>
              <a:t> = Metal ion</a:t>
            </a:r>
          </a:p>
        </p:txBody>
      </p:sp>
      <p:sp>
        <p:nvSpPr>
          <p:cNvPr id="14" name="TextBox 13">
            <a:extLst>
              <a:ext uri="{FF2B5EF4-FFF2-40B4-BE49-F238E27FC236}">
                <a16:creationId xmlns:a16="http://schemas.microsoft.com/office/drawing/2014/main" id="{83A10B60-5A91-2D90-1E21-BEF43A23FD6D}"/>
              </a:ext>
            </a:extLst>
          </p:cNvPr>
          <p:cNvSpPr txBox="1"/>
          <p:nvPr/>
        </p:nvSpPr>
        <p:spPr>
          <a:xfrm>
            <a:off x="8153400" y="5180753"/>
            <a:ext cx="3232150" cy="646331"/>
          </a:xfrm>
          <a:prstGeom prst="rect">
            <a:avLst/>
          </a:prstGeom>
          <a:noFill/>
        </p:spPr>
        <p:txBody>
          <a:bodyPr wrap="square" rtlCol="0">
            <a:spAutoFit/>
          </a:bodyPr>
          <a:lstStyle/>
          <a:p>
            <a:r>
              <a:rPr lang="en-IN" b="1" dirty="0"/>
              <a:t>X</a:t>
            </a:r>
            <a:r>
              <a:rPr lang="en-IN" dirty="0"/>
              <a:t> = Anions as Oxygen, Halogens, or alkali metals</a:t>
            </a:r>
          </a:p>
        </p:txBody>
      </p:sp>
      <p:pic>
        <p:nvPicPr>
          <p:cNvPr id="16" name="Picture 15">
            <a:extLst>
              <a:ext uri="{FF2B5EF4-FFF2-40B4-BE49-F238E27FC236}">
                <a16:creationId xmlns:a16="http://schemas.microsoft.com/office/drawing/2014/main" id="{F5B695E4-95D1-0506-808A-6F50C3C6CB07}"/>
              </a:ext>
            </a:extLst>
          </p:cNvPr>
          <p:cNvPicPr>
            <a:picLocks noChangeAspect="1"/>
          </p:cNvPicPr>
          <p:nvPr/>
        </p:nvPicPr>
        <p:blipFill rotWithShape="1">
          <a:blip r:embed="rId7">
            <a:extLst>
              <a:ext uri="{28A0092B-C50C-407E-A947-70E740481C1C}">
                <a14:useLocalDpi xmlns:a14="http://schemas.microsoft.com/office/drawing/2010/main" val="0"/>
              </a:ext>
            </a:extLst>
          </a:blip>
          <a:srcRect l="28751" t="63704" r="63288" b="21975"/>
          <a:stretch/>
        </p:blipFill>
        <p:spPr>
          <a:xfrm>
            <a:off x="6180662" y="3783451"/>
            <a:ext cx="970599" cy="982133"/>
          </a:xfrm>
          <a:prstGeom prst="rect">
            <a:avLst/>
          </a:prstGeom>
        </p:spPr>
      </p:pic>
      <p:pic>
        <p:nvPicPr>
          <p:cNvPr id="18" name="Picture 17">
            <a:extLst>
              <a:ext uri="{FF2B5EF4-FFF2-40B4-BE49-F238E27FC236}">
                <a16:creationId xmlns:a16="http://schemas.microsoft.com/office/drawing/2014/main" id="{F6B16C5A-FDFC-1246-E325-9764B0252EEA}"/>
              </a:ext>
            </a:extLst>
          </p:cNvPr>
          <p:cNvPicPr>
            <a:picLocks noChangeAspect="1"/>
          </p:cNvPicPr>
          <p:nvPr/>
        </p:nvPicPr>
        <p:blipFill rotWithShape="1">
          <a:blip r:embed="rId7">
            <a:extLst>
              <a:ext uri="{28A0092B-C50C-407E-A947-70E740481C1C}">
                <a14:useLocalDpi xmlns:a14="http://schemas.microsoft.com/office/drawing/2010/main" val="0"/>
              </a:ext>
            </a:extLst>
          </a:blip>
          <a:srcRect l="46173" t="55939" r="48681" b="33951"/>
          <a:stretch/>
        </p:blipFill>
        <p:spPr>
          <a:xfrm>
            <a:off x="6352238" y="5148399"/>
            <a:ext cx="627449" cy="693342"/>
          </a:xfrm>
          <a:prstGeom prst="rect">
            <a:avLst/>
          </a:prstGeom>
        </p:spPr>
      </p:pic>
      <p:pic>
        <p:nvPicPr>
          <p:cNvPr id="20" name="Picture 19">
            <a:extLst>
              <a:ext uri="{FF2B5EF4-FFF2-40B4-BE49-F238E27FC236}">
                <a16:creationId xmlns:a16="http://schemas.microsoft.com/office/drawing/2014/main" id="{7BE6D0AB-4365-D378-749E-ED5F4A2DE93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45833" b="49815" l="47708" r="49740"/>
                    </a14:imgEffect>
                    <a14:imgEffect>
                      <a14:artisticCutout/>
                    </a14:imgEffect>
                  </a14:imgLayer>
                </a14:imgProps>
              </a:ext>
              <a:ext uri="{28A0092B-C50C-407E-A947-70E740481C1C}">
                <a14:useLocalDpi xmlns:a14="http://schemas.microsoft.com/office/drawing/2010/main" val="0"/>
              </a:ext>
            </a:extLst>
          </a:blip>
          <a:srcRect l="47500" t="45432" r="50000" b="50000"/>
          <a:stretch/>
        </p:blipFill>
        <p:spPr>
          <a:xfrm>
            <a:off x="6513561" y="4766300"/>
            <a:ext cx="304802" cy="313268"/>
          </a:xfrm>
          <a:prstGeom prst="rect">
            <a:avLst/>
          </a:prstGeom>
        </p:spPr>
      </p:pic>
      <p:graphicFrame>
        <p:nvGraphicFramePr>
          <p:cNvPr id="3" name="Table 7">
            <a:extLst>
              <a:ext uri="{FF2B5EF4-FFF2-40B4-BE49-F238E27FC236}">
                <a16:creationId xmlns:a16="http://schemas.microsoft.com/office/drawing/2014/main" id="{199C4703-CF93-FA0C-9ED1-58DB8B208F33}"/>
              </a:ext>
            </a:extLst>
          </p:cNvPr>
          <p:cNvGraphicFramePr>
            <a:graphicFrameLocks/>
          </p:cNvGraphicFramePr>
          <p:nvPr>
            <p:extLst>
              <p:ext uri="{D42A27DB-BD31-4B8C-83A1-F6EECF244321}">
                <p14:modId xmlns:p14="http://schemas.microsoft.com/office/powerpoint/2010/main" val="3612595089"/>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1412141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19</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6622EAAB-A646-B238-CFBD-0ABC875B402A}"/>
              </a:ext>
            </a:extLst>
          </p:cNvPr>
          <p:cNvPicPr>
            <a:picLocks noChangeAspect="1"/>
          </p:cNvPicPr>
          <p:nvPr/>
        </p:nvPicPr>
        <p:blipFill rotWithShape="1">
          <a:blip r:embed="rId3">
            <a:extLst>
              <a:ext uri="{28A0092B-C50C-407E-A947-70E740481C1C}">
                <a14:useLocalDpi xmlns:a14="http://schemas.microsoft.com/office/drawing/2010/main" val="0"/>
              </a:ext>
            </a:extLst>
          </a:blip>
          <a:srcRect l="27291" t="16667" r="30417" b="18889"/>
          <a:stretch/>
        </p:blipFill>
        <p:spPr>
          <a:xfrm>
            <a:off x="5046000" y="2529000"/>
            <a:ext cx="2100000" cy="1800000"/>
          </a:xfrm>
          <a:prstGeom prst="rect">
            <a:avLst/>
          </a:prstGeom>
        </p:spPr>
      </p:pic>
      <p:sp>
        <p:nvSpPr>
          <p:cNvPr id="10" name="TextBox 9">
            <a:extLst>
              <a:ext uri="{FF2B5EF4-FFF2-40B4-BE49-F238E27FC236}">
                <a16:creationId xmlns:a16="http://schemas.microsoft.com/office/drawing/2014/main" id="{2064E79B-F0B6-8641-C8C1-232DD20F4467}"/>
              </a:ext>
            </a:extLst>
          </p:cNvPr>
          <p:cNvSpPr txBox="1"/>
          <p:nvPr/>
        </p:nvSpPr>
        <p:spPr>
          <a:xfrm>
            <a:off x="1507473" y="948627"/>
            <a:ext cx="3476465" cy="369332"/>
          </a:xfrm>
          <a:prstGeom prst="rect">
            <a:avLst/>
          </a:prstGeom>
          <a:noFill/>
        </p:spPr>
        <p:txBody>
          <a:bodyPr wrap="none" rtlCol="0">
            <a:spAutoFit/>
          </a:bodyPr>
          <a:lstStyle/>
          <a:p>
            <a:r>
              <a:rPr lang="en-IN" b="1" dirty="0"/>
              <a:t>Some properties of perovskites</a:t>
            </a:r>
          </a:p>
        </p:txBody>
      </p:sp>
      <p:sp>
        <p:nvSpPr>
          <p:cNvPr id="11" name="TextBox 10">
            <a:extLst>
              <a:ext uri="{FF2B5EF4-FFF2-40B4-BE49-F238E27FC236}">
                <a16:creationId xmlns:a16="http://schemas.microsoft.com/office/drawing/2014/main" id="{7B07CCD8-4D0F-C528-6AB4-CEF2A58198A1}"/>
              </a:ext>
            </a:extLst>
          </p:cNvPr>
          <p:cNvSpPr txBox="1"/>
          <p:nvPr/>
        </p:nvSpPr>
        <p:spPr>
          <a:xfrm>
            <a:off x="1040442" y="1739176"/>
            <a:ext cx="4178540" cy="4195957"/>
          </a:xfrm>
          <a:prstGeom prst="rect">
            <a:avLst/>
          </a:prstGeom>
          <a:noFill/>
        </p:spPr>
        <p:txBody>
          <a:bodyPr wrap="square" rtlCol="0">
            <a:spAutoFit/>
          </a:bodyPr>
          <a:lstStyle/>
          <a:p>
            <a:pPr marL="285750" indent="-285750">
              <a:lnSpc>
                <a:spcPct val="150000"/>
              </a:lnSpc>
              <a:buBlip>
                <a:blip r:embed="rId4"/>
              </a:buBlip>
            </a:pPr>
            <a:r>
              <a:rPr lang="en-IN" dirty="0"/>
              <a:t>Perovskite ideally has a cubic structure, but due to temperature, it also shows tetragonal, octahedral, and orthorhombic structures.</a:t>
            </a:r>
          </a:p>
          <a:p>
            <a:pPr marL="285750" indent="-285750">
              <a:lnSpc>
                <a:spcPct val="150000"/>
              </a:lnSpc>
              <a:buBlip>
                <a:blip r:embed="rId4"/>
              </a:buBlip>
            </a:pPr>
            <a:r>
              <a:rPr lang="en-IN" dirty="0"/>
              <a:t>Electrical properties governed by mostly the B-X bond, which are in most cases inorganics</a:t>
            </a:r>
          </a:p>
          <a:p>
            <a:pPr marL="285750" indent="-285750">
              <a:lnSpc>
                <a:spcPct val="150000"/>
              </a:lnSpc>
              <a:buBlip>
                <a:blip r:embed="rId4"/>
              </a:buBlip>
            </a:pPr>
            <a:r>
              <a:rPr lang="en-IN" dirty="0"/>
              <a:t>A cation does not participate in electronic properties. </a:t>
            </a:r>
          </a:p>
          <a:p>
            <a:pPr marL="285750" indent="-285750">
              <a:lnSpc>
                <a:spcPct val="150000"/>
              </a:lnSpc>
              <a:buBlip>
                <a:blip r:embed="rId4"/>
              </a:buBlip>
            </a:pPr>
            <a:endParaRPr lang="en-IN" dirty="0"/>
          </a:p>
        </p:txBody>
      </p:sp>
      <p:sp>
        <p:nvSpPr>
          <p:cNvPr id="12" name="TextBox 11">
            <a:extLst>
              <a:ext uri="{FF2B5EF4-FFF2-40B4-BE49-F238E27FC236}">
                <a16:creationId xmlns:a16="http://schemas.microsoft.com/office/drawing/2014/main" id="{7C5BF995-5462-9C74-A9F4-EC570CB673D2}"/>
              </a:ext>
            </a:extLst>
          </p:cNvPr>
          <p:cNvSpPr txBox="1"/>
          <p:nvPr/>
        </p:nvSpPr>
        <p:spPr>
          <a:xfrm>
            <a:off x="7861518" y="926103"/>
            <a:ext cx="3228000" cy="369332"/>
          </a:xfrm>
          <a:prstGeom prst="rect">
            <a:avLst/>
          </a:prstGeom>
          <a:noFill/>
        </p:spPr>
        <p:txBody>
          <a:bodyPr wrap="none" rtlCol="0">
            <a:spAutoFit/>
          </a:bodyPr>
          <a:lstStyle/>
          <a:p>
            <a:r>
              <a:rPr lang="en-IN" b="1" dirty="0"/>
              <a:t>Some features of perovskites</a:t>
            </a:r>
          </a:p>
        </p:txBody>
      </p:sp>
      <p:sp>
        <p:nvSpPr>
          <p:cNvPr id="13" name="TextBox 12">
            <a:extLst>
              <a:ext uri="{FF2B5EF4-FFF2-40B4-BE49-F238E27FC236}">
                <a16:creationId xmlns:a16="http://schemas.microsoft.com/office/drawing/2014/main" id="{41E312A7-6762-CF14-5A45-4D1CD7F5BACB}"/>
              </a:ext>
            </a:extLst>
          </p:cNvPr>
          <p:cNvSpPr txBox="1"/>
          <p:nvPr/>
        </p:nvSpPr>
        <p:spPr>
          <a:xfrm>
            <a:off x="7386248" y="2309110"/>
            <a:ext cx="4178540" cy="2239780"/>
          </a:xfrm>
          <a:prstGeom prst="rect">
            <a:avLst/>
          </a:prstGeom>
          <a:noFill/>
        </p:spPr>
        <p:txBody>
          <a:bodyPr wrap="square" rtlCol="0">
            <a:spAutoFit/>
          </a:bodyPr>
          <a:lstStyle/>
          <a:p>
            <a:pPr marL="285750" indent="-285750">
              <a:lnSpc>
                <a:spcPct val="150000"/>
              </a:lnSpc>
              <a:buBlip>
                <a:blip r:embed="rId4"/>
              </a:buBlip>
            </a:pPr>
            <a:r>
              <a:rPr lang="en-IN" sz="2400" dirty="0"/>
              <a:t>Easy fabrication methods</a:t>
            </a:r>
          </a:p>
          <a:p>
            <a:pPr marL="285750" indent="-285750">
              <a:lnSpc>
                <a:spcPct val="150000"/>
              </a:lnSpc>
              <a:buBlip>
                <a:blip r:embed="rId4"/>
              </a:buBlip>
            </a:pPr>
            <a:r>
              <a:rPr lang="en-IN" sz="2400" dirty="0"/>
              <a:t>Small and tuneable bandgap</a:t>
            </a:r>
          </a:p>
          <a:p>
            <a:pPr marL="285750" indent="-285750">
              <a:lnSpc>
                <a:spcPct val="150000"/>
              </a:lnSpc>
              <a:buBlip>
                <a:blip r:embed="rId4"/>
              </a:buBlip>
            </a:pPr>
            <a:r>
              <a:rPr lang="en-IN" sz="2400" dirty="0"/>
              <a:t>High extinction coefficient</a:t>
            </a:r>
          </a:p>
          <a:p>
            <a:pPr marL="285750" indent="-285750">
              <a:lnSpc>
                <a:spcPct val="150000"/>
              </a:lnSpc>
              <a:buBlip>
                <a:blip r:embed="rId4"/>
              </a:buBlip>
            </a:pPr>
            <a:r>
              <a:rPr lang="en-IN" sz="2400" dirty="0"/>
              <a:t>High carrier mobility</a:t>
            </a:r>
          </a:p>
        </p:txBody>
      </p:sp>
      <p:graphicFrame>
        <p:nvGraphicFramePr>
          <p:cNvPr id="3" name="Table 7">
            <a:extLst>
              <a:ext uri="{FF2B5EF4-FFF2-40B4-BE49-F238E27FC236}">
                <a16:creationId xmlns:a16="http://schemas.microsoft.com/office/drawing/2014/main" id="{4B2FC6A3-C860-7043-83D4-A49D3F0C7A10}"/>
              </a:ext>
            </a:extLst>
          </p:cNvPr>
          <p:cNvGraphicFramePr>
            <a:graphicFrameLocks/>
          </p:cNvGraphicFramePr>
          <p:nvPr>
            <p:extLst>
              <p:ext uri="{D42A27DB-BD31-4B8C-83A1-F6EECF244321}">
                <p14:modId xmlns:p14="http://schemas.microsoft.com/office/powerpoint/2010/main" val="4278832321"/>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1541834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7">
            <a:extLst>
              <a:ext uri="{FF2B5EF4-FFF2-40B4-BE49-F238E27FC236}">
                <a16:creationId xmlns:a16="http://schemas.microsoft.com/office/drawing/2014/main" id="{27FF8FC1-3222-AB30-299D-33D95EA5F042}"/>
              </a:ext>
            </a:extLst>
          </p:cNvPr>
          <p:cNvGraphicFramePr>
            <a:graphicFrameLocks/>
          </p:cNvGraphicFramePr>
          <p:nvPr>
            <p:extLst>
              <p:ext uri="{D42A27DB-BD31-4B8C-83A1-F6EECF244321}">
                <p14:modId xmlns:p14="http://schemas.microsoft.com/office/powerpoint/2010/main" val="2577911775"/>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0547350">
                  <a:extLst>
                    <a:ext uri="{9D8B030D-6E8A-4147-A177-3AD203B41FA5}">
                      <a16:colId xmlns:a16="http://schemas.microsoft.com/office/drawing/2014/main" val="1574255122"/>
                    </a:ext>
                  </a:extLst>
                </a:gridCol>
              </a:tblGrid>
              <a:tr h="5943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IN" sz="1100" dirty="0">
                        <a:solidFill>
                          <a:schemeClr val="accent1">
                            <a:lumMod val="40000"/>
                            <a:lumOff val="60000"/>
                          </a:schemeClr>
                        </a:solidFill>
                      </a:endParaRP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itle 1">
            <a:extLst>
              <a:ext uri="{FF2B5EF4-FFF2-40B4-BE49-F238E27FC236}">
                <a16:creationId xmlns:a16="http://schemas.microsoft.com/office/drawing/2014/main" id="{147F0781-E49C-07D8-EBF3-8DC3718C0F81}"/>
              </a:ext>
            </a:extLst>
          </p:cNvPr>
          <p:cNvSpPr>
            <a:spLocks noGrp="1"/>
          </p:cNvSpPr>
          <p:nvPr>
            <p:ph type="title"/>
          </p:nvPr>
        </p:nvSpPr>
        <p:spPr>
          <a:xfrm>
            <a:off x="2825115" y="263280"/>
            <a:ext cx="6541770" cy="441961"/>
          </a:xfrm>
        </p:spPr>
        <p:txBody>
          <a:bodyPr>
            <a:noAutofit/>
          </a:bodyPr>
          <a:lstStyle/>
          <a:p>
            <a:pPr algn="ctr"/>
            <a:r>
              <a:rPr lang="en-IN" sz="2800" b="1" dirty="0">
                <a:solidFill>
                  <a:schemeClr val="bg1"/>
                </a:solidFill>
              </a:rPr>
              <a:t>Presentation Arrangement</a:t>
            </a:r>
          </a:p>
        </p:txBody>
      </p:sp>
      <p:sp>
        <p:nvSpPr>
          <p:cNvPr id="4" name="Footer Placeholder 3">
            <a:extLst>
              <a:ext uri="{FF2B5EF4-FFF2-40B4-BE49-F238E27FC236}">
                <a16:creationId xmlns:a16="http://schemas.microsoft.com/office/drawing/2014/main" id="{88F3D3D5-5B25-5F33-263D-8012B36DE4E1}"/>
              </a:ext>
            </a:extLst>
          </p:cNvPr>
          <p:cNvSpPr>
            <a:spLocks noGrp="1"/>
          </p:cNvSpPr>
          <p:nvPr>
            <p:ph type="ftr" sz="quarter" idx="11"/>
          </p:nvPr>
        </p:nvSpPr>
        <p:spPr/>
        <p:txBody>
          <a:bodyPr/>
          <a:lstStyle/>
          <a:p>
            <a:r>
              <a:rPr lang="en-IN"/>
              <a:t>Paramesh Chandra Reg No. VB-679 of 2015-16</a:t>
            </a:r>
            <a:endParaRPr lang="en-IN" dirty="0"/>
          </a:p>
        </p:txBody>
      </p:sp>
      <p:sp>
        <p:nvSpPr>
          <p:cNvPr id="5" name="Slide Number Placeholder 4">
            <a:extLst>
              <a:ext uri="{FF2B5EF4-FFF2-40B4-BE49-F238E27FC236}">
                <a16:creationId xmlns:a16="http://schemas.microsoft.com/office/drawing/2014/main" id="{C3C1B018-5D59-3C04-FEBE-3EA757A21D52}"/>
              </a:ext>
            </a:extLst>
          </p:cNvPr>
          <p:cNvSpPr>
            <a:spLocks noGrp="1"/>
          </p:cNvSpPr>
          <p:nvPr>
            <p:ph type="sldNum" sz="quarter" idx="12"/>
          </p:nvPr>
        </p:nvSpPr>
        <p:spPr/>
        <p:txBody>
          <a:bodyPr/>
          <a:lstStyle/>
          <a:p>
            <a:fld id="{985A3344-8852-4210-8D11-FF7F60E99D2E}" type="slidenum">
              <a:rPr lang="en-IN" smtClean="0"/>
              <a:t>2</a:t>
            </a:fld>
            <a:endParaRPr lang="en-IN"/>
          </a:p>
        </p:txBody>
      </p:sp>
      <p:sp>
        <p:nvSpPr>
          <p:cNvPr id="6" name="Action Button: Go Home 5">
            <a:hlinkClick r:id="rId2" action="ppaction://hlinksldjump" highlightClick="1"/>
            <a:extLst>
              <a:ext uri="{FF2B5EF4-FFF2-40B4-BE49-F238E27FC236}">
                <a16:creationId xmlns:a16="http://schemas.microsoft.com/office/drawing/2014/main" id="{433E78AD-2969-F3B4-D0C8-1DC32C6DF6D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21F2A799-A98A-434B-E0BE-E8F8C39363FD}"/>
              </a:ext>
            </a:extLst>
          </p:cNvPr>
          <p:cNvSpPr txBox="1"/>
          <p:nvPr/>
        </p:nvSpPr>
        <p:spPr>
          <a:xfrm>
            <a:off x="838200" y="1151215"/>
            <a:ext cx="10515599" cy="4801314"/>
          </a:xfrm>
          <a:prstGeom prst="rect">
            <a:avLst/>
          </a:prstGeom>
          <a:noFill/>
        </p:spPr>
        <p:txBody>
          <a:bodyPr wrap="square" rtlCol="0">
            <a:spAutoFit/>
          </a:bodyPr>
          <a:lstStyle/>
          <a:p>
            <a:pPr marL="285750" indent="-285750">
              <a:buBlip>
                <a:blip r:embed="rId3"/>
              </a:buBlip>
            </a:pPr>
            <a:r>
              <a:rPr lang="en-IN" dirty="0">
                <a:hlinkClick r:id="rId4" action="ppaction://hlinksldjump"/>
              </a:rPr>
              <a:t>Introduction</a:t>
            </a:r>
            <a:endParaRPr lang="en-IN" dirty="0"/>
          </a:p>
          <a:p>
            <a:pPr marL="285750" indent="-285750">
              <a:buBlip>
                <a:blip r:embed="rId3"/>
              </a:buBlip>
            </a:pPr>
            <a:r>
              <a:rPr lang="en-IN" dirty="0">
                <a:hlinkClick r:id="rId5" action="ppaction://hlinksldjump"/>
              </a:rPr>
              <a:t>Methods and Instrumentation</a:t>
            </a:r>
            <a:endParaRPr lang="en-IN" dirty="0"/>
          </a:p>
          <a:p>
            <a:pPr marL="285750" indent="-285750">
              <a:buBlip>
                <a:blip r:embed="rId3"/>
              </a:buBlip>
            </a:pPr>
            <a:r>
              <a:rPr lang="en-IN" dirty="0">
                <a:hlinkClick r:id="rId6" action="ppaction://hlinksldjump"/>
              </a:rPr>
              <a:t>Sample preparation and device fabrication</a:t>
            </a:r>
            <a:endParaRPr lang="en-IN" dirty="0"/>
          </a:p>
          <a:p>
            <a:pPr marL="742950" lvl="1" indent="-285750">
              <a:buBlip>
                <a:blip r:embed="rId3"/>
              </a:buBlip>
            </a:pPr>
            <a:r>
              <a:rPr lang="en-IN" dirty="0"/>
              <a:t>CH</a:t>
            </a:r>
            <a:r>
              <a:rPr lang="en-IN" baseline="-25000" dirty="0"/>
              <a:t>3</a:t>
            </a:r>
            <a:r>
              <a:rPr lang="en-IN" baseline="0" dirty="0"/>
              <a:t>NH</a:t>
            </a:r>
            <a:r>
              <a:rPr lang="en-IN" baseline="-25000" dirty="0"/>
              <a:t>3</a:t>
            </a:r>
            <a:r>
              <a:rPr lang="en-IN" dirty="0"/>
              <a:t>Cl sample preparation </a:t>
            </a:r>
          </a:p>
          <a:p>
            <a:pPr marL="742950" lvl="1" indent="-285750">
              <a:buBlip>
                <a:blip r:embed="rId3"/>
              </a:buBlip>
            </a:pPr>
            <a:r>
              <a:rPr lang="en-IN" dirty="0"/>
              <a:t>(CH</a:t>
            </a:r>
            <a:r>
              <a:rPr lang="en-IN" baseline="-25000" dirty="0"/>
              <a:t>3</a:t>
            </a:r>
            <a:r>
              <a:rPr lang="en-IN" baseline="0" dirty="0"/>
              <a:t>NH</a:t>
            </a:r>
            <a:r>
              <a:rPr lang="en-IN" baseline="-25000" dirty="0"/>
              <a:t>3</a:t>
            </a:r>
            <a:r>
              <a:rPr lang="en-IN" dirty="0"/>
              <a:t>)</a:t>
            </a:r>
            <a:r>
              <a:rPr lang="en-IN" baseline="-25000" dirty="0"/>
              <a:t>3</a:t>
            </a:r>
            <a:r>
              <a:rPr lang="en-IN" dirty="0"/>
              <a:t>Bi</a:t>
            </a:r>
            <a:r>
              <a:rPr lang="en-IN" baseline="-25000" dirty="0"/>
              <a:t>2</a:t>
            </a:r>
            <a:r>
              <a:rPr lang="en-IN" dirty="0"/>
              <a:t>Cl</a:t>
            </a:r>
            <a:r>
              <a:rPr lang="en-IN" baseline="-25000" dirty="0"/>
              <a:t>9</a:t>
            </a:r>
            <a:r>
              <a:rPr lang="en-IN" dirty="0"/>
              <a:t> sample preparation</a:t>
            </a:r>
          </a:p>
          <a:p>
            <a:pPr marL="742950" lvl="1" indent="-285750">
              <a:buBlip>
                <a:blip r:embed="rId3"/>
              </a:buBlip>
            </a:pPr>
            <a:r>
              <a:rPr lang="en-IN" dirty="0"/>
              <a:t>Device fabrication</a:t>
            </a:r>
          </a:p>
          <a:p>
            <a:pPr marL="285750" indent="-285750">
              <a:buBlip>
                <a:blip r:embed="rId3"/>
              </a:buBlip>
            </a:pPr>
            <a:r>
              <a:rPr lang="en-IN" dirty="0">
                <a:hlinkClick r:id="rId7" action="ppaction://hlinksldjump"/>
              </a:rPr>
              <a:t>Results and Discussion</a:t>
            </a:r>
            <a:endParaRPr lang="en-IN" dirty="0"/>
          </a:p>
          <a:p>
            <a:pPr marL="742950" lvl="1" indent="-285750">
              <a:buBlip>
                <a:blip r:embed="rId3"/>
              </a:buBlip>
            </a:pPr>
            <a:r>
              <a:rPr lang="en-IN" dirty="0"/>
              <a:t>Morphology controlled (CH</a:t>
            </a:r>
            <a:r>
              <a:rPr lang="en-IN" baseline="-25000" dirty="0"/>
              <a:t>3</a:t>
            </a:r>
            <a:r>
              <a:rPr lang="en-IN" baseline="0" dirty="0"/>
              <a:t>NH</a:t>
            </a:r>
            <a:r>
              <a:rPr lang="en-IN" baseline="-25000" dirty="0"/>
              <a:t>3</a:t>
            </a:r>
            <a:r>
              <a:rPr lang="en-IN" dirty="0"/>
              <a:t>)</a:t>
            </a:r>
            <a:r>
              <a:rPr lang="en-IN" baseline="-25000" dirty="0"/>
              <a:t>3</a:t>
            </a:r>
            <a:r>
              <a:rPr lang="en-IN" dirty="0"/>
              <a:t>Bi</a:t>
            </a:r>
            <a:r>
              <a:rPr lang="en-IN" baseline="-25000" dirty="0"/>
              <a:t>2</a:t>
            </a:r>
            <a:r>
              <a:rPr lang="en-IN" dirty="0"/>
              <a:t>Cl</a:t>
            </a:r>
            <a:r>
              <a:rPr lang="en-IN" baseline="-25000" dirty="0"/>
              <a:t>9</a:t>
            </a:r>
            <a:r>
              <a:rPr lang="en-IN" dirty="0"/>
              <a:t> thin film for lead free perovskite solar cell</a:t>
            </a:r>
          </a:p>
          <a:p>
            <a:pPr marL="742950" lvl="1" indent="-285750">
              <a:buBlip>
                <a:blip r:embed="rId3"/>
              </a:buBlip>
            </a:pPr>
            <a:r>
              <a:rPr lang="en-IN" dirty="0"/>
              <a:t>A dielectric study of Br-doped lead-free methylammonium bismuth chloride (CH</a:t>
            </a:r>
            <a:r>
              <a:rPr lang="en-IN" baseline="-25000" dirty="0"/>
              <a:t>3</a:t>
            </a:r>
            <a:r>
              <a:rPr lang="en-IN" dirty="0"/>
              <a:t>NH</a:t>
            </a:r>
            <a:r>
              <a:rPr lang="en-IN" baseline="-25000" dirty="0"/>
              <a:t>3</a:t>
            </a:r>
            <a:r>
              <a:rPr lang="en-IN" dirty="0"/>
              <a:t>)</a:t>
            </a:r>
            <a:r>
              <a:rPr lang="en-IN" baseline="-25000" dirty="0"/>
              <a:t>3</a:t>
            </a:r>
            <a:r>
              <a:rPr lang="en-IN" dirty="0"/>
              <a:t>Bi</a:t>
            </a:r>
            <a:r>
              <a:rPr lang="en-IN" baseline="-25000" dirty="0"/>
              <a:t>2</a:t>
            </a:r>
            <a:r>
              <a:rPr lang="en-IN" dirty="0"/>
              <a:t>Br</a:t>
            </a:r>
            <a:r>
              <a:rPr lang="en-IN" baseline="-25000" dirty="0"/>
              <a:t>x</a:t>
            </a:r>
            <a:r>
              <a:rPr lang="en-IN" dirty="0"/>
              <a:t>Cl</a:t>
            </a:r>
            <a:r>
              <a:rPr lang="en-IN" baseline="-25000" dirty="0"/>
              <a:t>9-x</a:t>
            </a:r>
          </a:p>
          <a:p>
            <a:pPr marL="742950" lvl="1" indent="-285750">
              <a:buBlip>
                <a:blip r:embed="rId3"/>
              </a:buBlip>
            </a:pPr>
            <a:r>
              <a:rPr lang="en-IN" dirty="0"/>
              <a:t>Frequency and temperature dependent dielectric characteristics of lead free Br doped perovskite (CH</a:t>
            </a:r>
            <a:r>
              <a:rPr lang="en-IN" baseline="-25000" dirty="0"/>
              <a:t>3</a:t>
            </a:r>
            <a:r>
              <a:rPr lang="en-IN" dirty="0"/>
              <a:t>NH</a:t>
            </a:r>
            <a:r>
              <a:rPr lang="en-IN" baseline="-25000" dirty="0"/>
              <a:t>3</a:t>
            </a:r>
            <a:r>
              <a:rPr lang="en-IN" dirty="0"/>
              <a:t>)</a:t>
            </a:r>
            <a:r>
              <a:rPr lang="en-IN" baseline="-25000" dirty="0"/>
              <a:t>3</a:t>
            </a:r>
            <a:r>
              <a:rPr lang="en-IN" dirty="0"/>
              <a:t>Bi</a:t>
            </a:r>
            <a:r>
              <a:rPr lang="en-IN" baseline="-25000" dirty="0"/>
              <a:t>2</a:t>
            </a:r>
            <a:r>
              <a:rPr lang="en-IN" dirty="0"/>
              <a:t>Cl</a:t>
            </a:r>
            <a:r>
              <a:rPr lang="en-IN" baseline="-25000" dirty="0"/>
              <a:t>9</a:t>
            </a:r>
            <a:r>
              <a:rPr lang="en-IN" dirty="0"/>
              <a:t> and (CH</a:t>
            </a:r>
            <a:r>
              <a:rPr lang="en-IN" baseline="-25000" dirty="0"/>
              <a:t>3</a:t>
            </a:r>
            <a:r>
              <a:rPr lang="en-IN" dirty="0"/>
              <a:t>NH</a:t>
            </a:r>
            <a:r>
              <a:rPr lang="en-IN" baseline="-25000" dirty="0"/>
              <a:t>3</a:t>
            </a:r>
            <a:r>
              <a:rPr lang="en-IN" dirty="0"/>
              <a:t>)</a:t>
            </a:r>
            <a:r>
              <a:rPr lang="en-IN" baseline="-25000" dirty="0"/>
              <a:t>3</a:t>
            </a:r>
            <a:r>
              <a:rPr lang="en-IN" dirty="0"/>
              <a:t>Bi</a:t>
            </a:r>
            <a:r>
              <a:rPr lang="en-IN" baseline="-25000" dirty="0"/>
              <a:t>2</a:t>
            </a:r>
            <a:r>
              <a:rPr lang="en-IN" dirty="0"/>
              <a:t>Br</a:t>
            </a:r>
            <a:r>
              <a:rPr lang="en-IN" baseline="-25000" dirty="0"/>
              <a:t>x</a:t>
            </a:r>
            <a:r>
              <a:rPr lang="en-IN" dirty="0"/>
              <a:t>Cl</a:t>
            </a:r>
            <a:r>
              <a:rPr lang="en-IN" baseline="-25000" dirty="0"/>
              <a:t>9-x</a:t>
            </a:r>
          </a:p>
          <a:p>
            <a:pPr marL="742950" lvl="1" indent="-285750">
              <a:buBlip>
                <a:blip r:embed="rId3"/>
              </a:buBlip>
            </a:pPr>
            <a:r>
              <a:rPr lang="en-IN" dirty="0">
                <a:effectLst/>
                <a:latin typeface="Times New Roman" panose="02020603050405020304" pitchFamily="18" charset="0"/>
                <a:ea typeface="Calibri" panose="020F0502020204030204" pitchFamily="34" charset="0"/>
              </a:rPr>
              <a:t>Observation of negative photoconductivity in (CH</a:t>
            </a:r>
            <a:r>
              <a:rPr lang="en-IN" baseline="-25000" dirty="0">
                <a:effectLst/>
                <a:latin typeface="Times New Roman" panose="02020603050405020304" pitchFamily="18" charset="0"/>
                <a:ea typeface="Calibri" panose="020F0502020204030204" pitchFamily="34" charset="0"/>
              </a:rPr>
              <a:t>3</a:t>
            </a:r>
            <a:r>
              <a:rPr lang="en-IN" dirty="0">
                <a:effectLst/>
                <a:latin typeface="Times New Roman" panose="02020603050405020304" pitchFamily="18" charset="0"/>
                <a:ea typeface="Calibri" panose="020F0502020204030204" pitchFamily="34" charset="0"/>
              </a:rPr>
              <a:t>NH</a:t>
            </a:r>
            <a:r>
              <a:rPr lang="en-IN" baseline="-25000" dirty="0">
                <a:effectLst/>
                <a:latin typeface="Times New Roman" panose="02020603050405020304" pitchFamily="18" charset="0"/>
                <a:ea typeface="Calibri" panose="020F0502020204030204" pitchFamily="34" charset="0"/>
              </a:rPr>
              <a:t>3</a:t>
            </a:r>
            <a:r>
              <a:rPr lang="en-IN" dirty="0">
                <a:effectLst/>
                <a:latin typeface="Times New Roman" panose="02020603050405020304" pitchFamily="18" charset="0"/>
                <a:ea typeface="Calibri" panose="020F0502020204030204" pitchFamily="34" charset="0"/>
              </a:rPr>
              <a:t>)</a:t>
            </a:r>
            <a:r>
              <a:rPr lang="en-IN" baseline="-25000" dirty="0">
                <a:effectLst/>
                <a:latin typeface="Times New Roman" panose="02020603050405020304" pitchFamily="18" charset="0"/>
                <a:ea typeface="Calibri" panose="020F0502020204030204" pitchFamily="34" charset="0"/>
              </a:rPr>
              <a:t>3</a:t>
            </a:r>
            <a:r>
              <a:rPr lang="en-IN" dirty="0">
                <a:effectLst/>
                <a:latin typeface="Times New Roman" panose="02020603050405020304" pitchFamily="18" charset="0"/>
                <a:ea typeface="Calibri" panose="020F0502020204030204" pitchFamily="34" charset="0"/>
              </a:rPr>
              <a:t>Bi</a:t>
            </a:r>
            <a:r>
              <a:rPr lang="en-IN" baseline="-25000" dirty="0">
                <a:effectLst/>
                <a:latin typeface="Times New Roman" panose="02020603050405020304" pitchFamily="18" charset="0"/>
                <a:ea typeface="Calibri" panose="020F0502020204030204" pitchFamily="34" charset="0"/>
              </a:rPr>
              <a:t>2</a:t>
            </a:r>
            <a:r>
              <a:rPr lang="en-IN" dirty="0">
                <a:effectLst/>
                <a:latin typeface="Times New Roman" panose="02020603050405020304" pitchFamily="18" charset="0"/>
                <a:ea typeface="Calibri" panose="020F0502020204030204" pitchFamily="34" charset="0"/>
              </a:rPr>
              <a:t>(Br</a:t>
            </a:r>
            <a:r>
              <a:rPr lang="en-IN" baseline="-25000" dirty="0">
                <a:effectLst/>
                <a:latin typeface="Times New Roman" panose="02020603050405020304" pitchFamily="18" charset="0"/>
                <a:ea typeface="Calibri" panose="020F0502020204030204" pitchFamily="34" charset="0"/>
              </a:rPr>
              <a:t>x</a:t>
            </a:r>
            <a:r>
              <a:rPr lang="en-IN" dirty="0">
                <a:effectLst/>
                <a:latin typeface="Times New Roman" panose="02020603050405020304" pitchFamily="18" charset="0"/>
                <a:ea typeface="Calibri" panose="020F0502020204030204" pitchFamily="34" charset="0"/>
              </a:rPr>
              <a:t>Cl</a:t>
            </a:r>
            <a:r>
              <a:rPr lang="en-IN" baseline="-25000" dirty="0">
                <a:effectLst/>
                <a:latin typeface="Times New Roman" panose="02020603050405020304" pitchFamily="18" charset="0"/>
                <a:ea typeface="Calibri" panose="020F0502020204030204" pitchFamily="34" charset="0"/>
              </a:rPr>
              <a:t>1-x</a:t>
            </a:r>
            <a:r>
              <a:rPr lang="en-IN" dirty="0">
                <a:effectLst/>
                <a:latin typeface="Times New Roman" panose="02020603050405020304" pitchFamily="18" charset="0"/>
                <a:ea typeface="Calibri" panose="020F0502020204030204" pitchFamily="34" charset="0"/>
              </a:rPr>
              <a:t>)</a:t>
            </a:r>
            <a:r>
              <a:rPr lang="en-IN" baseline="-25000" dirty="0">
                <a:effectLst/>
                <a:latin typeface="Times New Roman" panose="02020603050405020304" pitchFamily="18" charset="0"/>
                <a:ea typeface="Calibri" panose="020F0502020204030204" pitchFamily="34" charset="0"/>
              </a:rPr>
              <a:t>9</a:t>
            </a:r>
            <a:r>
              <a:rPr lang="en-IN" dirty="0">
                <a:effectLst/>
                <a:latin typeface="Times New Roman" panose="02020603050405020304" pitchFamily="18" charset="0"/>
                <a:ea typeface="Calibri" panose="020F0502020204030204" pitchFamily="34" charset="0"/>
              </a:rPr>
              <a:t>: correlating ion-migration, instability and efficiency in halide perovskite solar cell</a:t>
            </a:r>
          </a:p>
          <a:p>
            <a:pPr marL="285750" indent="-285750">
              <a:buBlip>
                <a:blip r:embed="rId3"/>
              </a:buBlip>
            </a:pPr>
            <a:r>
              <a:rPr lang="en-IN" dirty="0">
                <a:latin typeface="Times New Roman" panose="02020603050405020304" pitchFamily="18" charset="0"/>
                <a:ea typeface="Calibri" panose="020F0502020204030204" pitchFamily="34" charset="0"/>
                <a:hlinkClick r:id="rId8" action="ppaction://hlinksldjump"/>
              </a:rPr>
              <a:t>Conclusions</a:t>
            </a:r>
            <a:endParaRPr lang="en-IN" dirty="0">
              <a:latin typeface="Times New Roman" panose="02020603050405020304" pitchFamily="18" charset="0"/>
              <a:ea typeface="Calibri" panose="020F0502020204030204" pitchFamily="34" charset="0"/>
            </a:endParaRPr>
          </a:p>
          <a:p>
            <a:pPr marL="285750" indent="-285750">
              <a:buBlip>
                <a:blip r:embed="rId3"/>
              </a:buBlip>
            </a:pPr>
            <a:r>
              <a:rPr lang="en-IN" dirty="0">
                <a:latin typeface="Times New Roman" panose="02020603050405020304" pitchFamily="18" charset="0"/>
                <a:ea typeface="Calibri" panose="020F0502020204030204" pitchFamily="34" charset="0"/>
                <a:hlinkClick r:id="rId9" action="ppaction://hlinksldjump"/>
              </a:rPr>
              <a:t>Arrangement of Thesis</a:t>
            </a:r>
            <a:endParaRPr lang="en-IN" dirty="0">
              <a:latin typeface="Times New Roman" panose="02020603050405020304" pitchFamily="18" charset="0"/>
              <a:ea typeface="Calibri" panose="020F0502020204030204" pitchFamily="34" charset="0"/>
            </a:endParaRPr>
          </a:p>
          <a:p>
            <a:pPr marL="285750" indent="-285750">
              <a:buBlip>
                <a:blip r:embed="rId3"/>
              </a:buBlip>
            </a:pPr>
            <a:r>
              <a:rPr lang="en-IN" dirty="0">
                <a:latin typeface="Times New Roman" panose="02020603050405020304" pitchFamily="18" charset="0"/>
                <a:ea typeface="Calibri" panose="020F0502020204030204" pitchFamily="34" charset="0"/>
                <a:hlinkClick r:id="rId10" action="ppaction://hlinksldjump"/>
              </a:rPr>
              <a:t>List of publications</a:t>
            </a:r>
            <a:endParaRPr lang="en-IN" dirty="0">
              <a:latin typeface="Times New Roman" panose="02020603050405020304" pitchFamily="18" charset="0"/>
              <a:ea typeface="Calibri" panose="020F0502020204030204" pitchFamily="34" charset="0"/>
            </a:endParaRPr>
          </a:p>
          <a:p>
            <a:pPr marL="285750" indent="-285750">
              <a:buBlip>
                <a:blip r:embed="rId3"/>
              </a:buBlip>
            </a:pPr>
            <a:r>
              <a:rPr lang="en-IN" dirty="0">
                <a:latin typeface="Times New Roman" panose="02020603050405020304" pitchFamily="18" charset="0"/>
                <a:ea typeface="Calibri" panose="020F0502020204030204" pitchFamily="34" charset="0"/>
                <a:hlinkClick r:id="rId11" action="ppaction://hlinksldjump"/>
              </a:rPr>
              <a:t>Acknowledgement</a:t>
            </a:r>
            <a:endParaRPr lang="en-IN" dirty="0"/>
          </a:p>
        </p:txBody>
      </p:sp>
      <p:sp>
        <p:nvSpPr>
          <p:cNvPr id="7" name="Date Placeholder 6">
            <a:extLst>
              <a:ext uri="{FF2B5EF4-FFF2-40B4-BE49-F238E27FC236}">
                <a16:creationId xmlns:a16="http://schemas.microsoft.com/office/drawing/2014/main" id="{A193F80A-5C37-167A-5363-099A16A06370}"/>
              </a:ext>
            </a:extLst>
          </p:cNvPr>
          <p:cNvSpPr>
            <a:spLocks noGrp="1"/>
          </p:cNvSpPr>
          <p:nvPr>
            <p:ph type="dt" sz="half" idx="10"/>
          </p:nvPr>
        </p:nvSpPr>
        <p:spPr/>
        <p:txBody>
          <a:bodyPr/>
          <a:lstStyle/>
          <a:p>
            <a:r>
              <a:rPr lang="en-US"/>
              <a:t>4/5/2023</a:t>
            </a:r>
            <a:endParaRPr lang="en-IN"/>
          </a:p>
        </p:txBody>
      </p:sp>
    </p:spTree>
    <p:extLst>
      <p:ext uri="{BB962C8B-B14F-4D97-AF65-F5344CB8AC3E}">
        <p14:creationId xmlns:p14="http://schemas.microsoft.com/office/powerpoint/2010/main" val="4246466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20</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9CB9E6AE-F24C-5EEE-082D-EC5CBF41FA8C}"/>
              </a:ext>
            </a:extLst>
          </p:cNvPr>
          <p:cNvSpPr txBox="1"/>
          <p:nvPr/>
        </p:nvSpPr>
        <p:spPr>
          <a:xfrm>
            <a:off x="1241497" y="1024467"/>
            <a:ext cx="4500463" cy="400110"/>
          </a:xfrm>
          <a:prstGeom prst="rect">
            <a:avLst/>
          </a:prstGeom>
          <a:noFill/>
        </p:spPr>
        <p:txBody>
          <a:bodyPr wrap="none" rtlCol="0">
            <a:spAutoFit/>
          </a:bodyPr>
          <a:lstStyle/>
          <a:p>
            <a:r>
              <a:rPr lang="en-IN" sz="2000" b="1" dirty="0"/>
              <a:t>Features of perovskite with numbers</a:t>
            </a:r>
          </a:p>
        </p:txBody>
      </p:sp>
      <p:graphicFrame>
        <p:nvGraphicFramePr>
          <p:cNvPr id="15" name="Diagram 14">
            <a:extLst>
              <a:ext uri="{FF2B5EF4-FFF2-40B4-BE49-F238E27FC236}">
                <a16:creationId xmlns:a16="http://schemas.microsoft.com/office/drawing/2014/main" id="{CC09A89F-5B31-5768-4A26-3F58928504F3}"/>
              </a:ext>
            </a:extLst>
          </p:cNvPr>
          <p:cNvGraphicFramePr/>
          <p:nvPr>
            <p:extLst>
              <p:ext uri="{D42A27DB-BD31-4B8C-83A1-F6EECF244321}">
                <p14:modId xmlns:p14="http://schemas.microsoft.com/office/powerpoint/2010/main" val="3473040641"/>
              </p:ext>
            </p:extLst>
          </p:nvPr>
        </p:nvGraphicFramePr>
        <p:xfrm>
          <a:off x="1579033" y="1561068"/>
          <a:ext cx="9033933" cy="3806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7">
            <a:extLst>
              <a:ext uri="{FF2B5EF4-FFF2-40B4-BE49-F238E27FC236}">
                <a16:creationId xmlns:a16="http://schemas.microsoft.com/office/drawing/2014/main" id="{030443AE-5CF7-325F-1C90-DEFAFC529936}"/>
              </a:ext>
            </a:extLst>
          </p:cNvPr>
          <p:cNvGraphicFramePr>
            <a:graphicFrameLocks/>
          </p:cNvGraphicFramePr>
          <p:nvPr>
            <p:extLst>
              <p:ext uri="{D42A27DB-BD31-4B8C-83A1-F6EECF244321}">
                <p14:modId xmlns:p14="http://schemas.microsoft.com/office/powerpoint/2010/main" val="3750574325"/>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1702998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21</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D266EF5-213F-BFEA-EE5F-8AB5CF4E5F55}"/>
              </a:ext>
            </a:extLst>
          </p:cNvPr>
          <p:cNvPicPr>
            <a:picLocks noChangeAspect="1"/>
          </p:cNvPicPr>
          <p:nvPr/>
        </p:nvPicPr>
        <p:blipFill rotWithShape="1">
          <a:blip r:embed="rId3">
            <a:extLst>
              <a:ext uri="{28A0092B-C50C-407E-A947-70E740481C1C}">
                <a14:useLocalDpi xmlns:a14="http://schemas.microsoft.com/office/drawing/2010/main" val="0"/>
              </a:ext>
            </a:extLst>
          </a:blip>
          <a:srcRect l="27916" t="16791" r="30486" b="19259"/>
          <a:stretch/>
        </p:blipFill>
        <p:spPr>
          <a:xfrm>
            <a:off x="852049" y="1228806"/>
            <a:ext cx="2081467" cy="1800000"/>
          </a:xfrm>
          <a:prstGeom prst="rect">
            <a:avLst/>
          </a:prstGeom>
        </p:spPr>
      </p:pic>
      <p:sp>
        <p:nvSpPr>
          <p:cNvPr id="11" name="TextBox 10">
            <a:extLst>
              <a:ext uri="{FF2B5EF4-FFF2-40B4-BE49-F238E27FC236}">
                <a16:creationId xmlns:a16="http://schemas.microsoft.com/office/drawing/2014/main" id="{4F80E6ED-629B-A6CD-30B5-046FBE99F6A1}"/>
              </a:ext>
            </a:extLst>
          </p:cNvPr>
          <p:cNvSpPr txBox="1"/>
          <p:nvPr/>
        </p:nvSpPr>
        <p:spPr>
          <a:xfrm>
            <a:off x="3167905" y="943604"/>
            <a:ext cx="8277202" cy="369332"/>
          </a:xfrm>
          <a:prstGeom prst="rect">
            <a:avLst/>
          </a:prstGeom>
          <a:noFill/>
        </p:spPr>
        <p:txBody>
          <a:bodyPr wrap="none" rtlCol="0">
            <a:spAutoFit/>
          </a:bodyPr>
          <a:lstStyle/>
          <a:p>
            <a:r>
              <a:rPr lang="en-IN" b="1" dirty="0"/>
              <a:t>Organometal halide perovskite as visible light sensitizer for photovoltaic cell</a:t>
            </a:r>
          </a:p>
        </p:txBody>
      </p:sp>
      <p:sp>
        <p:nvSpPr>
          <p:cNvPr id="12" name="TextBox 11">
            <a:extLst>
              <a:ext uri="{FF2B5EF4-FFF2-40B4-BE49-F238E27FC236}">
                <a16:creationId xmlns:a16="http://schemas.microsoft.com/office/drawing/2014/main" id="{988F968E-C9A7-A0F7-663B-3BDD8EE02183}"/>
              </a:ext>
            </a:extLst>
          </p:cNvPr>
          <p:cNvSpPr txBox="1"/>
          <p:nvPr/>
        </p:nvSpPr>
        <p:spPr>
          <a:xfrm>
            <a:off x="3167905" y="1482475"/>
            <a:ext cx="8185895" cy="871970"/>
          </a:xfrm>
          <a:prstGeom prst="rect">
            <a:avLst/>
          </a:prstGeom>
          <a:noFill/>
        </p:spPr>
        <p:txBody>
          <a:bodyPr wrap="square" rtlCol="0">
            <a:spAutoFit/>
          </a:bodyPr>
          <a:lstStyle/>
          <a:p>
            <a:pPr>
              <a:lnSpc>
                <a:spcPct val="150000"/>
              </a:lnSpc>
            </a:pPr>
            <a:r>
              <a:rPr lang="en-IN" dirty="0" err="1"/>
              <a:t>Akhihiro</a:t>
            </a:r>
            <a:r>
              <a:rPr lang="en-IN" dirty="0"/>
              <a:t> Kojima, </a:t>
            </a:r>
            <a:r>
              <a:rPr lang="en-IN" dirty="0" err="1"/>
              <a:t>Keshima</a:t>
            </a:r>
            <a:r>
              <a:rPr lang="en-IN" dirty="0"/>
              <a:t> </a:t>
            </a:r>
            <a:r>
              <a:rPr lang="en-IN" dirty="0" err="1"/>
              <a:t>Teshima</a:t>
            </a:r>
            <a:r>
              <a:rPr lang="en-IN" dirty="0"/>
              <a:t>, Yasuo Shirai &amp; Tsutomu </a:t>
            </a:r>
            <a:r>
              <a:rPr lang="en-IN" dirty="0" err="1"/>
              <a:t>Miyasaka</a:t>
            </a:r>
            <a:r>
              <a:rPr lang="en-IN" dirty="0"/>
              <a:t>.</a:t>
            </a:r>
          </a:p>
          <a:p>
            <a:pPr>
              <a:lnSpc>
                <a:spcPct val="150000"/>
              </a:lnSpc>
            </a:pPr>
            <a:r>
              <a:rPr lang="de-DE" i="1" dirty="0"/>
              <a:t>J. Am. Chem. Soc.</a:t>
            </a:r>
            <a:r>
              <a:rPr lang="de-DE" dirty="0"/>
              <a:t> 2009, 131, 17, 6050–6051</a:t>
            </a:r>
            <a:endParaRPr lang="en-IN" dirty="0"/>
          </a:p>
        </p:txBody>
      </p:sp>
      <p:sp>
        <p:nvSpPr>
          <p:cNvPr id="13" name="TextBox 12">
            <a:extLst>
              <a:ext uri="{FF2B5EF4-FFF2-40B4-BE49-F238E27FC236}">
                <a16:creationId xmlns:a16="http://schemas.microsoft.com/office/drawing/2014/main" id="{8C288616-D5BD-B660-CD13-1EE2EB394BF0}"/>
              </a:ext>
            </a:extLst>
          </p:cNvPr>
          <p:cNvSpPr txBox="1"/>
          <p:nvPr/>
        </p:nvSpPr>
        <p:spPr>
          <a:xfrm>
            <a:off x="3167905" y="2554904"/>
            <a:ext cx="8185895" cy="1702967"/>
          </a:xfrm>
          <a:prstGeom prst="rect">
            <a:avLst/>
          </a:prstGeom>
          <a:noFill/>
        </p:spPr>
        <p:txBody>
          <a:bodyPr wrap="square" rtlCol="0">
            <a:spAutoFit/>
          </a:bodyPr>
          <a:lstStyle/>
          <a:p>
            <a:pPr marL="285750" indent="-285750">
              <a:lnSpc>
                <a:spcPct val="150000"/>
              </a:lnSpc>
              <a:buBlip>
                <a:blip r:embed="rId4"/>
              </a:buBlip>
            </a:pPr>
            <a:r>
              <a:rPr lang="en-IN" dirty="0"/>
              <a:t>The hybrid perovskite made its debut in photovoltaic in 2006 when </a:t>
            </a:r>
            <a:r>
              <a:rPr lang="en-IN" dirty="0" err="1"/>
              <a:t>Miyasaka</a:t>
            </a:r>
            <a:r>
              <a:rPr lang="en-IN" dirty="0"/>
              <a:t> and group employed CH</a:t>
            </a:r>
            <a:r>
              <a:rPr lang="en-IN" baseline="-25000" dirty="0"/>
              <a:t>3</a:t>
            </a:r>
            <a:r>
              <a:rPr lang="en-IN" dirty="0"/>
              <a:t>NH</a:t>
            </a:r>
            <a:r>
              <a:rPr lang="en-IN" baseline="-25000" dirty="0"/>
              <a:t>3</a:t>
            </a:r>
            <a:r>
              <a:rPr lang="en-IN" dirty="0"/>
              <a:t>PbBr</a:t>
            </a:r>
            <a:r>
              <a:rPr lang="en-IN" baseline="-25000" dirty="0"/>
              <a:t>3</a:t>
            </a:r>
            <a:r>
              <a:rPr lang="en-IN" dirty="0"/>
              <a:t> as a sensitizer on </a:t>
            </a:r>
            <a:r>
              <a:rPr lang="en-IN" dirty="0" err="1"/>
              <a:t>nanoporous</a:t>
            </a:r>
            <a:r>
              <a:rPr lang="en-IN" dirty="0"/>
              <a:t> TiO</a:t>
            </a:r>
            <a:r>
              <a:rPr lang="en-IN" baseline="-25000" dirty="0"/>
              <a:t>2</a:t>
            </a:r>
            <a:r>
              <a:rPr lang="en-IN" dirty="0"/>
              <a:t> in liquid electrolyte-based dye-sensitized solar cell (DSSC) realising efficiency of 2.2 %</a:t>
            </a:r>
          </a:p>
          <a:p>
            <a:pPr marL="285750" indent="-285750">
              <a:lnSpc>
                <a:spcPct val="150000"/>
              </a:lnSpc>
              <a:buBlip>
                <a:blip r:embed="rId4"/>
              </a:buBlip>
            </a:pPr>
            <a:endParaRPr lang="en-IN" dirty="0"/>
          </a:p>
        </p:txBody>
      </p:sp>
      <p:sp>
        <p:nvSpPr>
          <p:cNvPr id="14" name="TextBox 13">
            <a:extLst>
              <a:ext uri="{FF2B5EF4-FFF2-40B4-BE49-F238E27FC236}">
                <a16:creationId xmlns:a16="http://schemas.microsoft.com/office/drawing/2014/main" id="{C2157EFA-2D33-B59C-5E47-36D006C51665}"/>
              </a:ext>
            </a:extLst>
          </p:cNvPr>
          <p:cNvSpPr txBox="1"/>
          <p:nvPr/>
        </p:nvSpPr>
        <p:spPr>
          <a:xfrm>
            <a:off x="852049" y="3596247"/>
            <a:ext cx="2053767" cy="1287468"/>
          </a:xfrm>
          <a:prstGeom prst="rect">
            <a:avLst/>
          </a:prstGeom>
          <a:noFill/>
        </p:spPr>
        <p:txBody>
          <a:bodyPr wrap="none" rtlCol="0">
            <a:spAutoFit/>
          </a:bodyPr>
          <a:lstStyle/>
          <a:p>
            <a:pPr algn="ctr">
              <a:lnSpc>
                <a:spcPct val="150000"/>
              </a:lnSpc>
            </a:pPr>
            <a:r>
              <a:rPr lang="en-IN" b="1" dirty="0"/>
              <a:t>Efficiency = 3.8 %</a:t>
            </a:r>
          </a:p>
          <a:p>
            <a:pPr algn="ctr">
              <a:lnSpc>
                <a:spcPct val="150000"/>
              </a:lnSpc>
            </a:pPr>
            <a:r>
              <a:rPr lang="en-IN" b="1" dirty="0"/>
              <a:t>V</a:t>
            </a:r>
            <a:r>
              <a:rPr lang="en-IN" b="1" baseline="-25000" dirty="0"/>
              <a:t>OC </a:t>
            </a:r>
            <a:r>
              <a:rPr lang="en-IN" b="1" dirty="0"/>
              <a:t>= 0.96 V</a:t>
            </a:r>
          </a:p>
          <a:p>
            <a:pPr algn="ctr">
              <a:lnSpc>
                <a:spcPct val="150000"/>
              </a:lnSpc>
            </a:pPr>
            <a:r>
              <a:rPr lang="en-IN" b="1" dirty="0"/>
              <a:t>EQE = 65 %</a:t>
            </a:r>
          </a:p>
        </p:txBody>
      </p:sp>
      <p:graphicFrame>
        <p:nvGraphicFramePr>
          <p:cNvPr id="3" name="Table 7">
            <a:extLst>
              <a:ext uri="{FF2B5EF4-FFF2-40B4-BE49-F238E27FC236}">
                <a16:creationId xmlns:a16="http://schemas.microsoft.com/office/drawing/2014/main" id="{284603CE-CA84-80BA-74B0-7F500FD2033C}"/>
              </a:ext>
            </a:extLst>
          </p:cNvPr>
          <p:cNvGraphicFramePr>
            <a:graphicFrameLocks/>
          </p:cNvGraphicFramePr>
          <p:nvPr>
            <p:extLst>
              <p:ext uri="{D42A27DB-BD31-4B8C-83A1-F6EECF244321}">
                <p14:modId xmlns:p14="http://schemas.microsoft.com/office/powerpoint/2010/main" val="3065181842"/>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1281655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endParaRPr lang="en-IN" dirty="0"/>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22</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4F80E6ED-629B-A6CD-30B5-046FBE99F6A1}"/>
              </a:ext>
            </a:extLst>
          </p:cNvPr>
          <p:cNvSpPr txBox="1"/>
          <p:nvPr/>
        </p:nvSpPr>
        <p:spPr>
          <a:xfrm>
            <a:off x="3167905" y="943603"/>
            <a:ext cx="8185895" cy="871970"/>
          </a:xfrm>
          <a:prstGeom prst="rect">
            <a:avLst/>
          </a:prstGeom>
          <a:noFill/>
        </p:spPr>
        <p:txBody>
          <a:bodyPr wrap="square" rtlCol="0">
            <a:spAutoFit/>
          </a:bodyPr>
          <a:lstStyle/>
          <a:p>
            <a:pPr>
              <a:lnSpc>
                <a:spcPct val="150000"/>
              </a:lnSpc>
            </a:pPr>
            <a:r>
              <a:rPr lang="en-IN" b="1" dirty="0"/>
              <a:t>Efficient hybrid solar cell based on meso-</a:t>
            </a:r>
            <a:r>
              <a:rPr lang="en-IN" b="1" dirty="0" err="1"/>
              <a:t>superstructured</a:t>
            </a:r>
            <a:r>
              <a:rPr lang="en-IN" b="1" dirty="0"/>
              <a:t> organometal halide perovskite</a:t>
            </a:r>
          </a:p>
        </p:txBody>
      </p:sp>
      <p:sp>
        <p:nvSpPr>
          <p:cNvPr id="12" name="TextBox 11">
            <a:extLst>
              <a:ext uri="{FF2B5EF4-FFF2-40B4-BE49-F238E27FC236}">
                <a16:creationId xmlns:a16="http://schemas.microsoft.com/office/drawing/2014/main" id="{988F968E-C9A7-A0F7-663B-3BDD8EE02183}"/>
              </a:ext>
            </a:extLst>
          </p:cNvPr>
          <p:cNvSpPr txBox="1"/>
          <p:nvPr/>
        </p:nvSpPr>
        <p:spPr>
          <a:xfrm>
            <a:off x="3167905" y="1815573"/>
            <a:ext cx="8185895" cy="871970"/>
          </a:xfrm>
          <a:prstGeom prst="rect">
            <a:avLst/>
          </a:prstGeom>
          <a:noFill/>
        </p:spPr>
        <p:txBody>
          <a:bodyPr wrap="square" rtlCol="0">
            <a:spAutoFit/>
          </a:bodyPr>
          <a:lstStyle/>
          <a:p>
            <a:pPr>
              <a:lnSpc>
                <a:spcPct val="150000"/>
              </a:lnSpc>
            </a:pPr>
            <a:r>
              <a:rPr lang="en-IN" dirty="0"/>
              <a:t>Michael M. Lee, Joel </a:t>
            </a:r>
            <a:r>
              <a:rPr lang="en-IN" dirty="0" err="1"/>
              <a:t>Teuscher</a:t>
            </a:r>
            <a:r>
              <a:rPr lang="en-IN" dirty="0"/>
              <a:t>, Tsutomu </a:t>
            </a:r>
            <a:r>
              <a:rPr lang="en-IN" dirty="0" err="1"/>
              <a:t>Miyasaya</a:t>
            </a:r>
            <a:r>
              <a:rPr lang="en-IN" dirty="0"/>
              <a:t>, </a:t>
            </a:r>
            <a:r>
              <a:rPr lang="en-IN" dirty="0" err="1"/>
              <a:t>Henr</a:t>
            </a:r>
            <a:r>
              <a:rPr lang="en-IN" dirty="0"/>
              <a:t> J. Snaith</a:t>
            </a:r>
          </a:p>
          <a:p>
            <a:pPr>
              <a:lnSpc>
                <a:spcPct val="150000"/>
              </a:lnSpc>
            </a:pPr>
            <a:r>
              <a:rPr lang="en-IN" dirty="0"/>
              <a:t>Science vol 338 2 November 2012</a:t>
            </a:r>
          </a:p>
        </p:txBody>
      </p:sp>
      <p:sp>
        <p:nvSpPr>
          <p:cNvPr id="13" name="TextBox 12">
            <a:extLst>
              <a:ext uri="{FF2B5EF4-FFF2-40B4-BE49-F238E27FC236}">
                <a16:creationId xmlns:a16="http://schemas.microsoft.com/office/drawing/2014/main" id="{8C288616-D5BD-B660-CD13-1EE2EB394BF0}"/>
              </a:ext>
            </a:extLst>
          </p:cNvPr>
          <p:cNvSpPr txBox="1"/>
          <p:nvPr/>
        </p:nvSpPr>
        <p:spPr>
          <a:xfrm>
            <a:off x="3154056" y="2687543"/>
            <a:ext cx="8185895" cy="2533963"/>
          </a:xfrm>
          <a:prstGeom prst="rect">
            <a:avLst/>
          </a:prstGeom>
          <a:noFill/>
        </p:spPr>
        <p:txBody>
          <a:bodyPr wrap="square" rtlCol="0">
            <a:spAutoFit/>
          </a:bodyPr>
          <a:lstStyle/>
          <a:p>
            <a:pPr marL="285750" indent="-285750">
              <a:lnSpc>
                <a:spcPct val="150000"/>
              </a:lnSpc>
              <a:buBlip>
                <a:blip r:embed="rId3"/>
              </a:buBlip>
            </a:pPr>
            <a:r>
              <a:rPr lang="en-IN" dirty="0"/>
              <a:t>They fabricated solution-processable solar cells using mesoporous TiO</a:t>
            </a:r>
            <a:r>
              <a:rPr lang="en-IN" baseline="-25000" dirty="0"/>
              <a:t>2</a:t>
            </a:r>
            <a:r>
              <a:rPr lang="en-IN" dirty="0"/>
              <a:t> as the transparent n-type component, &amp; spiro-</a:t>
            </a:r>
            <a:r>
              <a:rPr lang="en-IN" dirty="0" err="1"/>
              <a:t>oMeTAD</a:t>
            </a:r>
            <a:r>
              <a:rPr lang="en-IN" dirty="0"/>
              <a:t> as the transparent p-type hole conductor with PCE, ~ 8 %.</a:t>
            </a:r>
          </a:p>
          <a:p>
            <a:pPr marL="285750" indent="-285750">
              <a:lnSpc>
                <a:spcPct val="150000"/>
              </a:lnSpc>
              <a:buBlip>
                <a:blip r:embed="rId3"/>
              </a:buBlip>
            </a:pPr>
            <a:r>
              <a:rPr lang="en-IN" dirty="0"/>
              <a:t>They also found that the replacement of mesoporous n-type TiO</a:t>
            </a:r>
            <a:r>
              <a:rPr lang="en-IN" baseline="-25000" dirty="0"/>
              <a:t>2</a:t>
            </a:r>
            <a:r>
              <a:rPr lang="en-IN" dirty="0"/>
              <a:t> with insulating Al</a:t>
            </a:r>
            <a:r>
              <a:rPr lang="en-IN" baseline="-25000" dirty="0"/>
              <a:t>2</a:t>
            </a:r>
            <a:r>
              <a:rPr lang="en-IN" dirty="0"/>
              <a:t>O</a:t>
            </a:r>
            <a:r>
              <a:rPr lang="en-IN" baseline="-25000" dirty="0"/>
              <a:t>3</a:t>
            </a:r>
            <a:r>
              <a:rPr lang="en-IN" dirty="0"/>
              <a:t> improved the power conversion efficiency by up to 10.9%. </a:t>
            </a:r>
          </a:p>
          <a:p>
            <a:pPr marL="285750" indent="-285750">
              <a:lnSpc>
                <a:spcPct val="150000"/>
              </a:lnSpc>
              <a:buBlip>
                <a:blip r:embed="rId3"/>
              </a:buBlip>
            </a:pPr>
            <a:endParaRPr lang="en-IN" dirty="0"/>
          </a:p>
        </p:txBody>
      </p:sp>
      <p:sp>
        <p:nvSpPr>
          <p:cNvPr id="14" name="TextBox 13">
            <a:extLst>
              <a:ext uri="{FF2B5EF4-FFF2-40B4-BE49-F238E27FC236}">
                <a16:creationId xmlns:a16="http://schemas.microsoft.com/office/drawing/2014/main" id="{C2157EFA-2D33-B59C-5E47-36D006C51665}"/>
              </a:ext>
            </a:extLst>
          </p:cNvPr>
          <p:cNvSpPr txBox="1"/>
          <p:nvPr/>
        </p:nvSpPr>
        <p:spPr>
          <a:xfrm>
            <a:off x="846855" y="3596247"/>
            <a:ext cx="2200411" cy="1200329"/>
          </a:xfrm>
          <a:prstGeom prst="rect">
            <a:avLst/>
          </a:prstGeom>
          <a:noFill/>
        </p:spPr>
        <p:txBody>
          <a:bodyPr wrap="none" rtlCol="0">
            <a:spAutoFit/>
          </a:bodyPr>
          <a:lstStyle/>
          <a:p>
            <a:pPr algn="ctr">
              <a:lnSpc>
                <a:spcPct val="150000"/>
              </a:lnSpc>
            </a:pPr>
            <a:r>
              <a:rPr lang="en-IN" b="1" dirty="0"/>
              <a:t>Efficiency = 10.9 %</a:t>
            </a:r>
          </a:p>
          <a:p>
            <a:pPr algn="ctr">
              <a:lnSpc>
                <a:spcPct val="150000"/>
              </a:lnSpc>
            </a:pPr>
            <a:r>
              <a:rPr lang="en-IN" b="1" dirty="0"/>
              <a:t>V</a:t>
            </a:r>
            <a:r>
              <a:rPr lang="en-IN" b="1" baseline="-25000" dirty="0"/>
              <a:t>OC </a:t>
            </a:r>
            <a:r>
              <a:rPr lang="en-IN" b="1" dirty="0"/>
              <a:t>= 1.1 V</a:t>
            </a:r>
          </a:p>
          <a:p>
            <a:endParaRPr lang="en-IN" b="1" dirty="0"/>
          </a:p>
        </p:txBody>
      </p:sp>
      <p:pic>
        <p:nvPicPr>
          <p:cNvPr id="3" name="Picture 2">
            <a:extLst>
              <a:ext uri="{FF2B5EF4-FFF2-40B4-BE49-F238E27FC236}">
                <a16:creationId xmlns:a16="http://schemas.microsoft.com/office/drawing/2014/main" id="{AD49E85B-B9E5-0719-ABF7-114BED1E56FB}"/>
              </a:ext>
            </a:extLst>
          </p:cNvPr>
          <p:cNvPicPr>
            <a:picLocks noChangeAspect="1"/>
          </p:cNvPicPr>
          <p:nvPr/>
        </p:nvPicPr>
        <p:blipFill rotWithShape="1">
          <a:blip r:embed="rId4">
            <a:extLst>
              <a:ext uri="{28A0092B-C50C-407E-A947-70E740481C1C}">
                <a14:useLocalDpi xmlns:a14="http://schemas.microsoft.com/office/drawing/2010/main" val="0"/>
              </a:ext>
            </a:extLst>
          </a:blip>
          <a:srcRect l="28264" t="16790" r="29931" b="19383"/>
          <a:stretch/>
        </p:blipFill>
        <p:spPr>
          <a:xfrm>
            <a:off x="830963" y="1228806"/>
            <a:ext cx="2095938" cy="1800000"/>
          </a:xfrm>
          <a:prstGeom prst="rect">
            <a:avLst/>
          </a:prstGeom>
        </p:spPr>
      </p:pic>
      <p:graphicFrame>
        <p:nvGraphicFramePr>
          <p:cNvPr id="7" name="Table 7">
            <a:extLst>
              <a:ext uri="{FF2B5EF4-FFF2-40B4-BE49-F238E27FC236}">
                <a16:creationId xmlns:a16="http://schemas.microsoft.com/office/drawing/2014/main" id="{BC5D93B9-9F82-2FE8-5448-1CE5124F86B7}"/>
              </a:ext>
            </a:extLst>
          </p:cNvPr>
          <p:cNvGraphicFramePr>
            <a:graphicFrameLocks/>
          </p:cNvGraphicFramePr>
          <p:nvPr>
            <p:extLst>
              <p:ext uri="{D42A27DB-BD31-4B8C-83A1-F6EECF244321}">
                <p14:modId xmlns:p14="http://schemas.microsoft.com/office/powerpoint/2010/main" val="613857451"/>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3432345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23</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0BC733B-4F4B-747F-86A1-82376BA8A093}"/>
              </a:ext>
            </a:extLst>
          </p:cNvPr>
          <p:cNvPicPr>
            <a:picLocks noChangeAspect="1"/>
          </p:cNvPicPr>
          <p:nvPr/>
        </p:nvPicPr>
        <p:blipFill rotWithShape="1">
          <a:blip r:embed="rId3">
            <a:extLst>
              <a:ext uri="{28A0092B-C50C-407E-A947-70E740481C1C}">
                <a14:useLocalDpi xmlns:a14="http://schemas.microsoft.com/office/drawing/2010/main" val="0"/>
              </a:ext>
            </a:extLst>
          </a:blip>
          <a:srcRect l="29375" t="17284" r="30486" b="20247"/>
          <a:stretch/>
        </p:blipFill>
        <p:spPr>
          <a:xfrm>
            <a:off x="852049" y="1173189"/>
            <a:ext cx="2056126" cy="1800000"/>
          </a:xfrm>
          <a:prstGeom prst="rect">
            <a:avLst/>
          </a:prstGeom>
        </p:spPr>
      </p:pic>
      <p:sp>
        <p:nvSpPr>
          <p:cNvPr id="10" name="TextBox 9">
            <a:extLst>
              <a:ext uri="{FF2B5EF4-FFF2-40B4-BE49-F238E27FC236}">
                <a16:creationId xmlns:a16="http://schemas.microsoft.com/office/drawing/2014/main" id="{36B34016-33B1-2C02-1805-E80D62B84716}"/>
              </a:ext>
            </a:extLst>
          </p:cNvPr>
          <p:cNvSpPr txBox="1"/>
          <p:nvPr/>
        </p:nvSpPr>
        <p:spPr>
          <a:xfrm>
            <a:off x="3167905" y="943603"/>
            <a:ext cx="8185895" cy="871970"/>
          </a:xfrm>
          <a:prstGeom prst="rect">
            <a:avLst/>
          </a:prstGeom>
          <a:noFill/>
        </p:spPr>
        <p:txBody>
          <a:bodyPr wrap="square" rtlCol="0">
            <a:spAutoFit/>
          </a:bodyPr>
          <a:lstStyle/>
          <a:p>
            <a:pPr>
              <a:lnSpc>
                <a:spcPct val="150000"/>
              </a:lnSpc>
            </a:pPr>
            <a:r>
              <a:rPr lang="en-IN" b="1" dirty="0"/>
              <a:t>Electron hole diffusion length exceeding 1 micrometre in an organic trihalide perovskite absorber</a:t>
            </a:r>
          </a:p>
        </p:txBody>
      </p:sp>
      <p:sp>
        <p:nvSpPr>
          <p:cNvPr id="11" name="TextBox 10">
            <a:extLst>
              <a:ext uri="{FF2B5EF4-FFF2-40B4-BE49-F238E27FC236}">
                <a16:creationId xmlns:a16="http://schemas.microsoft.com/office/drawing/2014/main" id="{13962D0C-02A0-BAA8-D858-65F92208534B}"/>
              </a:ext>
            </a:extLst>
          </p:cNvPr>
          <p:cNvSpPr txBox="1"/>
          <p:nvPr/>
        </p:nvSpPr>
        <p:spPr>
          <a:xfrm>
            <a:off x="3167905" y="1815573"/>
            <a:ext cx="8185895" cy="871970"/>
          </a:xfrm>
          <a:prstGeom prst="rect">
            <a:avLst/>
          </a:prstGeom>
          <a:noFill/>
        </p:spPr>
        <p:txBody>
          <a:bodyPr wrap="square" rtlCol="0">
            <a:spAutoFit/>
          </a:bodyPr>
          <a:lstStyle/>
          <a:p>
            <a:pPr>
              <a:lnSpc>
                <a:spcPct val="150000"/>
              </a:lnSpc>
            </a:pPr>
            <a:r>
              <a:rPr lang="en-IN" dirty="0"/>
              <a:t>Samuel D, </a:t>
            </a:r>
            <a:r>
              <a:rPr lang="en-IN" dirty="0" err="1"/>
              <a:t>Stranks</a:t>
            </a:r>
            <a:r>
              <a:rPr lang="en-IN" dirty="0"/>
              <a:t>, </a:t>
            </a:r>
            <a:r>
              <a:rPr lang="en-IN" dirty="0" err="1"/>
              <a:t>HenryJ</a:t>
            </a:r>
            <a:r>
              <a:rPr lang="en-IN" dirty="0"/>
              <a:t>. Snaith </a:t>
            </a:r>
            <a:r>
              <a:rPr lang="en-IN" i="1" dirty="0"/>
              <a:t>et al.</a:t>
            </a:r>
          </a:p>
          <a:p>
            <a:pPr>
              <a:lnSpc>
                <a:spcPct val="150000"/>
              </a:lnSpc>
            </a:pPr>
            <a:r>
              <a:rPr lang="en-IN" dirty="0"/>
              <a:t>Science vol 18 October 2013</a:t>
            </a:r>
          </a:p>
        </p:txBody>
      </p:sp>
      <p:sp>
        <p:nvSpPr>
          <p:cNvPr id="12" name="TextBox 11">
            <a:extLst>
              <a:ext uri="{FF2B5EF4-FFF2-40B4-BE49-F238E27FC236}">
                <a16:creationId xmlns:a16="http://schemas.microsoft.com/office/drawing/2014/main" id="{D15A5021-0F1A-C217-8E30-6917D4FCCB95}"/>
              </a:ext>
            </a:extLst>
          </p:cNvPr>
          <p:cNvSpPr txBox="1"/>
          <p:nvPr/>
        </p:nvSpPr>
        <p:spPr>
          <a:xfrm>
            <a:off x="3154056" y="2687543"/>
            <a:ext cx="8185895" cy="3364960"/>
          </a:xfrm>
          <a:prstGeom prst="rect">
            <a:avLst/>
          </a:prstGeom>
          <a:noFill/>
        </p:spPr>
        <p:txBody>
          <a:bodyPr wrap="square" rtlCol="0">
            <a:spAutoFit/>
          </a:bodyPr>
          <a:lstStyle/>
          <a:p>
            <a:pPr marL="285750" indent="-285750">
              <a:lnSpc>
                <a:spcPct val="150000"/>
              </a:lnSpc>
              <a:buBlip>
                <a:blip r:embed="rId4"/>
              </a:buBlip>
            </a:pPr>
            <a:r>
              <a:rPr lang="en-IN" dirty="0"/>
              <a:t>Comparative study of perovskite CH</a:t>
            </a:r>
            <a:r>
              <a:rPr lang="en-IN" baseline="-25000" dirty="0"/>
              <a:t>3</a:t>
            </a:r>
            <a:r>
              <a:rPr lang="en-IN" dirty="0"/>
              <a:t>NH</a:t>
            </a:r>
            <a:r>
              <a:rPr lang="en-IN" baseline="-25000" dirty="0"/>
              <a:t>3</a:t>
            </a:r>
            <a:r>
              <a:rPr lang="en-IN" dirty="0"/>
              <a:t>PbI</a:t>
            </a:r>
            <a:r>
              <a:rPr lang="en-IN" baseline="-25000" dirty="0"/>
              <a:t>3-x</a:t>
            </a:r>
            <a:r>
              <a:rPr lang="en-IN" dirty="0"/>
              <a:t>Cl</a:t>
            </a:r>
            <a:r>
              <a:rPr lang="en-IN" baseline="-25000" dirty="0"/>
              <a:t>x</a:t>
            </a:r>
            <a:r>
              <a:rPr lang="en-IN" dirty="0"/>
              <a:t> and CH</a:t>
            </a:r>
            <a:r>
              <a:rPr lang="en-IN" baseline="-25000" dirty="0"/>
              <a:t>3</a:t>
            </a:r>
            <a:r>
              <a:rPr lang="en-IN" dirty="0"/>
              <a:t>NH</a:t>
            </a:r>
            <a:r>
              <a:rPr lang="en-IN" baseline="-25000" dirty="0"/>
              <a:t>3</a:t>
            </a:r>
            <a:r>
              <a:rPr lang="en-IN" dirty="0"/>
              <a:t>PbI</a:t>
            </a:r>
            <a:r>
              <a:rPr lang="en-IN" baseline="-25000" dirty="0"/>
              <a:t>3</a:t>
            </a:r>
            <a:r>
              <a:rPr lang="en-IN" dirty="0"/>
              <a:t> is performed </a:t>
            </a:r>
          </a:p>
          <a:p>
            <a:pPr marL="285750" indent="-285750">
              <a:lnSpc>
                <a:spcPct val="150000"/>
              </a:lnSpc>
              <a:buBlip>
                <a:blip r:embed="rId4"/>
              </a:buBlip>
            </a:pPr>
            <a:r>
              <a:rPr lang="en-IN" dirty="0"/>
              <a:t>It was found that PCEs of CH</a:t>
            </a:r>
            <a:r>
              <a:rPr lang="en-IN" baseline="-25000" dirty="0"/>
              <a:t>3</a:t>
            </a:r>
            <a:r>
              <a:rPr lang="en-IN" dirty="0"/>
              <a:t>NH</a:t>
            </a:r>
            <a:r>
              <a:rPr lang="en-IN" baseline="-25000" dirty="0"/>
              <a:t>3</a:t>
            </a:r>
            <a:r>
              <a:rPr lang="en-IN" dirty="0"/>
              <a:t>PbI</a:t>
            </a:r>
            <a:r>
              <a:rPr lang="en-IN" baseline="-25000" dirty="0"/>
              <a:t>3-x</a:t>
            </a:r>
            <a:r>
              <a:rPr lang="en-IN" dirty="0"/>
              <a:t>Cl</a:t>
            </a:r>
            <a:r>
              <a:rPr lang="en-IN" baseline="-25000" dirty="0"/>
              <a:t>x</a:t>
            </a:r>
            <a:r>
              <a:rPr lang="en-IN" dirty="0"/>
              <a:t> are much more than CH</a:t>
            </a:r>
            <a:r>
              <a:rPr lang="en-IN" baseline="-25000" dirty="0"/>
              <a:t>3</a:t>
            </a:r>
            <a:r>
              <a:rPr lang="en-IN" dirty="0"/>
              <a:t>NH</a:t>
            </a:r>
            <a:r>
              <a:rPr lang="en-IN" baseline="-25000" dirty="0"/>
              <a:t>3</a:t>
            </a:r>
            <a:r>
              <a:rPr lang="en-IN" dirty="0"/>
              <a:t>PbI</a:t>
            </a:r>
            <a:r>
              <a:rPr lang="en-IN" baseline="-25000" dirty="0"/>
              <a:t>3</a:t>
            </a:r>
            <a:r>
              <a:rPr lang="en-IN" dirty="0"/>
              <a:t> (~12% and 4% respectively)</a:t>
            </a:r>
          </a:p>
          <a:p>
            <a:pPr marL="285750" indent="-285750">
              <a:lnSpc>
                <a:spcPct val="150000"/>
              </a:lnSpc>
              <a:buBlip>
                <a:blip r:embed="rId4"/>
              </a:buBlip>
            </a:pPr>
            <a:r>
              <a:rPr lang="en-IN" dirty="0"/>
              <a:t>Also found that a thick layer (~500nm) of Cl-doped lead-based perovskite is preferable over pristine Pb-based perovskite with layer thickness around (~140 nm) </a:t>
            </a:r>
          </a:p>
          <a:p>
            <a:pPr marL="285750" indent="-285750">
              <a:lnSpc>
                <a:spcPct val="150000"/>
              </a:lnSpc>
              <a:buBlip>
                <a:blip r:embed="rId4"/>
              </a:buBlip>
            </a:pPr>
            <a:endParaRPr lang="en-IN" dirty="0"/>
          </a:p>
        </p:txBody>
      </p:sp>
      <p:sp>
        <p:nvSpPr>
          <p:cNvPr id="13" name="TextBox 12">
            <a:extLst>
              <a:ext uri="{FF2B5EF4-FFF2-40B4-BE49-F238E27FC236}">
                <a16:creationId xmlns:a16="http://schemas.microsoft.com/office/drawing/2014/main" id="{292E8F39-C94E-7259-CABD-83777CBFDB81}"/>
              </a:ext>
            </a:extLst>
          </p:cNvPr>
          <p:cNvSpPr txBox="1"/>
          <p:nvPr/>
        </p:nvSpPr>
        <p:spPr>
          <a:xfrm>
            <a:off x="865828" y="3722093"/>
            <a:ext cx="2000869" cy="646331"/>
          </a:xfrm>
          <a:prstGeom prst="rect">
            <a:avLst/>
          </a:prstGeom>
          <a:noFill/>
        </p:spPr>
        <p:txBody>
          <a:bodyPr wrap="none" rtlCol="0">
            <a:spAutoFit/>
          </a:bodyPr>
          <a:lstStyle/>
          <a:p>
            <a:r>
              <a:rPr lang="en-IN" b="1" dirty="0"/>
              <a:t>Efficiency = 12 %</a:t>
            </a:r>
          </a:p>
          <a:p>
            <a:endParaRPr lang="en-IN" b="1" dirty="0"/>
          </a:p>
        </p:txBody>
      </p:sp>
      <p:graphicFrame>
        <p:nvGraphicFramePr>
          <p:cNvPr id="3" name="Table 7">
            <a:extLst>
              <a:ext uri="{FF2B5EF4-FFF2-40B4-BE49-F238E27FC236}">
                <a16:creationId xmlns:a16="http://schemas.microsoft.com/office/drawing/2014/main" id="{F344BCEC-8BA4-9646-0F54-C43A613A8D21}"/>
              </a:ext>
            </a:extLst>
          </p:cNvPr>
          <p:cNvGraphicFramePr>
            <a:graphicFrameLocks/>
          </p:cNvGraphicFramePr>
          <p:nvPr>
            <p:extLst>
              <p:ext uri="{D42A27DB-BD31-4B8C-83A1-F6EECF244321}">
                <p14:modId xmlns:p14="http://schemas.microsoft.com/office/powerpoint/2010/main" val="3520418340"/>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3246116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24</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387654B3-DAC7-B1D3-9585-6AADD5611E02}"/>
              </a:ext>
            </a:extLst>
          </p:cNvPr>
          <p:cNvPicPr>
            <a:picLocks noChangeAspect="1"/>
          </p:cNvPicPr>
          <p:nvPr/>
        </p:nvPicPr>
        <p:blipFill rotWithShape="1">
          <a:blip r:embed="rId3">
            <a:extLst>
              <a:ext uri="{28A0092B-C50C-407E-A947-70E740481C1C}">
                <a14:useLocalDpi xmlns:a14="http://schemas.microsoft.com/office/drawing/2010/main" val="0"/>
              </a:ext>
            </a:extLst>
          </a:blip>
          <a:srcRect l="31806" t="17531" r="31458" b="20124"/>
          <a:stretch/>
        </p:blipFill>
        <p:spPr>
          <a:xfrm>
            <a:off x="1004288" y="1171839"/>
            <a:ext cx="1885544" cy="1800000"/>
          </a:xfrm>
          <a:prstGeom prst="rect">
            <a:avLst/>
          </a:prstGeom>
        </p:spPr>
      </p:pic>
      <p:sp>
        <p:nvSpPr>
          <p:cNvPr id="9" name="TextBox 8">
            <a:extLst>
              <a:ext uri="{FF2B5EF4-FFF2-40B4-BE49-F238E27FC236}">
                <a16:creationId xmlns:a16="http://schemas.microsoft.com/office/drawing/2014/main" id="{1B3356AC-7BBC-63F9-E044-E1DC1B2C9AE9}"/>
              </a:ext>
            </a:extLst>
          </p:cNvPr>
          <p:cNvSpPr txBox="1"/>
          <p:nvPr/>
        </p:nvSpPr>
        <p:spPr>
          <a:xfrm>
            <a:off x="3167905" y="943603"/>
            <a:ext cx="8185895" cy="456472"/>
          </a:xfrm>
          <a:prstGeom prst="rect">
            <a:avLst/>
          </a:prstGeom>
          <a:noFill/>
        </p:spPr>
        <p:txBody>
          <a:bodyPr wrap="square" rtlCol="0">
            <a:spAutoFit/>
          </a:bodyPr>
          <a:lstStyle/>
          <a:p>
            <a:pPr>
              <a:lnSpc>
                <a:spcPct val="150000"/>
              </a:lnSpc>
            </a:pPr>
            <a:r>
              <a:rPr lang="en-IN" b="1" dirty="0"/>
              <a:t>Interface engineering of highly efficient perovskite solar cells</a:t>
            </a:r>
          </a:p>
        </p:txBody>
      </p:sp>
      <p:sp>
        <p:nvSpPr>
          <p:cNvPr id="10" name="TextBox 9">
            <a:extLst>
              <a:ext uri="{FF2B5EF4-FFF2-40B4-BE49-F238E27FC236}">
                <a16:creationId xmlns:a16="http://schemas.microsoft.com/office/drawing/2014/main" id="{A43F2233-E8CE-7055-9EDB-4C598B327488}"/>
              </a:ext>
            </a:extLst>
          </p:cNvPr>
          <p:cNvSpPr txBox="1"/>
          <p:nvPr/>
        </p:nvSpPr>
        <p:spPr>
          <a:xfrm>
            <a:off x="3167904" y="1683435"/>
            <a:ext cx="8185895" cy="871970"/>
          </a:xfrm>
          <a:prstGeom prst="rect">
            <a:avLst/>
          </a:prstGeom>
          <a:noFill/>
        </p:spPr>
        <p:txBody>
          <a:bodyPr wrap="square" rtlCol="0">
            <a:spAutoFit/>
          </a:bodyPr>
          <a:lstStyle/>
          <a:p>
            <a:pPr>
              <a:lnSpc>
                <a:spcPct val="150000"/>
              </a:lnSpc>
            </a:pPr>
            <a:r>
              <a:rPr lang="en-IN" dirty="0" err="1"/>
              <a:t>Huanping</a:t>
            </a:r>
            <a:r>
              <a:rPr lang="en-IN" dirty="0"/>
              <a:t> Zhou, Yang </a:t>
            </a:r>
            <a:r>
              <a:rPr lang="en-IN" dirty="0" err="1"/>
              <a:t>Yang</a:t>
            </a:r>
            <a:r>
              <a:rPr lang="en-IN" dirty="0"/>
              <a:t> </a:t>
            </a:r>
            <a:r>
              <a:rPr lang="en-IN" i="1" dirty="0"/>
              <a:t>et al.</a:t>
            </a:r>
          </a:p>
          <a:p>
            <a:pPr>
              <a:lnSpc>
                <a:spcPct val="150000"/>
              </a:lnSpc>
            </a:pPr>
            <a:r>
              <a:rPr lang="en-IN" dirty="0"/>
              <a:t>Science vol 345,542 August 2014</a:t>
            </a:r>
          </a:p>
        </p:txBody>
      </p:sp>
      <p:sp>
        <p:nvSpPr>
          <p:cNvPr id="11" name="TextBox 10">
            <a:extLst>
              <a:ext uri="{FF2B5EF4-FFF2-40B4-BE49-F238E27FC236}">
                <a16:creationId xmlns:a16="http://schemas.microsoft.com/office/drawing/2014/main" id="{A4DB4B4A-1668-2DB4-C80E-B986A3291865}"/>
              </a:ext>
            </a:extLst>
          </p:cNvPr>
          <p:cNvSpPr txBox="1"/>
          <p:nvPr/>
        </p:nvSpPr>
        <p:spPr>
          <a:xfrm>
            <a:off x="3154056" y="2687543"/>
            <a:ext cx="8185895" cy="2949462"/>
          </a:xfrm>
          <a:prstGeom prst="rect">
            <a:avLst/>
          </a:prstGeom>
          <a:noFill/>
        </p:spPr>
        <p:txBody>
          <a:bodyPr wrap="square" rtlCol="0">
            <a:spAutoFit/>
          </a:bodyPr>
          <a:lstStyle/>
          <a:p>
            <a:pPr marL="285750" indent="-285750">
              <a:lnSpc>
                <a:spcPct val="150000"/>
              </a:lnSpc>
              <a:buBlip>
                <a:blip r:embed="rId4"/>
              </a:buBlip>
            </a:pPr>
            <a:r>
              <a:rPr lang="en-IN" dirty="0"/>
              <a:t>In this work, Yang’s group used ITO (Indium doped tin oxide) &amp; a poly-ethyleneimine ethoxylate (PEIE) was used as electrodes, Yttrium doped TiO</a:t>
            </a:r>
            <a:r>
              <a:rPr lang="en-IN" baseline="-25000" dirty="0"/>
              <a:t>2</a:t>
            </a:r>
            <a:r>
              <a:rPr lang="en-IN" dirty="0"/>
              <a:t> (Y-Tio</a:t>
            </a:r>
            <a:r>
              <a:rPr lang="en-IN" baseline="-25000" dirty="0"/>
              <a:t>2</a:t>
            </a:r>
            <a:r>
              <a:rPr lang="en-IN" dirty="0"/>
              <a:t>) was used as ETL &amp; for HTL, cobalt and lithium co-doped spiro-</a:t>
            </a:r>
            <a:r>
              <a:rPr lang="en-IN" dirty="0" err="1"/>
              <a:t>OMeTAD</a:t>
            </a:r>
            <a:r>
              <a:rPr lang="en-IN" dirty="0"/>
              <a:t> and gold as an electrode which gives the efficiency of ~ 19.3 %</a:t>
            </a:r>
          </a:p>
          <a:p>
            <a:pPr marL="285750" indent="-285750">
              <a:lnSpc>
                <a:spcPct val="150000"/>
              </a:lnSpc>
              <a:buBlip>
                <a:blip r:embed="rId4"/>
              </a:buBlip>
            </a:pPr>
            <a:r>
              <a:rPr lang="en-IN" dirty="0"/>
              <a:t>The fabrication of PSC was conducted in air and from solution at low temperatures, which should simplify the manufacturing of </a:t>
            </a:r>
            <a:r>
              <a:rPr lang="en-US" dirty="0"/>
              <a:t>inexpensive large-area perovskite devices that are </a:t>
            </a:r>
            <a:r>
              <a:rPr lang="en-IN" dirty="0"/>
              <a:t>performed at a high level.</a:t>
            </a:r>
          </a:p>
        </p:txBody>
      </p:sp>
      <p:sp>
        <p:nvSpPr>
          <p:cNvPr id="12" name="TextBox 11">
            <a:extLst>
              <a:ext uri="{FF2B5EF4-FFF2-40B4-BE49-F238E27FC236}">
                <a16:creationId xmlns:a16="http://schemas.microsoft.com/office/drawing/2014/main" id="{A1FA2330-41F4-F057-E443-696AC269CB27}"/>
              </a:ext>
            </a:extLst>
          </p:cNvPr>
          <p:cNvSpPr txBox="1"/>
          <p:nvPr/>
        </p:nvSpPr>
        <p:spPr>
          <a:xfrm>
            <a:off x="852049" y="3596247"/>
            <a:ext cx="2190023" cy="646331"/>
          </a:xfrm>
          <a:prstGeom prst="rect">
            <a:avLst/>
          </a:prstGeom>
          <a:noFill/>
        </p:spPr>
        <p:txBody>
          <a:bodyPr wrap="none" rtlCol="0">
            <a:spAutoFit/>
          </a:bodyPr>
          <a:lstStyle/>
          <a:p>
            <a:r>
              <a:rPr lang="en-IN" b="1" dirty="0"/>
              <a:t>Efficiency = 19.3 %</a:t>
            </a:r>
          </a:p>
          <a:p>
            <a:endParaRPr lang="en-IN" b="1" dirty="0"/>
          </a:p>
        </p:txBody>
      </p:sp>
      <p:graphicFrame>
        <p:nvGraphicFramePr>
          <p:cNvPr id="3" name="Table 7">
            <a:extLst>
              <a:ext uri="{FF2B5EF4-FFF2-40B4-BE49-F238E27FC236}">
                <a16:creationId xmlns:a16="http://schemas.microsoft.com/office/drawing/2014/main" id="{5030512D-075F-95BC-5290-F530BA73CA89}"/>
              </a:ext>
            </a:extLst>
          </p:cNvPr>
          <p:cNvGraphicFramePr>
            <a:graphicFrameLocks/>
          </p:cNvGraphicFramePr>
          <p:nvPr>
            <p:extLst>
              <p:ext uri="{D42A27DB-BD31-4B8C-83A1-F6EECF244321}">
                <p14:modId xmlns:p14="http://schemas.microsoft.com/office/powerpoint/2010/main" val="1757868224"/>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2383756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25</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7B0884A-DE79-2061-B49D-7F76250393C2}"/>
              </a:ext>
            </a:extLst>
          </p:cNvPr>
          <p:cNvSpPr txBox="1"/>
          <p:nvPr/>
        </p:nvSpPr>
        <p:spPr>
          <a:xfrm>
            <a:off x="3167905" y="943603"/>
            <a:ext cx="8185895" cy="871970"/>
          </a:xfrm>
          <a:prstGeom prst="rect">
            <a:avLst/>
          </a:prstGeom>
          <a:noFill/>
        </p:spPr>
        <p:txBody>
          <a:bodyPr wrap="square" rtlCol="0">
            <a:spAutoFit/>
          </a:bodyPr>
          <a:lstStyle/>
          <a:p>
            <a:pPr>
              <a:lnSpc>
                <a:spcPct val="150000"/>
              </a:lnSpc>
            </a:pPr>
            <a:r>
              <a:rPr lang="en-IN" b="1" dirty="0"/>
              <a:t>The optoelectronic role of chlorine in CH</a:t>
            </a:r>
            <a:r>
              <a:rPr lang="en-IN" b="1" baseline="-25000" dirty="0"/>
              <a:t>3</a:t>
            </a:r>
            <a:r>
              <a:rPr lang="en-IN" b="1" dirty="0"/>
              <a:t>NH</a:t>
            </a:r>
            <a:r>
              <a:rPr lang="en-IN" b="1" baseline="-25000" dirty="0"/>
              <a:t>3</a:t>
            </a:r>
            <a:r>
              <a:rPr lang="en-IN" b="1" dirty="0"/>
              <a:t>PbI</a:t>
            </a:r>
            <a:r>
              <a:rPr lang="en-IN" b="1" baseline="-25000" dirty="0"/>
              <a:t>3</a:t>
            </a:r>
            <a:r>
              <a:rPr lang="en-IN" b="1" dirty="0"/>
              <a:t>(Cl) – based perovskite solar cells</a:t>
            </a:r>
          </a:p>
        </p:txBody>
      </p:sp>
      <p:sp>
        <p:nvSpPr>
          <p:cNvPr id="9" name="TextBox 8">
            <a:extLst>
              <a:ext uri="{FF2B5EF4-FFF2-40B4-BE49-F238E27FC236}">
                <a16:creationId xmlns:a16="http://schemas.microsoft.com/office/drawing/2014/main" id="{B0714E78-DFC8-B4BF-502A-7E96DE4812DE}"/>
              </a:ext>
            </a:extLst>
          </p:cNvPr>
          <p:cNvSpPr txBox="1"/>
          <p:nvPr/>
        </p:nvSpPr>
        <p:spPr>
          <a:xfrm>
            <a:off x="3154055" y="1815573"/>
            <a:ext cx="8185895" cy="871970"/>
          </a:xfrm>
          <a:prstGeom prst="rect">
            <a:avLst/>
          </a:prstGeom>
          <a:noFill/>
        </p:spPr>
        <p:txBody>
          <a:bodyPr wrap="square" rtlCol="0">
            <a:spAutoFit/>
          </a:bodyPr>
          <a:lstStyle/>
          <a:p>
            <a:pPr>
              <a:lnSpc>
                <a:spcPct val="150000"/>
              </a:lnSpc>
            </a:pPr>
            <a:r>
              <a:rPr lang="en-IN" dirty="0"/>
              <a:t>Qi Chen, Yang </a:t>
            </a:r>
            <a:r>
              <a:rPr lang="en-IN" dirty="0" err="1"/>
              <a:t>Yang</a:t>
            </a:r>
            <a:r>
              <a:rPr lang="en-IN" dirty="0"/>
              <a:t> </a:t>
            </a:r>
            <a:r>
              <a:rPr lang="en-IN" i="1" dirty="0"/>
              <a:t>et al.</a:t>
            </a:r>
          </a:p>
          <a:p>
            <a:pPr>
              <a:lnSpc>
                <a:spcPct val="150000"/>
              </a:lnSpc>
            </a:pPr>
            <a:r>
              <a:rPr lang="en-IN" dirty="0"/>
              <a:t>Nature Communications 6:7269 12 Jun 2015</a:t>
            </a:r>
          </a:p>
        </p:txBody>
      </p:sp>
      <p:sp>
        <p:nvSpPr>
          <p:cNvPr id="10" name="TextBox 9">
            <a:extLst>
              <a:ext uri="{FF2B5EF4-FFF2-40B4-BE49-F238E27FC236}">
                <a16:creationId xmlns:a16="http://schemas.microsoft.com/office/drawing/2014/main" id="{3EF64610-6A63-2302-02EF-EB0C3436A117}"/>
              </a:ext>
            </a:extLst>
          </p:cNvPr>
          <p:cNvSpPr txBox="1"/>
          <p:nvPr/>
        </p:nvSpPr>
        <p:spPr>
          <a:xfrm>
            <a:off x="3154056" y="2687543"/>
            <a:ext cx="8185895" cy="2949462"/>
          </a:xfrm>
          <a:prstGeom prst="rect">
            <a:avLst/>
          </a:prstGeom>
          <a:noFill/>
        </p:spPr>
        <p:txBody>
          <a:bodyPr wrap="square" rtlCol="0">
            <a:spAutoFit/>
          </a:bodyPr>
          <a:lstStyle/>
          <a:p>
            <a:pPr marL="285750" indent="-285750">
              <a:lnSpc>
                <a:spcPct val="150000"/>
              </a:lnSpc>
              <a:buBlip>
                <a:blip r:embed="rId3"/>
              </a:buBlip>
            </a:pPr>
            <a:r>
              <a:rPr lang="en-US" dirty="0"/>
              <a:t>The optoelectronic properties of the prototypical CH</a:t>
            </a:r>
            <a:r>
              <a:rPr lang="en-US" baseline="-25000" dirty="0"/>
              <a:t>3</a:t>
            </a:r>
            <a:r>
              <a:rPr lang="en-US" dirty="0"/>
              <a:t>NH</a:t>
            </a:r>
            <a:r>
              <a:rPr lang="en-US" baseline="-25000" dirty="0"/>
              <a:t>3</a:t>
            </a:r>
            <a:r>
              <a:rPr lang="en-US" dirty="0"/>
              <a:t>PbI</a:t>
            </a:r>
            <a:r>
              <a:rPr lang="en-US" baseline="-25000" dirty="0"/>
              <a:t>3</a:t>
            </a:r>
            <a:r>
              <a:rPr lang="en-US" dirty="0"/>
              <a:t> can be adjusted by introducing other extrinsic ions. Specifically, chlorine incorporation has been shown to affect the morphological development of </a:t>
            </a:r>
            <a:r>
              <a:rPr lang="en-US" dirty="0" err="1"/>
              <a:t>perovksite</a:t>
            </a:r>
            <a:r>
              <a:rPr lang="en-US" dirty="0"/>
              <a:t> films.</a:t>
            </a:r>
          </a:p>
          <a:p>
            <a:pPr marL="285750" indent="-285750">
              <a:lnSpc>
                <a:spcPct val="150000"/>
              </a:lnSpc>
              <a:buBlip>
                <a:blip r:embed="rId3"/>
              </a:buBlip>
            </a:pPr>
            <a:r>
              <a:rPr lang="en-US" dirty="0"/>
              <a:t>The chlorine incorporation is found to mainly improve the carrier transport across the heterojunction interfaces, rather than within the perovskite crystals. Further optimization according this protocol leads to solar cells achieving power conversion efficiency of 17.91%.</a:t>
            </a:r>
            <a:endParaRPr lang="en-IN" dirty="0"/>
          </a:p>
        </p:txBody>
      </p:sp>
      <p:pic>
        <p:nvPicPr>
          <p:cNvPr id="12" name="Picture 11">
            <a:extLst>
              <a:ext uri="{FF2B5EF4-FFF2-40B4-BE49-F238E27FC236}">
                <a16:creationId xmlns:a16="http://schemas.microsoft.com/office/drawing/2014/main" id="{F31778A1-EA82-7471-4D8C-37F5A9AED171}"/>
              </a:ext>
            </a:extLst>
          </p:cNvPr>
          <p:cNvPicPr>
            <a:picLocks noChangeAspect="1"/>
          </p:cNvPicPr>
          <p:nvPr/>
        </p:nvPicPr>
        <p:blipFill rotWithShape="1">
          <a:blip r:embed="rId4">
            <a:extLst>
              <a:ext uri="{28A0092B-C50C-407E-A947-70E740481C1C}">
                <a14:useLocalDpi xmlns:a14="http://schemas.microsoft.com/office/drawing/2010/main" val="0"/>
              </a:ext>
            </a:extLst>
          </a:blip>
          <a:srcRect l="30881" t="18025" r="33125" b="20000"/>
          <a:stretch/>
        </p:blipFill>
        <p:spPr>
          <a:xfrm>
            <a:off x="1085923" y="1154528"/>
            <a:ext cx="1858529" cy="1800000"/>
          </a:xfrm>
          <a:prstGeom prst="rect">
            <a:avLst/>
          </a:prstGeom>
        </p:spPr>
      </p:pic>
      <p:sp>
        <p:nvSpPr>
          <p:cNvPr id="11" name="TextBox 10">
            <a:extLst>
              <a:ext uri="{FF2B5EF4-FFF2-40B4-BE49-F238E27FC236}">
                <a16:creationId xmlns:a16="http://schemas.microsoft.com/office/drawing/2014/main" id="{57DE1746-7BD5-4F6F-41B6-6E28AD526D97}"/>
              </a:ext>
            </a:extLst>
          </p:cNvPr>
          <p:cNvSpPr txBox="1"/>
          <p:nvPr/>
        </p:nvSpPr>
        <p:spPr>
          <a:xfrm>
            <a:off x="852049" y="3596247"/>
            <a:ext cx="2326278" cy="646331"/>
          </a:xfrm>
          <a:prstGeom prst="rect">
            <a:avLst/>
          </a:prstGeom>
          <a:noFill/>
        </p:spPr>
        <p:txBody>
          <a:bodyPr wrap="none" rtlCol="0">
            <a:spAutoFit/>
          </a:bodyPr>
          <a:lstStyle/>
          <a:p>
            <a:r>
              <a:rPr lang="en-IN" b="1" dirty="0"/>
              <a:t>Efficiency = 17.91 %</a:t>
            </a:r>
          </a:p>
          <a:p>
            <a:endParaRPr lang="en-IN" b="1" dirty="0"/>
          </a:p>
        </p:txBody>
      </p:sp>
      <p:graphicFrame>
        <p:nvGraphicFramePr>
          <p:cNvPr id="7" name="Table 7">
            <a:extLst>
              <a:ext uri="{FF2B5EF4-FFF2-40B4-BE49-F238E27FC236}">
                <a16:creationId xmlns:a16="http://schemas.microsoft.com/office/drawing/2014/main" id="{E914067A-9AF3-05F5-E033-A05D321CD2DD}"/>
              </a:ext>
            </a:extLst>
          </p:cNvPr>
          <p:cNvGraphicFramePr>
            <a:graphicFrameLocks/>
          </p:cNvGraphicFramePr>
          <p:nvPr>
            <p:extLst>
              <p:ext uri="{D42A27DB-BD31-4B8C-83A1-F6EECF244321}">
                <p14:modId xmlns:p14="http://schemas.microsoft.com/office/powerpoint/2010/main" val="3096883337"/>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4286384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26</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7FDAA57D-8EDF-8D9C-7D25-0E4750325BFF}"/>
              </a:ext>
            </a:extLst>
          </p:cNvPr>
          <p:cNvSpPr txBox="1"/>
          <p:nvPr/>
        </p:nvSpPr>
        <p:spPr>
          <a:xfrm>
            <a:off x="3167905" y="943603"/>
            <a:ext cx="8185895" cy="646331"/>
          </a:xfrm>
          <a:prstGeom prst="rect">
            <a:avLst/>
          </a:prstGeom>
          <a:noFill/>
        </p:spPr>
        <p:txBody>
          <a:bodyPr wrap="square" rtlCol="0">
            <a:spAutoFit/>
          </a:bodyPr>
          <a:lstStyle/>
          <a:p>
            <a:r>
              <a:rPr lang="en-US" b="1" dirty="0"/>
              <a:t>One-stone-for-two-birds strategy to attain beyond 25% perovskite solar cells</a:t>
            </a:r>
          </a:p>
        </p:txBody>
      </p:sp>
      <p:sp>
        <p:nvSpPr>
          <p:cNvPr id="11" name="TextBox 10">
            <a:extLst>
              <a:ext uri="{FF2B5EF4-FFF2-40B4-BE49-F238E27FC236}">
                <a16:creationId xmlns:a16="http://schemas.microsoft.com/office/drawing/2014/main" id="{7E4504B4-3B79-072B-5ABD-F92D909BBC52}"/>
              </a:ext>
            </a:extLst>
          </p:cNvPr>
          <p:cNvSpPr txBox="1"/>
          <p:nvPr/>
        </p:nvSpPr>
        <p:spPr>
          <a:xfrm>
            <a:off x="3154055" y="1682769"/>
            <a:ext cx="8185895" cy="871970"/>
          </a:xfrm>
          <a:prstGeom prst="rect">
            <a:avLst/>
          </a:prstGeom>
          <a:noFill/>
        </p:spPr>
        <p:txBody>
          <a:bodyPr wrap="square" rtlCol="0">
            <a:spAutoFit/>
          </a:bodyPr>
          <a:lstStyle/>
          <a:p>
            <a:pPr>
              <a:lnSpc>
                <a:spcPct val="150000"/>
              </a:lnSpc>
            </a:pPr>
            <a:r>
              <a:rPr lang="en-IN" dirty="0" err="1"/>
              <a:t>Tinghuan</a:t>
            </a:r>
            <a:r>
              <a:rPr lang="en-IN" dirty="0"/>
              <a:t> Yang</a:t>
            </a:r>
            <a:r>
              <a:rPr lang="en-IN" i="1" dirty="0"/>
              <a:t> et al</a:t>
            </a:r>
          </a:p>
          <a:p>
            <a:pPr>
              <a:lnSpc>
                <a:spcPct val="150000"/>
              </a:lnSpc>
            </a:pPr>
            <a:r>
              <a:rPr lang="fr-FR" i="1" dirty="0">
                <a:hlinkClick r:id="rId3"/>
              </a:rPr>
              <a:t>Nature Communications</a:t>
            </a:r>
            <a:r>
              <a:rPr lang="fr-FR" dirty="0"/>
              <a:t> </a:t>
            </a:r>
            <a:r>
              <a:rPr lang="fr-FR" b="1" dirty="0"/>
              <a:t>volume 14</a:t>
            </a:r>
            <a:r>
              <a:rPr lang="fr-FR" dirty="0"/>
              <a:t>, Article </a:t>
            </a:r>
            <a:r>
              <a:rPr lang="fr-FR" dirty="0" err="1"/>
              <a:t>number</a:t>
            </a:r>
            <a:r>
              <a:rPr lang="fr-FR" dirty="0"/>
              <a:t>: 839 (2023)</a:t>
            </a:r>
            <a:endParaRPr lang="en-IN" dirty="0"/>
          </a:p>
        </p:txBody>
      </p:sp>
      <p:sp>
        <p:nvSpPr>
          <p:cNvPr id="12" name="TextBox 11">
            <a:extLst>
              <a:ext uri="{FF2B5EF4-FFF2-40B4-BE49-F238E27FC236}">
                <a16:creationId xmlns:a16="http://schemas.microsoft.com/office/drawing/2014/main" id="{51F9C253-CAAA-4DA3-C930-1643EEEA41C7}"/>
              </a:ext>
            </a:extLst>
          </p:cNvPr>
          <p:cNvSpPr txBox="1"/>
          <p:nvPr/>
        </p:nvSpPr>
        <p:spPr>
          <a:xfrm>
            <a:off x="3154054" y="2765501"/>
            <a:ext cx="8185895" cy="2533963"/>
          </a:xfrm>
          <a:prstGeom prst="rect">
            <a:avLst/>
          </a:prstGeom>
          <a:noFill/>
        </p:spPr>
        <p:txBody>
          <a:bodyPr wrap="square" rtlCol="0">
            <a:spAutoFit/>
          </a:bodyPr>
          <a:lstStyle/>
          <a:p>
            <a:pPr marL="285750" indent="-285750">
              <a:lnSpc>
                <a:spcPct val="150000"/>
              </a:lnSpc>
              <a:buBlip>
                <a:blip r:embed="rId4"/>
              </a:buBlip>
            </a:pPr>
            <a:r>
              <a:rPr lang="en-US" dirty="0"/>
              <a:t>Here, they report a one-stone-for-two-birds strategy in which both anion-fixation and associated undercoordinated-Pb passivation are in situ achieved. </a:t>
            </a:r>
          </a:p>
          <a:p>
            <a:pPr marL="285750" indent="-285750">
              <a:lnSpc>
                <a:spcPct val="150000"/>
              </a:lnSpc>
              <a:buBlip>
                <a:blip r:embed="rId4"/>
              </a:buBlip>
            </a:pPr>
            <a:r>
              <a:rPr lang="en-US" dirty="0"/>
              <a:t>The resultant devices attain a power conversion efficiency of 25.3% (certified at 24.8%) with substantially improved stability.</a:t>
            </a:r>
          </a:p>
          <a:p>
            <a:pPr marL="285750" indent="-285750">
              <a:lnSpc>
                <a:spcPct val="150000"/>
              </a:lnSpc>
              <a:buBlip>
                <a:blip r:embed="rId4"/>
              </a:buBlip>
            </a:pPr>
            <a:r>
              <a:rPr lang="en-US" dirty="0"/>
              <a:t> Moreover, the device without encapsulation retained 92% of its initial efficiency after 5000 h exposure to ambient conditions.</a:t>
            </a:r>
            <a:endParaRPr lang="en-IN" dirty="0"/>
          </a:p>
        </p:txBody>
      </p:sp>
      <p:sp>
        <p:nvSpPr>
          <p:cNvPr id="13" name="TextBox 12">
            <a:extLst>
              <a:ext uri="{FF2B5EF4-FFF2-40B4-BE49-F238E27FC236}">
                <a16:creationId xmlns:a16="http://schemas.microsoft.com/office/drawing/2014/main" id="{E2606F5E-E061-E785-8067-425CF686190D}"/>
              </a:ext>
            </a:extLst>
          </p:cNvPr>
          <p:cNvSpPr txBox="1"/>
          <p:nvPr/>
        </p:nvSpPr>
        <p:spPr>
          <a:xfrm>
            <a:off x="852049" y="3596247"/>
            <a:ext cx="2190023" cy="646331"/>
          </a:xfrm>
          <a:prstGeom prst="rect">
            <a:avLst/>
          </a:prstGeom>
          <a:noFill/>
        </p:spPr>
        <p:txBody>
          <a:bodyPr wrap="none" rtlCol="0">
            <a:spAutoFit/>
          </a:bodyPr>
          <a:lstStyle/>
          <a:p>
            <a:r>
              <a:rPr lang="en-IN" b="1" dirty="0"/>
              <a:t>Efficiency = 25.3 %</a:t>
            </a:r>
          </a:p>
          <a:p>
            <a:endParaRPr lang="en-IN" b="1" dirty="0"/>
          </a:p>
        </p:txBody>
      </p:sp>
      <p:pic>
        <p:nvPicPr>
          <p:cNvPr id="18" name="Picture 17">
            <a:extLst>
              <a:ext uri="{FF2B5EF4-FFF2-40B4-BE49-F238E27FC236}">
                <a16:creationId xmlns:a16="http://schemas.microsoft.com/office/drawing/2014/main" id="{E1E632CF-8E23-7B46-5DA5-0BC83BB78AC8}"/>
              </a:ext>
            </a:extLst>
          </p:cNvPr>
          <p:cNvPicPr>
            <a:picLocks noChangeAspect="1"/>
          </p:cNvPicPr>
          <p:nvPr/>
        </p:nvPicPr>
        <p:blipFill rotWithShape="1">
          <a:blip r:embed="rId5">
            <a:extLst>
              <a:ext uri="{28A0092B-C50C-407E-A947-70E740481C1C}">
                <a14:useLocalDpi xmlns:a14="http://schemas.microsoft.com/office/drawing/2010/main" val="0"/>
              </a:ext>
            </a:extLst>
          </a:blip>
          <a:srcRect l="29374" t="16790" r="33751" b="19260"/>
          <a:stretch/>
        </p:blipFill>
        <p:spPr>
          <a:xfrm>
            <a:off x="1024473" y="1218754"/>
            <a:ext cx="1845174" cy="1800000"/>
          </a:xfrm>
          <a:prstGeom prst="rect">
            <a:avLst/>
          </a:prstGeom>
        </p:spPr>
      </p:pic>
      <p:graphicFrame>
        <p:nvGraphicFramePr>
          <p:cNvPr id="3" name="Table 7">
            <a:extLst>
              <a:ext uri="{FF2B5EF4-FFF2-40B4-BE49-F238E27FC236}">
                <a16:creationId xmlns:a16="http://schemas.microsoft.com/office/drawing/2014/main" id="{4B603065-EE9F-F465-B5F5-822EF4DD6717}"/>
              </a:ext>
            </a:extLst>
          </p:cNvPr>
          <p:cNvGraphicFramePr>
            <a:graphicFrameLocks/>
          </p:cNvGraphicFramePr>
          <p:nvPr>
            <p:extLst>
              <p:ext uri="{D42A27DB-BD31-4B8C-83A1-F6EECF244321}">
                <p14:modId xmlns:p14="http://schemas.microsoft.com/office/powerpoint/2010/main" val="1291858136"/>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3495824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27</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Diagram 2">
            <a:extLst>
              <a:ext uri="{FF2B5EF4-FFF2-40B4-BE49-F238E27FC236}">
                <a16:creationId xmlns:a16="http://schemas.microsoft.com/office/drawing/2014/main" id="{0259375D-0C0C-1BF6-CC35-4904ECE89063}"/>
              </a:ext>
            </a:extLst>
          </p:cNvPr>
          <p:cNvGraphicFramePr/>
          <p:nvPr>
            <p:extLst>
              <p:ext uri="{D42A27DB-BD31-4B8C-83A1-F6EECF244321}">
                <p14:modId xmlns:p14="http://schemas.microsoft.com/office/powerpoint/2010/main" val="472081809"/>
              </p:ext>
            </p:extLst>
          </p:nvPr>
        </p:nvGraphicFramePr>
        <p:xfrm>
          <a:off x="63500" y="1313074"/>
          <a:ext cx="7035800" cy="4504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0E4CE17-03A9-FA03-F0D1-DB25B64EE3EA}"/>
              </a:ext>
            </a:extLst>
          </p:cNvPr>
          <p:cNvSpPr txBox="1"/>
          <p:nvPr/>
        </p:nvSpPr>
        <p:spPr>
          <a:xfrm>
            <a:off x="6048768" y="1013400"/>
            <a:ext cx="5336782" cy="400110"/>
          </a:xfrm>
          <a:prstGeom prst="rect">
            <a:avLst/>
          </a:prstGeom>
          <a:noFill/>
        </p:spPr>
        <p:txBody>
          <a:bodyPr wrap="none" rtlCol="0">
            <a:spAutoFit/>
          </a:bodyPr>
          <a:lstStyle/>
          <a:p>
            <a:r>
              <a:rPr lang="en-IN" sz="2000" b="1" dirty="0"/>
              <a:t>Why is perovskite still not commercialized? </a:t>
            </a:r>
          </a:p>
        </p:txBody>
      </p:sp>
      <p:sp>
        <p:nvSpPr>
          <p:cNvPr id="10" name="TextBox 9">
            <a:extLst>
              <a:ext uri="{FF2B5EF4-FFF2-40B4-BE49-F238E27FC236}">
                <a16:creationId xmlns:a16="http://schemas.microsoft.com/office/drawing/2014/main" id="{3D2A2FFA-2DF4-2D2E-AAAB-8D682387A150}"/>
              </a:ext>
            </a:extLst>
          </p:cNvPr>
          <p:cNvSpPr txBox="1"/>
          <p:nvPr/>
        </p:nvSpPr>
        <p:spPr>
          <a:xfrm>
            <a:off x="7262273" y="2191150"/>
            <a:ext cx="2909771" cy="1569660"/>
          </a:xfrm>
          <a:prstGeom prst="rect">
            <a:avLst/>
          </a:prstGeom>
          <a:noFill/>
        </p:spPr>
        <p:txBody>
          <a:bodyPr wrap="none" rtlCol="0">
            <a:spAutoFit/>
          </a:bodyPr>
          <a:lstStyle/>
          <a:p>
            <a:pPr marL="285750" indent="-285750">
              <a:buFont typeface="Arial" panose="020B0604020202020204" pitchFamily="34" charset="0"/>
              <a:buChar char="•"/>
            </a:pPr>
            <a:r>
              <a:rPr lang="en-IN" sz="3200" dirty="0"/>
              <a:t>Pb toxicity</a:t>
            </a:r>
          </a:p>
          <a:p>
            <a:pPr marL="285750" indent="-285750">
              <a:buFont typeface="Arial" panose="020B0604020202020204" pitchFamily="34" charset="0"/>
              <a:buChar char="•"/>
            </a:pPr>
            <a:r>
              <a:rPr lang="en-IN" sz="3200" dirty="0"/>
              <a:t>Stability issue</a:t>
            </a:r>
          </a:p>
          <a:p>
            <a:pPr marL="285750" indent="-285750">
              <a:buFont typeface="Arial" panose="020B0604020202020204" pitchFamily="34" charset="0"/>
              <a:buChar char="•"/>
            </a:pPr>
            <a:r>
              <a:rPr lang="en-IN" sz="3200" dirty="0"/>
              <a:t>Scaling issue</a:t>
            </a:r>
          </a:p>
        </p:txBody>
      </p:sp>
      <p:graphicFrame>
        <p:nvGraphicFramePr>
          <p:cNvPr id="9" name="Table 7">
            <a:extLst>
              <a:ext uri="{FF2B5EF4-FFF2-40B4-BE49-F238E27FC236}">
                <a16:creationId xmlns:a16="http://schemas.microsoft.com/office/drawing/2014/main" id="{7532638D-9DD4-A06D-567A-1A6D17649424}"/>
              </a:ext>
            </a:extLst>
          </p:cNvPr>
          <p:cNvGraphicFramePr>
            <a:graphicFrameLocks/>
          </p:cNvGraphicFramePr>
          <p:nvPr>
            <p:extLst>
              <p:ext uri="{D42A27DB-BD31-4B8C-83A1-F6EECF244321}">
                <p14:modId xmlns:p14="http://schemas.microsoft.com/office/powerpoint/2010/main" val="360256322"/>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150847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28</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D8B5F43-3A9B-2F13-1068-912A620DBAA0}"/>
              </a:ext>
            </a:extLst>
          </p:cNvPr>
          <p:cNvSpPr txBox="1"/>
          <p:nvPr/>
        </p:nvSpPr>
        <p:spPr>
          <a:xfrm>
            <a:off x="838200" y="1442930"/>
            <a:ext cx="10149417" cy="2222340"/>
          </a:xfrm>
          <a:prstGeom prst="rect">
            <a:avLst/>
          </a:prstGeom>
          <a:noFill/>
        </p:spPr>
        <p:txBody>
          <a:bodyPr wrap="square" rtlCol="0">
            <a:spAutoFit/>
          </a:bodyPr>
          <a:lstStyle/>
          <a:p>
            <a:pPr marL="285750" indent="-285750">
              <a:lnSpc>
                <a:spcPct val="200000"/>
              </a:lnSpc>
              <a:buBlip>
                <a:blip r:embed="rId3"/>
              </a:buBlip>
            </a:pPr>
            <a:r>
              <a:rPr lang="en-IN" dirty="0"/>
              <a:t>In our work focuses on replacing Pb with another nontoxic metal ion.</a:t>
            </a:r>
          </a:p>
          <a:p>
            <a:pPr marL="285750" indent="-285750">
              <a:lnSpc>
                <a:spcPct val="200000"/>
              </a:lnSpc>
              <a:buBlip>
                <a:blip r:embed="rId3"/>
              </a:buBlip>
            </a:pPr>
            <a:r>
              <a:rPr lang="en-IN" dirty="0"/>
              <a:t>Tweak the disposition technique to make the cells more efficient.</a:t>
            </a:r>
          </a:p>
          <a:p>
            <a:pPr marL="285750" indent="-285750">
              <a:lnSpc>
                <a:spcPct val="200000"/>
              </a:lnSpc>
              <a:buBlip>
                <a:blip r:embed="rId3"/>
              </a:buBlip>
            </a:pPr>
            <a:r>
              <a:rPr lang="en-IN" dirty="0"/>
              <a:t>Try to find some intrinsic properties of perovskites and the reason behind their low efficiency.</a:t>
            </a:r>
          </a:p>
          <a:p>
            <a:pPr marL="285750" indent="-285750">
              <a:lnSpc>
                <a:spcPct val="200000"/>
              </a:lnSpc>
              <a:buBlip>
                <a:blip r:embed="rId3"/>
              </a:buBlip>
            </a:pPr>
            <a:r>
              <a:rPr lang="en-IN" dirty="0"/>
              <a:t>Replace HTL with other low-cost materials. </a:t>
            </a:r>
          </a:p>
        </p:txBody>
      </p:sp>
      <p:graphicFrame>
        <p:nvGraphicFramePr>
          <p:cNvPr id="7" name="Table 7">
            <a:extLst>
              <a:ext uri="{FF2B5EF4-FFF2-40B4-BE49-F238E27FC236}">
                <a16:creationId xmlns:a16="http://schemas.microsoft.com/office/drawing/2014/main" id="{193D31D3-0298-3A85-659E-33650A3E50D5}"/>
              </a:ext>
            </a:extLst>
          </p:cNvPr>
          <p:cNvGraphicFramePr>
            <a:graphicFrameLocks/>
          </p:cNvGraphicFramePr>
          <p:nvPr>
            <p:extLst>
              <p:ext uri="{D42A27DB-BD31-4B8C-83A1-F6EECF244321}">
                <p14:modId xmlns:p14="http://schemas.microsoft.com/office/powerpoint/2010/main" val="437052449"/>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F011A9B1-61A0-6CD3-BF05-90A7464756BC}"/>
              </a:ext>
            </a:extLst>
          </p:cNvPr>
          <p:cNvSpPr txBox="1"/>
          <p:nvPr/>
        </p:nvSpPr>
        <p:spPr>
          <a:xfrm>
            <a:off x="838200" y="1073598"/>
            <a:ext cx="1276503" cy="369332"/>
          </a:xfrm>
          <a:prstGeom prst="rect">
            <a:avLst/>
          </a:prstGeom>
          <a:noFill/>
        </p:spPr>
        <p:txBody>
          <a:bodyPr wrap="none" rtlCol="0">
            <a:spAutoFit/>
          </a:bodyPr>
          <a:lstStyle/>
          <a:p>
            <a:r>
              <a:rPr lang="en-IN" b="1" dirty="0"/>
              <a:t>Objectives</a:t>
            </a:r>
          </a:p>
        </p:txBody>
      </p:sp>
    </p:spTree>
    <p:extLst>
      <p:ext uri="{BB962C8B-B14F-4D97-AF65-F5344CB8AC3E}">
        <p14:creationId xmlns:p14="http://schemas.microsoft.com/office/powerpoint/2010/main" val="2342843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29</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EF33D8CE-DA53-3416-A1C2-2A5584880520}"/>
              </a:ext>
            </a:extLst>
          </p:cNvPr>
          <p:cNvSpPr txBox="1"/>
          <p:nvPr/>
        </p:nvSpPr>
        <p:spPr>
          <a:xfrm>
            <a:off x="4305660" y="931333"/>
            <a:ext cx="4189545" cy="369332"/>
          </a:xfrm>
          <a:prstGeom prst="rect">
            <a:avLst/>
          </a:prstGeom>
          <a:noFill/>
        </p:spPr>
        <p:txBody>
          <a:bodyPr wrap="none" rtlCol="0">
            <a:spAutoFit/>
          </a:bodyPr>
          <a:lstStyle/>
          <a:p>
            <a:r>
              <a:rPr lang="en-IN" b="1" dirty="0"/>
              <a:t>Why have we chosen Bi in place of Pb?</a:t>
            </a:r>
          </a:p>
        </p:txBody>
      </p:sp>
      <p:sp>
        <p:nvSpPr>
          <p:cNvPr id="16" name="TextBox 15">
            <a:extLst>
              <a:ext uri="{FF2B5EF4-FFF2-40B4-BE49-F238E27FC236}">
                <a16:creationId xmlns:a16="http://schemas.microsoft.com/office/drawing/2014/main" id="{E96B4D7A-B407-ACA8-AFEB-28917132E6D2}"/>
              </a:ext>
            </a:extLst>
          </p:cNvPr>
          <p:cNvSpPr txBox="1"/>
          <p:nvPr/>
        </p:nvSpPr>
        <p:spPr>
          <a:xfrm>
            <a:off x="5748867" y="1259900"/>
            <a:ext cx="5604932" cy="5026954"/>
          </a:xfrm>
          <a:prstGeom prst="rect">
            <a:avLst/>
          </a:prstGeom>
          <a:noFill/>
        </p:spPr>
        <p:txBody>
          <a:bodyPr wrap="square" rtlCol="0">
            <a:spAutoFit/>
          </a:bodyPr>
          <a:lstStyle/>
          <a:p>
            <a:pPr marL="285750" indent="-285750">
              <a:lnSpc>
                <a:spcPct val="150000"/>
              </a:lnSpc>
              <a:buBlip>
                <a:blip r:embed="rId3"/>
              </a:buBlip>
            </a:pPr>
            <a:r>
              <a:rPr lang="en-US" dirty="0"/>
              <a:t>Defect-tolerant perovskite structure could be replicated in materials with heavy metal cation with a stable pair of valence s electrons. </a:t>
            </a:r>
          </a:p>
          <a:p>
            <a:pPr marL="285750" indent="-285750">
              <a:lnSpc>
                <a:spcPct val="150000"/>
              </a:lnSpc>
              <a:buBlip>
                <a:blip r:embed="rId3"/>
              </a:buBlip>
            </a:pPr>
            <a:r>
              <a:rPr lang="en-US" dirty="0"/>
              <a:t>This is why we have considered bismuth (Bi</a:t>
            </a:r>
            <a:r>
              <a:rPr lang="en-US" baseline="30000" dirty="0"/>
              <a:t>3+) </a:t>
            </a:r>
            <a:r>
              <a:rPr lang="en-US" dirty="0"/>
              <a:t>(electron configuration of Bi</a:t>
            </a:r>
            <a:r>
              <a:rPr lang="en-US" baseline="30000" dirty="0"/>
              <a:t>3+</a:t>
            </a:r>
            <a:r>
              <a:rPr lang="en-US" dirty="0"/>
              <a:t> and Pb</a:t>
            </a:r>
            <a:r>
              <a:rPr lang="en-US" baseline="30000" dirty="0"/>
              <a:t>2+</a:t>
            </a:r>
            <a:r>
              <a:rPr lang="en-US" dirty="0"/>
              <a:t> is similar. </a:t>
            </a:r>
          </a:p>
          <a:p>
            <a:pPr marL="285750" indent="-285750">
              <a:lnSpc>
                <a:spcPct val="150000"/>
              </a:lnSpc>
              <a:buBlip>
                <a:blip r:embed="rId3"/>
              </a:buBlip>
            </a:pPr>
            <a:r>
              <a:rPr lang="en-US" dirty="0"/>
              <a:t>Bi</a:t>
            </a:r>
            <a:r>
              <a:rPr lang="en-US" baseline="30000" dirty="0"/>
              <a:t>3+</a:t>
            </a:r>
            <a:r>
              <a:rPr lang="en-US" dirty="0"/>
              <a:t> being a heavy metal cation, band dispersion due to spin-orbit coupling is expected. </a:t>
            </a:r>
          </a:p>
          <a:p>
            <a:pPr marL="285750" indent="-285750">
              <a:lnSpc>
                <a:spcPct val="150000"/>
              </a:lnSpc>
              <a:buBlip>
                <a:blip r:embed="rId3"/>
              </a:buBlip>
            </a:pPr>
            <a:r>
              <a:rPr lang="en-US" dirty="0"/>
              <a:t>High dielectric constants that are important for increased screening of charged defects. </a:t>
            </a:r>
          </a:p>
          <a:p>
            <a:pPr marL="285750" indent="-285750">
              <a:lnSpc>
                <a:spcPct val="150000"/>
              </a:lnSpc>
              <a:buBlip>
                <a:blip r:embed="rId3"/>
              </a:buBlip>
            </a:pPr>
            <a:r>
              <a:rPr lang="en-US" dirty="0"/>
              <a:t>Also, the low toxicity of bismuth and lack of exploration of this field makes it a desirable topic for solar cell researchers.</a:t>
            </a:r>
            <a:endParaRPr lang="en-IN" dirty="0"/>
          </a:p>
        </p:txBody>
      </p:sp>
      <p:grpSp>
        <p:nvGrpSpPr>
          <p:cNvPr id="19" name="Group 18">
            <a:extLst>
              <a:ext uri="{FF2B5EF4-FFF2-40B4-BE49-F238E27FC236}">
                <a16:creationId xmlns:a16="http://schemas.microsoft.com/office/drawing/2014/main" id="{87F25E42-F3A8-4F8F-63ED-231912AB9430}"/>
              </a:ext>
            </a:extLst>
          </p:cNvPr>
          <p:cNvGrpSpPr/>
          <p:nvPr/>
        </p:nvGrpSpPr>
        <p:grpSpPr>
          <a:xfrm>
            <a:off x="428754" y="1457933"/>
            <a:ext cx="5201959" cy="3756001"/>
            <a:chOff x="428754" y="1457933"/>
            <a:chExt cx="5201959" cy="3756001"/>
          </a:xfrm>
        </p:grpSpPr>
        <p:grpSp>
          <p:nvGrpSpPr>
            <p:cNvPr id="14" name="Group 13">
              <a:extLst>
                <a:ext uri="{FF2B5EF4-FFF2-40B4-BE49-F238E27FC236}">
                  <a16:creationId xmlns:a16="http://schemas.microsoft.com/office/drawing/2014/main" id="{A17C844A-33F2-7A1B-9615-65F2E6AD08AF}"/>
                </a:ext>
              </a:extLst>
            </p:cNvPr>
            <p:cNvGrpSpPr/>
            <p:nvPr/>
          </p:nvGrpSpPr>
          <p:grpSpPr>
            <a:xfrm>
              <a:off x="975471" y="1457933"/>
              <a:ext cx="4655242" cy="3335206"/>
              <a:chOff x="838200" y="879427"/>
              <a:chExt cx="6858000" cy="4913352"/>
            </a:xfrm>
          </p:grpSpPr>
          <p:pic>
            <p:nvPicPr>
              <p:cNvPr id="7" name="Picture 6">
                <a:extLst>
                  <a:ext uri="{FF2B5EF4-FFF2-40B4-BE49-F238E27FC236}">
                    <a16:creationId xmlns:a16="http://schemas.microsoft.com/office/drawing/2014/main" id="{8AEE4BC2-498F-ABCA-8E54-B7E81052C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879427"/>
                <a:ext cx="6858000" cy="3629025"/>
              </a:xfrm>
              <a:prstGeom prst="rect">
                <a:avLst/>
              </a:prstGeom>
            </p:spPr>
          </p:pic>
          <p:pic>
            <p:nvPicPr>
              <p:cNvPr id="10" name="Picture 9">
                <a:extLst>
                  <a:ext uri="{FF2B5EF4-FFF2-40B4-BE49-F238E27FC236}">
                    <a16:creationId xmlns:a16="http://schemas.microsoft.com/office/drawing/2014/main" id="{D94A4751-C5A9-6210-9325-C7B67D99567D}"/>
                  </a:ext>
                </a:extLst>
              </p:cNvPr>
              <p:cNvPicPr>
                <a:picLocks noChangeAspect="1"/>
              </p:cNvPicPr>
              <p:nvPr/>
            </p:nvPicPr>
            <p:blipFill rotWithShape="1">
              <a:blip r:embed="rId4">
                <a:extLst>
                  <a:ext uri="{28A0092B-C50C-407E-A947-70E740481C1C}">
                    <a14:useLocalDpi xmlns:a14="http://schemas.microsoft.com/office/drawing/2010/main" val="0"/>
                  </a:ext>
                </a:extLst>
              </a:blip>
              <a:srcRect l="74444" t="58330" r="15553" b="31975"/>
              <a:stretch/>
            </p:blipFill>
            <p:spPr>
              <a:xfrm>
                <a:off x="3462866" y="5072022"/>
                <a:ext cx="1405468" cy="720757"/>
              </a:xfrm>
              <a:prstGeom prst="rect">
                <a:avLst/>
              </a:prstGeom>
            </p:spPr>
          </p:pic>
          <p:sp>
            <p:nvSpPr>
              <p:cNvPr id="11" name="Rectangle 10">
                <a:extLst>
                  <a:ext uri="{FF2B5EF4-FFF2-40B4-BE49-F238E27FC236}">
                    <a16:creationId xmlns:a16="http://schemas.microsoft.com/office/drawing/2014/main" id="{ECB672DA-05F0-7733-1E33-B64BBED2D4FD}"/>
                  </a:ext>
                </a:extLst>
              </p:cNvPr>
              <p:cNvSpPr/>
              <p:nvPr/>
            </p:nvSpPr>
            <p:spPr>
              <a:xfrm>
                <a:off x="5909733" y="2997200"/>
                <a:ext cx="762000" cy="3725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3FDB1B6-343E-F81E-979F-E868A9A5D416}"/>
                  </a:ext>
                </a:extLst>
              </p:cNvPr>
              <p:cNvSpPr/>
              <p:nvPr/>
            </p:nvSpPr>
            <p:spPr>
              <a:xfrm>
                <a:off x="3403600" y="5072022"/>
                <a:ext cx="1464734" cy="72075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Arrow: Right 12">
                <a:extLst>
                  <a:ext uri="{FF2B5EF4-FFF2-40B4-BE49-F238E27FC236}">
                    <a16:creationId xmlns:a16="http://schemas.microsoft.com/office/drawing/2014/main" id="{1EC7FAE5-12FA-4913-13D7-0C493AB4DF22}"/>
                  </a:ext>
                </a:extLst>
              </p:cNvPr>
              <p:cNvSpPr/>
              <p:nvPr/>
            </p:nvSpPr>
            <p:spPr>
              <a:xfrm rot="7337778">
                <a:off x="4636918" y="4107337"/>
                <a:ext cx="1906261" cy="3725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7" name="TextBox 16">
              <a:extLst>
                <a:ext uri="{FF2B5EF4-FFF2-40B4-BE49-F238E27FC236}">
                  <a16:creationId xmlns:a16="http://schemas.microsoft.com/office/drawing/2014/main" id="{351BAA66-22EB-86F2-E8D1-E2D615104842}"/>
                </a:ext>
              </a:extLst>
            </p:cNvPr>
            <p:cNvSpPr txBox="1"/>
            <p:nvPr/>
          </p:nvSpPr>
          <p:spPr>
            <a:xfrm>
              <a:off x="3303092" y="4844602"/>
              <a:ext cx="2291333" cy="369332"/>
            </a:xfrm>
            <a:prstGeom prst="rect">
              <a:avLst/>
            </a:prstGeom>
            <a:noFill/>
          </p:spPr>
          <p:txBody>
            <a:bodyPr wrap="none" rtlCol="0">
              <a:spAutoFit/>
            </a:bodyPr>
            <a:lstStyle/>
            <a:p>
              <a:r>
                <a:rPr lang="en-US" b="1" dirty="0"/>
                <a:t>[Xe] </a:t>
              </a:r>
              <a:r>
                <a:rPr lang="en-US" dirty="0"/>
                <a:t>(4f</a:t>
              </a:r>
              <a:r>
                <a:rPr lang="en-US" baseline="30000" dirty="0"/>
                <a:t>14</a:t>
              </a:r>
              <a:r>
                <a:rPr lang="en-US" dirty="0"/>
                <a:t>5d</a:t>
              </a:r>
              <a:r>
                <a:rPr lang="en-US" baseline="30000" dirty="0"/>
                <a:t>10</a:t>
              </a:r>
              <a:r>
                <a:rPr lang="en-US" dirty="0"/>
                <a:t>6s</a:t>
              </a:r>
              <a:r>
                <a:rPr lang="en-US" baseline="30000" dirty="0"/>
                <a:t>2</a:t>
              </a:r>
              <a:r>
                <a:rPr lang="en-US" dirty="0"/>
                <a:t>6p</a:t>
              </a:r>
              <a:r>
                <a:rPr lang="en-US" baseline="30000" dirty="0"/>
                <a:t>3</a:t>
              </a:r>
              <a:r>
                <a:rPr lang="en-US" dirty="0"/>
                <a:t>)</a:t>
              </a:r>
              <a:endParaRPr lang="en-IN" dirty="0"/>
            </a:p>
          </p:txBody>
        </p:sp>
        <p:sp>
          <p:nvSpPr>
            <p:cNvPr id="18" name="TextBox 17">
              <a:extLst>
                <a:ext uri="{FF2B5EF4-FFF2-40B4-BE49-F238E27FC236}">
                  <a16:creationId xmlns:a16="http://schemas.microsoft.com/office/drawing/2014/main" id="{6E800B81-7C13-4CB1-ABE5-617F8CBEBCD7}"/>
                </a:ext>
              </a:extLst>
            </p:cNvPr>
            <p:cNvSpPr txBox="1"/>
            <p:nvPr/>
          </p:nvSpPr>
          <p:spPr>
            <a:xfrm>
              <a:off x="428754" y="4020908"/>
              <a:ext cx="2342629" cy="369332"/>
            </a:xfrm>
            <a:prstGeom prst="rect">
              <a:avLst/>
            </a:prstGeom>
            <a:noFill/>
          </p:spPr>
          <p:txBody>
            <a:bodyPr wrap="none" rtlCol="0">
              <a:spAutoFit/>
            </a:bodyPr>
            <a:lstStyle/>
            <a:p>
              <a:r>
                <a:rPr lang="en-US" b="1" dirty="0"/>
                <a:t>[Xe] </a:t>
              </a:r>
              <a:r>
                <a:rPr lang="en-US" dirty="0"/>
                <a:t>(4f</a:t>
              </a:r>
              <a:r>
                <a:rPr lang="en-US" baseline="30000" dirty="0"/>
                <a:t>14</a:t>
              </a:r>
              <a:r>
                <a:rPr lang="en-US" dirty="0"/>
                <a:t>5 d</a:t>
              </a:r>
              <a:r>
                <a:rPr lang="en-US" baseline="30000" dirty="0"/>
                <a:t>10</a:t>
              </a:r>
              <a:r>
                <a:rPr lang="en-US" dirty="0"/>
                <a:t>6s</a:t>
              </a:r>
              <a:r>
                <a:rPr lang="en-US" baseline="30000" dirty="0"/>
                <a:t>2</a:t>
              </a:r>
              <a:r>
                <a:rPr lang="en-US" dirty="0"/>
                <a:t>6p</a:t>
              </a:r>
              <a:r>
                <a:rPr lang="en-US" baseline="30000" dirty="0"/>
                <a:t>2</a:t>
              </a:r>
              <a:r>
                <a:rPr lang="en-US" dirty="0"/>
                <a:t>)</a:t>
              </a:r>
              <a:endParaRPr lang="en-IN" dirty="0"/>
            </a:p>
          </p:txBody>
        </p:sp>
      </p:grpSp>
      <p:graphicFrame>
        <p:nvGraphicFramePr>
          <p:cNvPr id="20" name="Table 7">
            <a:extLst>
              <a:ext uri="{FF2B5EF4-FFF2-40B4-BE49-F238E27FC236}">
                <a16:creationId xmlns:a16="http://schemas.microsoft.com/office/drawing/2014/main" id="{34E66DC5-CF50-CDB6-7F9E-96A30C1006A3}"/>
              </a:ext>
            </a:extLst>
          </p:cNvPr>
          <p:cNvGraphicFramePr>
            <a:graphicFrameLocks/>
          </p:cNvGraphicFramePr>
          <p:nvPr>
            <p:extLst>
              <p:ext uri="{D42A27DB-BD31-4B8C-83A1-F6EECF244321}">
                <p14:modId xmlns:p14="http://schemas.microsoft.com/office/powerpoint/2010/main" val="2963840284"/>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2569398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endParaRPr lang="en-IN" dirty="0"/>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7">
            <a:extLst>
              <a:ext uri="{FF2B5EF4-FFF2-40B4-BE49-F238E27FC236}">
                <a16:creationId xmlns:a16="http://schemas.microsoft.com/office/drawing/2014/main" id="{71F9368D-9350-55C4-D712-AE2EF049A458}"/>
              </a:ext>
            </a:extLst>
          </p:cNvPr>
          <p:cNvGraphicFramePr>
            <a:graphicFrameLocks/>
          </p:cNvGraphicFramePr>
          <p:nvPr>
            <p:extLst>
              <p:ext uri="{D42A27DB-BD31-4B8C-83A1-F6EECF244321}">
                <p14:modId xmlns:p14="http://schemas.microsoft.com/office/powerpoint/2010/main" val="1954273176"/>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graphicFrame>
        <p:nvGraphicFramePr>
          <p:cNvPr id="7" name="Diagram 6">
            <a:extLst>
              <a:ext uri="{FF2B5EF4-FFF2-40B4-BE49-F238E27FC236}">
                <a16:creationId xmlns:a16="http://schemas.microsoft.com/office/drawing/2014/main" id="{D445889E-5C12-ED56-597B-8DA2E6D2DCB1}"/>
              </a:ext>
            </a:extLst>
          </p:cNvPr>
          <p:cNvGraphicFramePr/>
          <p:nvPr>
            <p:extLst>
              <p:ext uri="{D42A27DB-BD31-4B8C-83A1-F6EECF244321}">
                <p14:modId xmlns:p14="http://schemas.microsoft.com/office/powerpoint/2010/main" val="2018725543"/>
              </p:ext>
            </p:extLst>
          </p:nvPr>
        </p:nvGraphicFramePr>
        <p:xfrm>
          <a:off x="806450" y="888023"/>
          <a:ext cx="10579100" cy="2093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Connector: Elbow 10">
            <a:extLst>
              <a:ext uri="{FF2B5EF4-FFF2-40B4-BE49-F238E27FC236}">
                <a16:creationId xmlns:a16="http://schemas.microsoft.com/office/drawing/2014/main" id="{321847CF-4CC6-1B9E-BDEE-DC1485323DE0}"/>
              </a:ext>
            </a:extLst>
          </p:cNvPr>
          <p:cNvCxnSpPr>
            <a:cxnSpLocks/>
          </p:cNvCxnSpPr>
          <p:nvPr/>
        </p:nvCxnSpPr>
        <p:spPr>
          <a:xfrm rot="10800000" flipV="1">
            <a:off x="6255830" y="3296748"/>
            <a:ext cx="2670316" cy="670131"/>
          </a:xfrm>
          <a:prstGeom prst="bentConnector3">
            <a:avLst>
              <a:gd name="adj1" fmla="val 100096"/>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F6A743C1-42CD-4256-C5B1-F7B77CF6ADA0}"/>
              </a:ext>
            </a:extLst>
          </p:cNvPr>
          <p:cNvSpPr/>
          <p:nvPr/>
        </p:nvSpPr>
        <p:spPr>
          <a:xfrm>
            <a:off x="1591733" y="4148432"/>
            <a:ext cx="8957734" cy="829968"/>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6B761596-533E-2013-D4A2-32DBB57F9968}"/>
              </a:ext>
            </a:extLst>
          </p:cNvPr>
          <p:cNvSpPr txBox="1"/>
          <p:nvPr/>
        </p:nvSpPr>
        <p:spPr>
          <a:xfrm>
            <a:off x="1837243" y="4281643"/>
            <a:ext cx="8549263" cy="523220"/>
          </a:xfrm>
          <a:prstGeom prst="rect">
            <a:avLst/>
          </a:prstGeom>
          <a:noFill/>
        </p:spPr>
        <p:txBody>
          <a:bodyPr wrap="none" rtlCol="0">
            <a:spAutoFit/>
          </a:bodyPr>
          <a:lstStyle/>
          <a:p>
            <a:r>
              <a:rPr lang="en-IN" sz="2800" dirty="0"/>
              <a:t>A device that converts solar energy to electrical energy</a:t>
            </a:r>
          </a:p>
        </p:txBody>
      </p:sp>
    </p:spTree>
    <p:extLst>
      <p:ext uri="{BB962C8B-B14F-4D97-AF65-F5344CB8AC3E}">
        <p14:creationId xmlns:p14="http://schemas.microsoft.com/office/powerpoint/2010/main" val="1451511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30</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204F6478-5BED-76B1-576C-56BDFFE02FA8}"/>
              </a:ext>
            </a:extLst>
          </p:cNvPr>
          <p:cNvSpPr txBox="1"/>
          <p:nvPr/>
        </p:nvSpPr>
        <p:spPr>
          <a:xfrm>
            <a:off x="838200" y="856734"/>
            <a:ext cx="3406382" cy="461665"/>
          </a:xfrm>
          <a:prstGeom prst="rect">
            <a:avLst/>
          </a:prstGeom>
          <a:noFill/>
        </p:spPr>
        <p:txBody>
          <a:bodyPr wrap="none" rtlCol="0">
            <a:spAutoFit/>
          </a:bodyPr>
          <a:lstStyle/>
          <a:p>
            <a:r>
              <a:rPr lang="en-IN" sz="2400" b="1" dirty="0"/>
              <a:t>Methods we have used </a:t>
            </a:r>
          </a:p>
        </p:txBody>
      </p:sp>
      <p:sp>
        <p:nvSpPr>
          <p:cNvPr id="7" name="TextBox 6">
            <a:extLst>
              <a:ext uri="{FF2B5EF4-FFF2-40B4-BE49-F238E27FC236}">
                <a16:creationId xmlns:a16="http://schemas.microsoft.com/office/drawing/2014/main" id="{A368552C-2CE4-3D8A-B3DB-3A194F7CD358}"/>
              </a:ext>
            </a:extLst>
          </p:cNvPr>
          <p:cNvSpPr txBox="1"/>
          <p:nvPr/>
        </p:nvSpPr>
        <p:spPr>
          <a:xfrm>
            <a:off x="838200" y="1297431"/>
            <a:ext cx="2407710" cy="369332"/>
          </a:xfrm>
          <a:prstGeom prst="rect">
            <a:avLst/>
          </a:prstGeom>
          <a:noFill/>
        </p:spPr>
        <p:txBody>
          <a:bodyPr wrap="none" rtlCol="0">
            <a:spAutoFit/>
          </a:bodyPr>
          <a:lstStyle/>
          <a:p>
            <a:r>
              <a:rPr lang="en-IN" b="1" dirty="0"/>
              <a:t>UV –Vis spectroscopy</a:t>
            </a:r>
          </a:p>
        </p:txBody>
      </p:sp>
      <p:pic>
        <p:nvPicPr>
          <p:cNvPr id="10" name="Picture 9">
            <a:extLst>
              <a:ext uri="{FF2B5EF4-FFF2-40B4-BE49-F238E27FC236}">
                <a16:creationId xmlns:a16="http://schemas.microsoft.com/office/drawing/2014/main" id="{68BC319A-F1FC-F56B-4D6F-A33695545510}"/>
              </a:ext>
            </a:extLst>
          </p:cNvPr>
          <p:cNvPicPr>
            <a:picLocks noChangeAspect="1"/>
          </p:cNvPicPr>
          <p:nvPr/>
        </p:nvPicPr>
        <p:blipFill rotWithShape="1">
          <a:blip r:embed="rId3">
            <a:extLst>
              <a:ext uri="{28A0092B-C50C-407E-A947-70E740481C1C}">
                <a14:useLocalDpi xmlns:a14="http://schemas.microsoft.com/office/drawing/2010/main" val="0"/>
              </a:ext>
            </a:extLst>
          </a:blip>
          <a:srcRect l="16875" t="21975" r="13056" b="7314"/>
          <a:stretch/>
        </p:blipFill>
        <p:spPr>
          <a:xfrm>
            <a:off x="838200" y="1959199"/>
            <a:ext cx="5321114" cy="3020484"/>
          </a:xfrm>
          <a:prstGeom prst="rect">
            <a:avLst/>
          </a:prstGeom>
        </p:spPr>
      </p:pic>
      <p:graphicFrame>
        <p:nvGraphicFramePr>
          <p:cNvPr id="12" name="Table 7">
            <a:extLst>
              <a:ext uri="{FF2B5EF4-FFF2-40B4-BE49-F238E27FC236}">
                <a16:creationId xmlns:a16="http://schemas.microsoft.com/office/drawing/2014/main" id="{2FAA660D-649D-1D51-9B2C-9926AB4C1E7D}"/>
              </a:ext>
            </a:extLst>
          </p:cNvPr>
          <p:cNvGraphicFramePr>
            <a:graphicFrameLocks/>
          </p:cNvGraphicFramePr>
          <p:nvPr>
            <p:extLst>
              <p:ext uri="{D42A27DB-BD31-4B8C-83A1-F6EECF244321}">
                <p14:modId xmlns:p14="http://schemas.microsoft.com/office/powerpoint/2010/main" val="1296978029"/>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400" dirty="0">
                          <a:solidFill>
                            <a:schemeClr val="bg1"/>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B5142D8B-9258-5EED-B9D0-3A9019BCB790}"/>
              </a:ext>
            </a:extLst>
          </p:cNvPr>
          <p:cNvSpPr txBox="1"/>
          <p:nvPr/>
        </p:nvSpPr>
        <p:spPr>
          <a:xfrm>
            <a:off x="1075462" y="5006571"/>
            <a:ext cx="4659032" cy="338554"/>
          </a:xfrm>
          <a:prstGeom prst="rect">
            <a:avLst/>
          </a:prstGeom>
          <a:noFill/>
        </p:spPr>
        <p:txBody>
          <a:bodyPr wrap="none" rtlCol="0">
            <a:spAutoFit/>
          </a:bodyPr>
          <a:lstStyle/>
          <a:p>
            <a:r>
              <a:rPr lang="en-IN" sz="1600" b="1" dirty="0">
                <a:latin typeface="Bell MT" panose="02020503060305020303" pitchFamily="18" charset="0"/>
              </a:rPr>
              <a:t>Fig 1. </a:t>
            </a:r>
            <a:r>
              <a:rPr lang="en-IN" sz="1600" dirty="0">
                <a:latin typeface="Bell MT" panose="02020503060305020303" pitchFamily="18" charset="0"/>
              </a:rPr>
              <a:t>UV-Vis measurement setup schematic diagram</a:t>
            </a:r>
          </a:p>
        </p:txBody>
      </p:sp>
      <p:sp>
        <p:nvSpPr>
          <p:cNvPr id="13" name="TextBox 12">
            <a:extLst>
              <a:ext uri="{FF2B5EF4-FFF2-40B4-BE49-F238E27FC236}">
                <a16:creationId xmlns:a16="http://schemas.microsoft.com/office/drawing/2014/main" id="{4A30B3DF-6B15-E63D-54C6-4103DC8F4F3C}"/>
              </a:ext>
            </a:extLst>
          </p:cNvPr>
          <p:cNvSpPr txBox="1"/>
          <p:nvPr/>
        </p:nvSpPr>
        <p:spPr>
          <a:xfrm>
            <a:off x="6299200" y="1666763"/>
            <a:ext cx="5054600" cy="2950744"/>
          </a:xfrm>
          <a:prstGeom prst="rect">
            <a:avLst/>
          </a:prstGeom>
          <a:noFill/>
        </p:spPr>
        <p:txBody>
          <a:bodyPr wrap="square" rtlCol="0">
            <a:spAutoFit/>
          </a:bodyPr>
          <a:lstStyle/>
          <a:p>
            <a:pPr marL="285750" indent="-285750">
              <a:lnSpc>
                <a:spcPct val="150000"/>
              </a:lnSpc>
              <a:buBlip>
                <a:blip r:embed="rId4"/>
              </a:buBlip>
            </a:pPr>
            <a:r>
              <a:rPr lang="en-IN" dirty="0"/>
              <a:t>UV-Vis spectroscopy measurement setup is used to determine the absorption spectrum of the sample prepared.</a:t>
            </a:r>
          </a:p>
          <a:p>
            <a:pPr marL="285750" indent="-285750">
              <a:lnSpc>
                <a:spcPct val="150000"/>
              </a:lnSpc>
              <a:buBlip>
                <a:blip r:embed="rId4"/>
              </a:buBlip>
            </a:pPr>
            <a:r>
              <a:rPr lang="en-IN" dirty="0"/>
              <a:t>From the absorption spectrum, we have determined the band gap.</a:t>
            </a:r>
          </a:p>
          <a:p>
            <a:pPr marL="285750" indent="-285750">
              <a:lnSpc>
                <a:spcPct val="150000"/>
              </a:lnSpc>
              <a:buBlip>
                <a:blip r:embed="rId4"/>
              </a:buBlip>
            </a:pPr>
            <a:r>
              <a:rPr lang="en-US" sz="1800" dirty="0">
                <a:effectLst/>
                <a:latin typeface="Times New Roman" panose="02020603050405020304" pitchFamily="18" charset="0"/>
                <a:ea typeface="Calibri" panose="020F0502020204030204" pitchFamily="34" charset="0"/>
              </a:rPr>
              <a:t>Optical properties were measured with Beckman Coulter DU720 UV-Vis spectrometer in our lab.</a:t>
            </a:r>
            <a:endParaRPr lang="en-IN" dirty="0"/>
          </a:p>
        </p:txBody>
      </p:sp>
    </p:spTree>
    <p:extLst>
      <p:ext uri="{BB962C8B-B14F-4D97-AF65-F5344CB8AC3E}">
        <p14:creationId xmlns:p14="http://schemas.microsoft.com/office/powerpoint/2010/main" val="1632999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31</a:t>
            </a:fld>
            <a:endParaRPr lang="en-IN"/>
          </a:p>
        </p:txBody>
      </p:sp>
      <p:sp>
        <p:nvSpPr>
          <p:cNvPr id="8" name="Action Button: Go Home 7">
            <a:hlinkClick r:id="rId3"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266D32-2B8E-B7D3-CCAD-AC89229A2FCC}"/>
              </a:ext>
            </a:extLst>
          </p:cNvPr>
          <p:cNvSpPr txBox="1"/>
          <p:nvPr/>
        </p:nvSpPr>
        <p:spPr>
          <a:xfrm>
            <a:off x="838200" y="844180"/>
            <a:ext cx="2553391" cy="369332"/>
          </a:xfrm>
          <a:prstGeom prst="rect">
            <a:avLst/>
          </a:prstGeom>
          <a:noFill/>
        </p:spPr>
        <p:txBody>
          <a:bodyPr wrap="none" rtlCol="0">
            <a:spAutoFit/>
          </a:bodyPr>
          <a:lstStyle/>
          <a:p>
            <a:r>
              <a:rPr lang="en-IN" b="1" dirty="0"/>
              <a:t>X-ray diffraction study</a:t>
            </a:r>
          </a:p>
        </p:txBody>
      </p:sp>
      <p:graphicFrame>
        <p:nvGraphicFramePr>
          <p:cNvPr id="10" name="Table 7">
            <a:extLst>
              <a:ext uri="{FF2B5EF4-FFF2-40B4-BE49-F238E27FC236}">
                <a16:creationId xmlns:a16="http://schemas.microsoft.com/office/drawing/2014/main" id="{8565AB0C-70C3-EE47-0107-DAEDD56654B9}"/>
              </a:ext>
            </a:extLst>
          </p:cNvPr>
          <p:cNvGraphicFramePr>
            <a:graphicFrameLocks/>
          </p:cNvGraphicFramePr>
          <p:nvPr>
            <p:extLst>
              <p:ext uri="{D42A27DB-BD31-4B8C-83A1-F6EECF244321}">
                <p14:modId xmlns:p14="http://schemas.microsoft.com/office/powerpoint/2010/main" val="4442650"/>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400" dirty="0">
                          <a:solidFill>
                            <a:schemeClr val="bg1"/>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B5667D8E-4512-C666-A3C6-1879EDACA525}"/>
              </a:ext>
            </a:extLst>
          </p:cNvPr>
          <p:cNvSpPr txBox="1"/>
          <p:nvPr/>
        </p:nvSpPr>
        <p:spPr>
          <a:xfrm>
            <a:off x="5621867" y="1507067"/>
            <a:ext cx="5763684" cy="2585323"/>
          </a:xfrm>
          <a:prstGeom prst="rect">
            <a:avLst/>
          </a:prstGeom>
          <a:noFill/>
        </p:spPr>
        <p:txBody>
          <a:bodyPr wrap="square" rtlCol="0">
            <a:spAutoFit/>
          </a:bodyPr>
          <a:lstStyle/>
          <a:p>
            <a:pPr marL="285750" indent="-285750" algn="just">
              <a:buBlip>
                <a:blip r:embed="rId4"/>
              </a:buBlip>
            </a:pPr>
            <a:r>
              <a:rPr lang="en-US" sz="1800" dirty="0">
                <a:cs typeface="Times New Roman" pitchFamily="18" charset="0"/>
              </a:rPr>
              <a:t>X-ray crystallography is used to measure the bond distances between the metal and the ligands.</a:t>
            </a:r>
          </a:p>
          <a:p>
            <a:pPr marL="285750" indent="-285750" algn="just">
              <a:buBlip>
                <a:blip r:embed="rId4"/>
              </a:buBlip>
            </a:pPr>
            <a:r>
              <a:rPr lang="en-US" sz="1800" dirty="0">
                <a:cs typeface="Times New Roman" pitchFamily="18" charset="0"/>
              </a:rPr>
              <a:t>It also gives the information about the changes in the lattice parameters.</a:t>
            </a:r>
          </a:p>
          <a:p>
            <a:pPr marL="285750" indent="-285750" algn="just">
              <a:buBlip>
                <a:blip r:embed="rId4"/>
              </a:buBlip>
            </a:pPr>
            <a:r>
              <a:rPr lang="en-US" sz="1800" dirty="0">
                <a:cs typeface="Times New Roman" pitchFamily="18" charset="0"/>
              </a:rPr>
              <a:t>It is also possible to ascertain from such data structural details such as space group by application of Rietveld Method.</a:t>
            </a:r>
          </a:p>
          <a:p>
            <a:pPr marL="285750" indent="-285750" algn="just">
              <a:buBlip>
                <a:blip r:embed="rId4"/>
              </a:buBlip>
            </a:pPr>
            <a:r>
              <a:rPr lang="en-IN" dirty="0"/>
              <a:t>Powder XRD system with 1D PSD (</a:t>
            </a:r>
            <a:r>
              <a:rPr lang="en-IN" dirty="0" err="1"/>
              <a:t>Bruket</a:t>
            </a:r>
            <a:r>
              <a:rPr lang="en-IN" dirty="0"/>
              <a:t> </a:t>
            </a:r>
            <a:r>
              <a:rPr lang="en-IN" dirty="0" err="1"/>
              <a:t>LynxEye</a:t>
            </a:r>
            <a:r>
              <a:rPr lang="en-IN" dirty="0"/>
              <a:t>)</a:t>
            </a:r>
            <a:endParaRPr lang="en-US" dirty="0"/>
          </a:p>
          <a:p>
            <a:endParaRPr lang="en-IN" dirty="0"/>
          </a:p>
        </p:txBody>
      </p:sp>
      <p:pic>
        <p:nvPicPr>
          <p:cNvPr id="12" name="Picture 11">
            <a:extLst>
              <a:ext uri="{FF2B5EF4-FFF2-40B4-BE49-F238E27FC236}">
                <a16:creationId xmlns:a16="http://schemas.microsoft.com/office/drawing/2014/main" id="{631C036B-400A-F9E1-9144-67637A7DEFB1}"/>
              </a:ext>
            </a:extLst>
          </p:cNvPr>
          <p:cNvPicPr>
            <a:picLocks noChangeAspect="1"/>
          </p:cNvPicPr>
          <p:nvPr/>
        </p:nvPicPr>
        <p:blipFill>
          <a:blip r:embed="rId5"/>
          <a:stretch>
            <a:fillRect/>
          </a:stretch>
        </p:blipFill>
        <p:spPr>
          <a:xfrm>
            <a:off x="838199" y="1507067"/>
            <a:ext cx="4381867" cy="2971800"/>
          </a:xfrm>
          <a:prstGeom prst="rect">
            <a:avLst/>
          </a:prstGeom>
        </p:spPr>
      </p:pic>
      <p:sp>
        <p:nvSpPr>
          <p:cNvPr id="13" name="TextBox 12">
            <a:extLst>
              <a:ext uri="{FF2B5EF4-FFF2-40B4-BE49-F238E27FC236}">
                <a16:creationId xmlns:a16="http://schemas.microsoft.com/office/drawing/2014/main" id="{97A8A410-C427-B9B8-9F30-6250462AECCE}"/>
              </a:ext>
            </a:extLst>
          </p:cNvPr>
          <p:cNvSpPr txBox="1"/>
          <p:nvPr/>
        </p:nvSpPr>
        <p:spPr>
          <a:xfrm>
            <a:off x="1437991" y="5039704"/>
            <a:ext cx="2845651" cy="338554"/>
          </a:xfrm>
          <a:prstGeom prst="rect">
            <a:avLst/>
          </a:prstGeom>
          <a:noFill/>
        </p:spPr>
        <p:txBody>
          <a:bodyPr wrap="none" rtlCol="0">
            <a:spAutoFit/>
          </a:bodyPr>
          <a:lstStyle/>
          <a:p>
            <a:r>
              <a:rPr lang="en-IN" sz="1600" dirty="0">
                <a:latin typeface="Bell MT" panose="02020503060305020303" pitchFamily="18" charset="0"/>
              </a:rPr>
              <a:t>Fig 2. XRD measurement setup</a:t>
            </a:r>
          </a:p>
        </p:txBody>
      </p:sp>
    </p:spTree>
    <p:extLst>
      <p:ext uri="{BB962C8B-B14F-4D97-AF65-F5344CB8AC3E}">
        <p14:creationId xmlns:p14="http://schemas.microsoft.com/office/powerpoint/2010/main" val="1738770442"/>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32</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752F59A-5335-0CC5-BDD7-CFD3E0CE7095}"/>
              </a:ext>
            </a:extLst>
          </p:cNvPr>
          <p:cNvSpPr txBox="1"/>
          <p:nvPr/>
        </p:nvSpPr>
        <p:spPr>
          <a:xfrm>
            <a:off x="838200" y="912374"/>
            <a:ext cx="4039567" cy="369332"/>
          </a:xfrm>
          <a:prstGeom prst="rect">
            <a:avLst/>
          </a:prstGeom>
          <a:noFill/>
        </p:spPr>
        <p:txBody>
          <a:bodyPr wrap="none" rtlCol="0">
            <a:spAutoFit/>
          </a:bodyPr>
          <a:lstStyle/>
          <a:p>
            <a:r>
              <a:rPr lang="en-IN" b="1" dirty="0"/>
              <a:t>Scanning electron microscopy (SEM)</a:t>
            </a:r>
          </a:p>
        </p:txBody>
      </p:sp>
      <p:graphicFrame>
        <p:nvGraphicFramePr>
          <p:cNvPr id="10" name="Table 7">
            <a:extLst>
              <a:ext uri="{FF2B5EF4-FFF2-40B4-BE49-F238E27FC236}">
                <a16:creationId xmlns:a16="http://schemas.microsoft.com/office/drawing/2014/main" id="{84C17365-F59C-028A-5AD4-4D8124A1AB05}"/>
              </a:ext>
            </a:extLst>
          </p:cNvPr>
          <p:cNvGraphicFramePr>
            <a:graphicFrameLocks/>
          </p:cNvGraphicFramePr>
          <p:nvPr>
            <p:extLst>
              <p:ext uri="{D42A27DB-BD31-4B8C-83A1-F6EECF244321}">
                <p14:modId xmlns:p14="http://schemas.microsoft.com/office/powerpoint/2010/main" val="4442650"/>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400" dirty="0">
                          <a:solidFill>
                            <a:schemeClr val="bg1"/>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7" name="Picture 6">
            <a:extLst>
              <a:ext uri="{FF2B5EF4-FFF2-40B4-BE49-F238E27FC236}">
                <a16:creationId xmlns:a16="http://schemas.microsoft.com/office/drawing/2014/main" id="{B70BF539-07FF-2C1C-751F-FAE1971B6F5B}"/>
              </a:ext>
            </a:extLst>
          </p:cNvPr>
          <p:cNvPicPr>
            <a:picLocks noChangeAspect="1"/>
          </p:cNvPicPr>
          <p:nvPr/>
        </p:nvPicPr>
        <p:blipFill rotWithShape="1">
          <a:blip r:embed="rId3">
            <a:extLst>
              <a:ext uri="{28A0092B-C50C-407E-A947-70E740481C1C}">
                <a14:useLocalDpi xmlns:a14="http://schemas.microsoft.com/office/drawing/2010/main" val="0"/>
              </a:ext>
            </a:extLst>
          </a:blip>
          <a:srcRect l="1991" t="12040" r="31406" b="18525"/>
          <a:stretch/>
        </p:blipFill>
        <p:spPr>
          <a:xfrm rot="5400000">
            <a:off x="472500" y="2118121"/>
            <a:ext cx="3353158" cy="2621758"/>
          </a:xfrm>
          <a:prstGeom prst="rect">
            <a:avLst/>
          </a:prstGeom>
        </p:spPr>
      </p:pic>
      <p:sp>
        <p:nvSpPr>
          <p:cNvPr id="11" name="TextBox 10">
            <a:extLst>
              <a:ext uri="{FF2B5EF4-FFF2-40B4-BE49-F238E27FC236}">
                <a16:creationId xmlns:a16="http://schemas.microsoft.com/office/drawing/2014/main" id="{0DE939E7-08DB-4447-B3DC-A2D433E0D063}"/>
              </a:ext>
            </a:extLst>
          </p:cNvPr>
          <p:cNvSpPr txBox="1"/>
          <p:nvPr/>
        </p:nvSpPr>
        <p:spPr>
          <a:xfrm>
            <a:off x="6576807" y="1912877"/>
            <a:ext cx="4824619" cy="2862322"/>
          </a:xfrm>
          <a:prstGeom prst="rect">
            <a:avLst/>
          </a:prstGeom>
          <a:noFill/>
        </p:spPr>
        <p:txBody>
          <a:bodyPr wrap="square" rtlCol="0">
            <a:spAutoFit/>
          </a:bodyPr>
          <a:lstStyle/>
          <a:p>
            <a:pPr marL="285750" indent="-285750">
              <a:lnSpc>
                <a:spcPct val="150000"/>
              </a:lnSpc>
              <a:buBlip>
                <a:blip r:embed="rId4"/>
              </a:buBlip>
            </a:pPr>
            <a:r>
              <a:rPr lang="en-IN" dirty="0"/>
              <a:t>SEM is extensively used </a:t>
            </a:r>
            <a:r>
              <a:rPr lang="en-US" dirty="0"/>
              <a:t>to study films and powder sample morphology</a:t>
            </a:r>
            <a:r>
              <a:rPr lang="en-IN" dirty="0"/>
              <a:t>.</a:t>
            </a:r>
          </a:p>
          <a:p>
            <a:pPr marL="285750" indent="-285750">
              <a:lnSpc>
                <a:spcPct val="150000"/>
              </a:lnSpc>
              <a:buBlip>
                <a:blip r:embed="rId4"/>
              </a:buBlip>
            </a:pPr>
            <a:r>
              <a:rPr lang="en-IN" dirty="0"/>
              <a:t>EDAX system determines the atomic percentage of different atomic species.</a:t>
            </a:r>
          </a:p>
          <a:p>
            <a:pPr marL="285750" indent="-285750">
              <a:lnSpc>
                <a:spcPct val="150000"/>
              </a:lnSpc>
              <a:buBlip>
                <a:blip r:embed="rId4"/>
              </a:buBlip>
            </a:pPr>
            <a:r>
              <a:rPr lang="en-IN" dirty="0"/>
              <a:t>ZEISS </a:t>
            </a:r>
            <a:r>
              <a:rPr lang="en-IN" dirty="0" err="1"/>
              <a:t>GeminiSEM</a:t>
            </a:r>
            <a:r>
              <a:rPr lang="en-IN" dirty="0"/>
              <a:t> 450 is used for the study provided by Visva-Bharati.  </a:t>
            </a:r>
          </a:p>
          <a:p>
            <a:pPr marL="285750" indent="-285750">
              <a:buBlip>
                <a:blip r:embed="rId4"/>
              </a:buBlip>
            </a:pPr>
            <a:endParaRPr lang="en-IN" dirty="0"/>
          </a:p>
        </p:txBody>
      </p:sp>
      <p:pic>
        <p:nvPicPr>
          <p:cNvPr id="13" name="Picture 12">
            <a:extLst>
              <a:ext uri="{FF2B5EF4-FFF2-40B4-BE49-F238E27FC236}">
                <a16:creationId xmlns:a16="http://schemas.microsoft.com/office/drawing/2014/main" id="{14B91654-2172-4B25-E44B-CF6C3BAD0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9959" y="1752421"/>
            <a:ext cx="3116848" cy="3353158"/>
          </a:xfrm>
          <a:prstGeom prst="rect">
            <a:avLst/>
          </a:prstGeom>
        </p:spPr>
      </p:pic>
      <p:sp>
        <p:nvSpPr>
          <p:cNvPr id="14" name="TextBox 13">
            <a:extLst>
              <a:ext uri="{FF2B5EF4-FFF2-40B4-BE49-F238E27FC236}">
                <a16:creationId xmlns:a16="http://schemas.microsoft.com/office/drawing/2014/main" id="{739883A3-E4E3-F9B7-5BC8-C9C295EC4373}"/>
              </a:ext>
            </a:extLst>
          </p:cNvPr>
          <p:cNvSpPr txBox="1"/>
          <p:nvPr/>
        </p:nvSpPr>
        <p:spPr>
          <a:xfrm>
            <a:off x="746900" y="5242609"/>
            <a:ext cx="5931508" cy="584775"/>
          </a:xfrm>
          <a:prstGeom prst="rect">
            <a:avLst/>
          </a:prstGeom>
          <a:noFill/>
        </p:spPr>
        <p:txBody>
          <a:bodyPr wrap="square" rtlCol="0">
            <a:spAutoFit/>
          </a:bodyPr>
          <a:lstStyle/>
          <a:p>
            <a:r>
              <a:rPr lang="en-IN" sz="1600" b="1" dirty="0">
                <a:latin typeface="Bell MT" panose="02020503060305020303" pitchFamily="18" charset="0"/>
              </a:rPr>
              <a:t>Fig 3</a:t>
            </a:r>
            <a:r>
              <a:rPr lang="en-IN" sz="1600" dirty="0">
                <a:latin typeface="Bell MT" panose="02020503060305020303" pitchFamily="18" charset="0"/>
              </a:rPr>
              <a:t>. SEM setup and schematic diagram of the measurement process</a:t>
            </a:r>
          </a:p>
        </p:txBody>
      </p:sp>
    </p:spTree>
    <p:extLst>
      <p:ext uri="{BB962C8B-B14F-4D97-AF65-F5344CB8AC3E}">
        <p14:creationId xmlns:p14="http://schemas.microsoft.com/office/powerpoint/2010/main" val="2996019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33</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7EDC4E0-C8C0-BFE3-2ACC-054CED36F617}"/>
              </a:ext>
            </a:extLst>
          </p:cNvPr>
          <p:cNvSpPr txBox="1"/>
          <p:nvPr/>
        </p:nvSpPr>
        <p:spPr>
          <a:xfrm>
            <a:off x="1005945" y="1009200"/>
            <a:ext cx="2862579" cy="369332"/>
          </a:xfrm>
          <a:prstGeom prst="rect">
            <a:avLst/>
          </a:prstGeom>
          <a:noFill/>
        </p:spPr>
        <p:txBody>
          <a:bodyPr wrap="none" rtlCol="0">
            <a:spAutoFit/>
          </a:bodyPr>
          <a:lstStyle/>
          <a:p>
            <a:r>
              <a:rPr lang="en-IN" b="1" dirty="0"/>
              <a:t>IV – characterization unit</a:t>
            </a:r>
          </a:p>
        </p:txBody>
      </p:sp>
      <p:graphicFrame>
        <p:nvGraphicFramePr>
          <p:cNvPr id="7" name="Table 7">
            <a:extLst>
              <a:ext uri="{FF2B5EF4-FFF2-40B4-BE49-F238E27FC236}">
                <a16:creationId xmlns:a16="http://schemas.microsoft.com/office/drawing/2014/main" id="{EB77562C-8A70-0162-A5E9-8B5E2EEFE06E}"/>
              </a:ext>
            </a:extLst>
          </p:cNvPr>
          <p:cNvGraphicFramePr>
            <a:graphicFrameLocks/>
          </p:cNvGraphicFramePr>
          <p:nvPr>
            <p:extLst>
              <p:ext uri="{D42A27DB-BD31-4B8C-83A1-F6EECF244321}">
                <p14:modId xmlns:p14="http://schemas.microsoft.com/office/powerpoint/2010/main" val="4442650"/>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400" dirty="0">
                          <a:solidFill>
                            <a:schemeClr val="bg1"/>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10" name="Picture 9">
            <a:extLst>
              <a:ext uri="{FF2B5EF4-FFF2-40B4-BE49-F238E27FC236}">
                <a16:creationId xmlns:a16="http://schemas.microsoft.com/office/drawing/2014/main" id="{7F1EB4A2-ADCF-AB27-B3C5-E31C24779E77}"/>
              </a:ext>
            </a:extLst>
          </p:cNvPr>
          <p:cNvPicPr>
            <a:picLocks noChangeAspect="1"/>
          </p:cNvPicPr>
          <p:nvPr/>
        </p:nvPicPr>
        <p:blipFill rotWithShape="1">
          <a:blip r:embed="rId3">
            <a:extLst>
              <a:ext uri="{28A0092B-C50C-407E-A947-70E740481C1C}">
                <a14:useLocalDpi xmlns:a14="http://schemas.microsoft.com/office/drawing/2010/main" val="0"/>
              </a:ext>
            </a:extLst>
          </a:blip>
          <a:srcRect l="58820" t="47684" b="7717"/>
          <a:stretch/>
        </p:blipFill>
        <p:spPr>
          <a:xfrm>
            <a:off x="1091142" y="2341774"/>
            <a:ext cx="5020733" cy="2446867"/>
          </a:xfrm>
          <a:prstGeom prst="rect">
            <a:avLst/>
          </a:prstGeom>
        </p:spPr>
      </p:pic>
      <p:sp>
        <p:nvSpPr>
          <p:cNvPr id="13" name="TextBox 12">
            <a:extLst>
              <a:ext uri="{FF2B5EF4-FFF2-40B4-BE49-F238E27FC236}">
                <a16:creationId xmlns:a16="http://schemas.microsoft.com/office/drawing/2014/main" id="{88A96748-E09E-7098-E71C-A61A6F72EBCA}"/>
              </a:ext>
            </a:extLst>
          </p:cNvPr>
          <p:cNvSpPr txBox="1"/>
          <p:nvPr/>
        </p:nvSpPr>
        <p:spPr>
          <a:xfrm>
            <a:off x="6502400" y="2090476"/>
            <a:ext cx="4883150" cy="2949462"/>
          </a:xfrm>
          <a:prstGeom prst="rect">
            <a:avLst/>
          </a:prstGeom>
          <a:noFill/>
        </p:spPr>
        <p:txBody>
          <a:bodyPr wrap="square" rtlCol="0">
            <a:spAutoFit/>
          </a:bodyPr>
          <a:lstStyle/>
          <a:p>
            <a:pPr marL="285750" indent="-285750">
              <a:lnSpc>
                <a:spcPct val="150000"/>
              </a:lnSpc>
              <a:buBlip>
                <a:blip r:embed="rId4"/>
              </a:buBlip>
            </a:pPr>
            <a:r>
              <a:rPr lang="en-IN" dirty="0" err="1"/>
              <a:t>Keithlay</a:t>
            </a:r>
            <a:r>
              <a:rPr lang="en-IN" dirty="0"/>
              <a:t> 6514 source meter is used for the current measurement</a:t>
            </a:r>
          </a:p>
          <a:p>
            <a:pPr marL="285750" indent="-285750">
              <a:lnSpc>
                <a:spcPct val="150000"/>
              </a:lnSpc>
              <a:buBlip>
                <a:blip r:embed="rId4"/>
              </a:buBlip>
            </a:pPr>
            <a:r>
              <a:rPr lang="en-IN" dirty="0"/>
              <a:t> Arduino-based voltage source is used to automate the process.</a:t>
            </a:r>
          </a:p>
          <a:p>
            <a:pPr marL="285750" indent="-285750">
              <a:lnSpc>
                <a:spcPct val="150000"/>
              </a:lnSpc>
              <a:buBlip>
                <a:blip r:embed="rId4"/>
              </a:buBlip>
            </a:pPr>
            <a:r>
              <a:rPr lang="en-IN" dirty="0"/>
              <a:t>I-V measurement is automated using a python interface, and the code is written by us.</a:t>
            </a:r>
          </a:p>
        </p:txBody>
      </p:sp>
      <p:sp>
        <p:nvSpPr>
          <p:cNvPr id="14" name="TextBox 13">
            <a:extLst>
              <a:ext uri="{FF2B5EF4-FFF2-40B4-BE49-F238E27FC236}">
                <a16:creationId xmlns:a16="http://schemas.microsoft.com/office/drawing/2014/main" id="{8CD45AC9-32D3-A074-9260-48A8791803B2}"/>
              </a:ext>
            </a:extLst>
          </p:cNvPr>
          <p:cNvSpPr txBox="1"/>
          <p:nvPr/>
        </p:nvSpPr>
        <p:spPr>
          <a:xfrm>
            <a:off x="2000550" y="5039938"/>
            <a:ext cx="2826992" cy="338554"/>
          </a:xfrm>
          <a:prstGeom prst="rect">
            <a:avLst/>
          </a:prstGeom>
          <a:noFill/>
        </p:spPr>
        <p:txBody>
          <a:bodyPr wrap="none" rtlCol="0">
            <a:spAutoFit/>
          </a:bodyPr>
          <a:lstStyle/>
          <a:p>
            <a:r>
              <a:rPr lang="en-IN" sz="1600" b="1" dirty="0">
                <a:latin typeface="Bell MT" panose="02020503060305020303" pitchFamily="18" charset="0"/>
              </a:rPr>
              <a:t>Fig 4. </a:t>
            </a:r>
            <a:r>
              <a:rPr lang="en-IN" sz="1600" dirty="0">
                <a:latin typeface="Bell MT" panose="02020503060305020303" pitchFamily="18" charset="0"/>
              </a:rPr>
              <a:t>I-V characterization unit</a:t>
            </a:r>
          </a:p>
        </p:txBody>
      </p:sp>
    </p:spTree>
    <p:extLst>
      <p:ext uri="{BB962C8B-B14F-4D97-AF65-F5344CB8AC3E}">
        <p14:creationId xmlns:p14="http://schemas.microsoft.com/office/powerpoint/2010/main" val="2956927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34</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B7EDC4E0-C8C0-BFE3-2ACC-054CED36F617}"/>
              </a:ext>
            </a:extLst>
          </p:cNvPr>
          <p:cNvSpPr txBox="1"/>
          <p:nvPr/>
        </p:nvSpPr>
        <p:spPr>
          <a:xfrm>
            <a:off x="1005945" y="1009200"/>
            <a:ext cx="3498971" cy="369332"/>
          </a:xfrm>
          <a:prstGeom prst="rect">
            <a:avLst/>
          </a:prstGeom>
          <a:noFill/>
        </p:spPr>
        <p:txBody>
          <a:bodyPr wrap="none" rtlCol="0">
            <a:spAutoFit/>
          </a:bodyPr>
          <a:lstStyle/>
          <a:p>
            <a:r>
              <a:rPr lang="en-IN" b="1" dirty="0"/>
              <a:t>Dielectric characterization unit</a:t>
            </a:r>
          </a:p>
        </p:txBody>
      </p:sp>
      <p:graphicFrame>
        <p:nvGraphicFramePr>
          <p:cNvPr id="7" name="Table 7">
            <a:extLst>
              <a:ext uri="{FF2B5EF4-FFF2-40B4-BE49-F238E27FC236}">
                <a16:creationId xmlns:a16="http://schemas.microsoft.com/office/drawing/2014/main" id="{DC445FCE-DF07-1533-1000-20490C7BB8FD}"/>
              </a:ext>
            </a:extLst>
          </p:cNvPr>
          <p:cNvGraphicFramePr>
            <a:graphicFrameLocks/>
          </p:cNvGraphicFramePr>
          <p:nvPr>
            <p:extLst>
              <p:ext uri="{D42A27DB-BD31-4B8C-83A1-F6EECF244321}">
                <p14:modId xmlns:p14="http://schemas.microsoft.com/office/powerpoint/2010/main" val="4442650"/>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400" dirty="0">
                          <a:solidFill>
                            <a:schemeClr val="bg1"/>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11" name="Picture 10">
            <a:extLst>
              <a:ext uri="{FF2B5EF4-FFF2-40B4-BE49-F238E27FC236}">
                <a16:creationId xmlns:a16="http://schemas.microsoft.com/office/drawing/2014/main" id="{B9231D86-C818-B641-A304-844911C42A90}"/>
              </a:ext>
            </a:extLst>
          </p:cNvPr>
          <p:cNvPicPr>
            <a:picLocks noChangeAspect="1"/>
          </p:cNvPicPr>
          <p:nvPr/>
        </p:nvPicPr>
        <p:blipFill>
          <a:blip r:embed="rId3"/>
          <a:stretch>
            <a:fillRect/>
          </a:stretch>
        </p:blipFill>
        <p:spPr>
          <a:xfrm>
            <a:off x="2347740" y="1721863"/>
            <a:ext cx="2467319" cy="3686689"/>
          </a:xfrm>
          <a:prstGeom prst="rect">
            <a:avLst/>
          </a:prstGeom>
        </p:spPr>
      </p:pic>
      <p:sp>
        <p:nvSpPr>
          <p:cNvPr id="12" name="TextBox 11">
            <a:extLst>
              <a:ext uri="{FF2B5EF4-FFF2-40B4-BE49-F238E27FC236}">
                <a16:creationId xmlns:a16="http://schemas.microsoft.com/office/drawing/2014/main" id="{DA732BEE-C9A0-C37E-3ED7-A91032DF648C}"/>
              </a:ext>
            </a:extLst>
          </p:cNvPr>
          <p:cNvSpPr txBox="1"/>
          <p:nvPr/>
        </p:nvSpPr>
        <p:spPr>
          <a:xfrm>
            <a:off x="1184538" y="5428717"/>
            <a:ext cx="4793722" cy="338554"/>
          </a:xfrm>
          <a:prstGeom prst="rect">
            <a:avLst/>
          </a:prstGeom>
          <a:noFill/>
        </p:spPr>
        <p:txBody>
          <a:bodyPr wrap="square" rtlCol="0">
            <a:spAutoFit/>
          </a:bodyPr>
          <a:lstStyle/>
          <a:p>
            <a:r>
              <a:rPr lang="en-IN" sz="1600" b="1" dirty="0">
                <a:latin typeface="Bell MT" panose="02020503060305020303" pitchFamily="18" charset="0"/>
              </a:rPr>
              <a:t>Fig 5. </a:t>
            </a:r>
            <a:r>
              <a:rPr lang="en-IN" sz="1600" dirty="0">
                <a:latin typeface="Bell MT" panose="02020503060305020303" pitchFamily="18" charset="0"/>
              </a:rPr>
              <a:t>Dielectric measurement setup with </a:t>
            </a:r>
            <a:r>
              <a:rPr lang="en-IN" sz="1600" dirty="0" err="1">
                <a:latin typeface="Bell MT" panose="02020503060305020303" pitchFamily="18" charset="0"/>
              </a:rPr>
              <a:t>cryo</a:t>
            </a:r>
            <a:r>
              <a:rPr lang="en-IN" sz="1600" dirty="0">
                <a:latin typeface="Bell MT" panose="02020503060305020303" pitchFamily="18" charset="0"/>
              </a:rPr>
              <a:t> facility. </a:t>
            </a:r>
          </a:p>
        </p:txBody>
      </p:sp>
      <p:grpSp>
        <p:nvGrpSpPr>
          <p:cNvPr id="35" name="Group 34">
            <a:extLst>
              <a:ext uri="{FF2B5EF4-FFF2-40B4-BE49-F238E27FC236}">
                <a16:creationId xmlns:a16="http://schemas.microsoft.com/office/drawing/2014/main" id="{600CA7AD-A281-60C6-916D-4CFF7F7A6EB8}"/>
              </a:ext>
            </a:extLst>
          </p:cNvPr>
          <p:cNvGrpSpPr/>
          <p:nvPr/>
        </p:nvGrpSpPr>
        <p:grpSpPr>
          <a:xfrm>
            <a:off x="6237979" y="1261534"/>
            <a:ext cx="3830841" cy="1944080"/>
            <a:chOff x="4864426" y="1378532"/>
            <a:chExt cx="5981374" cy="2847842"/>
          </a:xfrm>
        </p:grpSpPr>
        <p:sp>
          <p:nvSpPr>
            <p:cNvPr id="18" name="Cylinder 17">
              <a:extLst>
                <a:ext uri="{FF2B5EF4-FFF2-40B4-BE49-F238E27FC236}">
                  <a16:creationId xmlns:a16="http://schemas.microsoft.com/office/drawing/2014/main" id="{E0822E62-2EF8-F0EA-72B7-979AF919010D}"/>
                </a:ext>
              </a:extLst>
            </p:cNvPr>
            <p:cNvSpPr/>
            <p:nvPr/>
          </p:nvSpPr>
          <p:spPr>
            <a:xfrm rot="10800000">
              <a:off x="7945252" y="3310439"/>
              <a:ext cx="592666" cy="915935"/>
            </a:xfrm>
            <a:prstGeom prst="can">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Cylinder 18">
              <a:extLst>
                <a:ext uri="{FF2B5EF4-FFF2-40B4-BE49-F238E27FC236}">
                  <a16:creationId xmlns:a16="http://schemas.microsoft.com/office/drawing/2014/main" id="{32A4EC9E-B5D1-20C3-EC10-08C1D1B50B73}"/>
                </a:ext>
              </a:extLst>
            </p:cNvPr>
            <p:cNvSpPr/>
            <p:nvPr/>
          </p:nvSpPr>
          <p:spPr>
            <a:xfrm>
              <a:off x="7001933" y="2878871"/>
              <a:ext cx="2467319" cy="524934"/>
            </a:xfrm>
            <a:prstGeom prst="can">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Cylinder 19">
              <a:extLst>
                <a:ext uri="{FF2B5EF4-FFF2-40B4-BE49-F238E27FC236}">
                  <a16:creationId xmlns:a16="http://schemas.microsoft.com/office/drawing/2014/main" id="{B2912D88-249A-6913-5C13-6D09871E2476}"/>
                </a:ext>
              </a:extLst>
            </p:cNvPr>
            <p:cNvSpPr/>
            <p:nvPr/>
          </p:nvSpPr>
          <p:spPr>
            <a:xfrm>
              <a:off x="7001933" y="2580138"/>
              <a:ext cx="2467319" cy="427669"/>
            </a:xfrm>
            <a:prstGeom prst="can">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5" name="Group 14">
              <a:extLst>
                <a:ext uri="{FF2B5EF4-FFF2-40B4-BE49-F238E27FC236}">
                  <a16:creationId xmlns:a16="http://schemas.microsoft.com/office/drawing/2014/main" id="{982DDC1B-6736-DDA1-2A26-49819F7A2CD4}"/>
                </a:ext>
              </a:extLst>
            </p:cNvPr>
            <p:cNvGrpSpPr/>
            <p:nvPr/>
          </p:nvGrpSpPr>
          <p:grpSpPr>
            <a:xfrm>
              <a:off x="7001933" y="1378532"/>
              <a:ext cx="2467319" cy="1322335"/>
              <a:chOff x="7001933" y="1378532"/>
              <a:chExt cx="2467319" cy="1322335"/>
            </a:xfrm>
          </p:grpSpPr>
          <p:sp>
            <p:nvSpPr>
              <p:cNvPr id="13" name="Cylinder 12">
                <a:extLst>
                  <a:ext uri="{FF2B5EF4-FFF2-40B4-BE49-F238E27FC236}">
                    <a16:creationId xmlns:a16="http://schemas.microsoft.com/office/drawing/2014/main" id="{62EDD4D4-712B-C9C8-2249-F229317F8091}"/>
                  </a:ext>
                </a:extLst>
              </p:cNvPr>
              <p:cNvSpPr/>
              <p:nvPr/>
            </p:nvSpPr>
            <p:spPr>
              <a:xfrm>
                <a:off x="7001933" y="2175933"/>
                <a:ext cx="2467319" cy="524934"/>
              </a:xfrm>
              <a:prstGeom prst="can">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Cylinder 13">
                <a:extLst>
                  <a:ext uri="{FF2B5EF4-FFF2-40B4-BE49-F238E27FC236}">
                    <a16:creationId xmlns:a16="http://schemas.microsoft.com/office/drawing/2014/main" id="{EE031EE7-3FC1-2F7B-C228-A8AF17519FC3}"/>
                  </a:ext>
                </a:extLst>
              </p:cNvPr>
              <p:cNvSpPr/>
              <p:nvPr/>
            </p:nvSpPr>
            <p:spPr>
              <a:xfrm>
                <a:off x="7933267" y="1378532"/>
                <a:ext cx="592666" cy="915935"/>
              </a:xfrm>
              <a:prstGeom prst="can">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2" name="Straight Arrow Connector 21">
              <a:extLst>
                <a:ext uri="{FF2B5EF4-FFF2-40B4-BE49-F238E27FC236}">
                  <a16:creationId xmlns:a16="http://schemas.microsoft.com/office/drawing/2014/main" id="{10A38A33-99C9-6CD0-13FC-D5E319CC2ADD}"/>
                </a:ext>
              </a:extLst>
            </p:cNvPr>
            <p:cNvCxnSpPr>
              <a:stCxn id="13" idx="2"/>
            </p:cNvCxnSpPr>
            <p:nvPr/>
          </p:nvCxnSpPr>
          <p:spPr>
            <a:xfrm flipH="1">
              <a:off x="6096000" y="2438400"/>
              <a:ext cx="9059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FAC0CFE-C645-FC1A-2650-6BD70E387AA0}"/>
                </a:ext>
              </a:extLst>
            </p:cNvPr>
            <p:cNvCxnSpPr>
              <a:cxnSpLocks/>
            </p:cNvCxnSpPr>
            <p:nvPr/>
          </p:nvCxnSpPr>
          <p:spPr>
            <a:xfrm>
              <a:off x="6510867" y="2438400"/>
              <a:ext cx="0" cy="7111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EF3F53-8D19-DAC9-BD48-A2DB18E965D7}"/>
                </a:ext>
              </a:extLst>
            </p:cNvPr>
            <p:cNvCxnSpPr>
              <a:cxnSpLocks/>
              <a:endCxn id="19" idx="2"/>
            </p:cNvCxnSpPr>
            <p:nvPr/>
          </p:nvCxnSpPr>
          <p:spPr>
            <a:xfrm>
              <a:off x="6520392" y="3141338"/>
              <a:ext cx="48154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DCD44F1-85F2-C0B6-03B6-37442E5E57D0}"/>
                </a:ext>
              </a:extLst>
            </p:cNvPr>
            <p:cNvSpPr txBox="1"/>
            <p:nvPr/>
          </p:nvSpPr>
          <p:spPr>
            <a:xfrm>
              <a:off x="4864426" y="2208612"/>
              <a:ext cx="1442164" cy="541027"/>
            </a:xfrm>
            <a:prstGeom prst="rect">
              <a:avLst/>
            </a:prstGeom>
            <a:noFill/>
          </p:spPr>
          <p:txBody>
            <a:bodyPr wrap="none" rtlCol="0">
              <a:spAutoFit/>
            </a:bodyPr>
            <a:lstStyle/>
            <a:p>
              <a:r>
                <a:rPr lang="en-IN" sz="1100" b="1" dirty="0"/>
                <a:t>Electrodes</a:t>
              </a:r>
              <a:r>
                <a:rPr lang="en-IN" dirty="0"/>
                <a:t> </a:t>
              </a:r>
            </a:p>
          </p:txBody>
        </p:sp>
        <p:cxnSp>
          <p:nvCxnSpPr>
            <p:cNvPr id="33" name="Straight Arrow Connector 32">
              <a:extLst>
                <a:ext uri="{FF2B5EF4-FFF2-40B4-BE49-F238E27FC236}">
                  <a16:creationId xmlns:a16="http://schemas.microsoft.com/office/drawing/2014/main" id="{B9E65543-6211-4134-99AB-F91BA9A729E4}"/>
                </a:ext>
              </a:extLst>
            </p:cNvPr>
            <p:cNvCxnSpPr>
              <a:stCxn id="20" idx="4"/>
            </p:cNvCxnSpPr>
            <p:nvPr/>
          </p:nvCxnSpPr>
          <p:spPr>
            <a:xfrm flipV="1">
              <a:off x="9469252" y="2793972"/>
              <a:ext cx="34361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E2872D5-2135-3C4E-C628-1D174288C40E}"/>
                </a:ext>
              </a:extLst>
            </p:cNvPr>
            <p:cNvSpPr txBox="1"/>
            <p:nvPr/>
          </p:nvSpPr>
          <p:spPr>
            <a:xfrm>
              <a:off x="9844260" y="2577944"/>
              <a:ext cx="1001540" cy="371956"/>
            </a:xfrm>
            <a:prstGeom prst="rect">
              <a:avLst/>
            </a:prstGeom>
            <a:noFill/>
          </p:spPr>
          <p:txBody>
            <a:bodyPr wrap="square" rtlCol="0">
              <a:spAutoFit/>
            </a:bodyPr>
            <a:lstStyle/>
            <a:p>
              <a:r>
                <a:rPr lang="en-IN" sz="1050" b="1" dirty="0"/>
                <a:t>Sample</a:t>
              </a:r>
            </a:p>
          </p:txBody>
        </p:sp>
      </p:grpSp>
      <p:sp>
        <p:nvSpPr>
          <p:cNvPr id="36" name="TextBox 35">
            <a:extLst>
              <a:ext uri="{FF2B5EF4-FFF2-40B4-BE49-F238E27FC236}">
                <a16:creationId xmlns:a16="http://schemas.microsoft.com/office/drawing/2014/main" id="{3E5005CA-E5A3-CAFC-B900-9287C3CA3014}"/>
              </a:ext>
            </a:extLst>
          </p:cNvPr>
          <p:cNvSpPr txBox="1"/>
          <p:nvPr/>
        </p:nvSpPr>
        <p:spPr>
          <a:xfrm>
            <a:off x="5892800" y="3488267"/>
            <a:ext cx="5492749" cy="1287468"/>
          </a:xfrm>
          <a:prstGeom prst="rect">
            <a:avLst/>
          </a:prstGeom>
          <a:noFill/>
        </p:spPr>
        <p:txBody>
          <a:bodyPr wrap="square" rtlCol="0">
            <a:spAutoFit/>
          </a:bodyPr>
          <a:lstStyle/>
          <a:p>
            <a:pPr marL="285750" indent="-285750">
              <a:lnSpc>
                <a:spcPct val="150000"/>
              </a:lnSpc>
              <a:buBlip>
                <a:blip r:embed="rId4"/>
              </a:buBlip>
            </a:pPr>
            <a:r>
              <a:rPr lang="en-IN" dirty="0"/>
              <a:t>Dielectric measurement setup with variable temperature range 100 K – 500 K.</a:t>
            </a:r>
          </a:p>
          <a:p>
            <a:pPr marL="285750" indent="-285750">
              <a:lnSpc>
                <a:spcPct val="150000"/>
              </a:lnSpc>
              <a:buBlip>
                <a:blip r:embed="rId4"/>
              </a:buBlip>
            </a:pPr>
            <a:r>
              <a:rPr lang="en-IN" dirty="0"/>
              <a:t> UGC-CSR Indore provided this facility.</a:t>
            </a:r>
          </a:p>
        </p:txBody>
      </p:sp>
    </p:spTree>
    <p:extLst>
      <p:ext uri="{BB962C8B-B14F-4D97-AF65-F5344CB8AC3E}">
        <p14:creationId xmlns:p14="http://schemas.microsoft.com/office/powerpoint/2010/main" val="431353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35</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EF23946-F004-20C8-E717-CCC2C0797732}"/>
              </a:ext>
            </a:extLst>
          </p:cNvPr>
          <p:cNvSpPr txBox="1"/>
          <p:nvPr/>
        </p:nvSpPr>
        <p:spPr>
          <a:xfrm>
            <a:off x="838200" y="877408"/>
            <a:ext cx="2872389" cy="369332"/>
          </a:xfrm>
          <a:prstGeom prst="rect">
            <a:avLst/>
          </a:prstGeom>
          <a:noFill/>
        </p:spPr>
        <p:txBody>
          <a:bodyPr wrap="none" rtlCol="0">
            <a:spAutoFit/>
          </a:bodyPr>
          <a:lstStyle/>
          <a:p>
            <a:r>
              <a:rPr lang="en-IN" b="1" dirty="0" err="1"/>
              <a:t>Cryo</a:t>
            </a:r>
            <a:r>
              <a:rPr lang="en-IN" b="1" dirty="0"/>
              <a:t> measurement probe</a:t>
            </a:r>
          </a:p>
        </p:txBody>
      </p:sp>
      <p:graphicFrame>
        <p:nvGraphicFramePr>
          <p:cNvPr id="7" name="Table 7">
            <a:extLst>
              <a:ext uri="{FF2B5EF4-FFF2-40B4-BE49-F238E27FC236}">
                <a16:creationId xmlns:a16="http://schemas.microsoft.com/office/drawing/2014/main" id="{7ACC31A7-7866-34E9-4AA1-CC66A767915E}"/>
              </a:ext>
            </a:extLst>
          </p:cNvPr>
          <p:cNvGraphicFramePr>
            <a:graphicFrameLocks/>
          </p:cNvGraphicFramePr>
          <p:nvPr>
            <p:extLst>
              <p:ext uri="{D42A27DB-BD31-4B8C-83A1-F6EECF244321}">
                <p14:modId xmlns:p14="http://schemas.microsoft.com/office/powerpoint/2010/main" val="4442650"/>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400" dirty="0">
                          <a:solidFill>
                            <a:schemeClr val="bg1"/>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2" name="Picture 1">
            <a:extLst>
              <a:ext uri="{FF2B5EF4-FFF2-40B4-BE49-F238E27FC236}">
                <a16:creationId xmlns:a16="http://schemas.microsoft.com/office/drawing/2014/main" id="{3F55997B-8AD6-69AF-E98D-F49946475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50084"/>
            <a:ext cx="6583869" cy="3992384"/>
          </a:xfrm>
          <a:prstGeom prst="rect">
            <a:avLst/>
          </a:prstGeom>
        </p:spPr>
      </p:pic>
      <p:sp>
        <p:nvSpPr>
          <p:cNvPr id="9" name="TextBox 8">
            <a:extLst>
              <a:ext uri="{FF2B5EF4-FFF2-40B4-BE49-F238E27FC236}">
                <a16:creationId xmlns:a16="http://schemas.microsoft.com/office/drawing/2014/main" id="{8D54D57F-B857-7DED-439C-89F24B681115}"/>
              </a:ext>
            </a:extLst>
          </p:cNvPr>
          <p:cNvSpPr txBox="1"/>
          <p:nvPr/>
        </p:nvSpPr>
        <p:spPr>
          <a:xfrm>
            <a:off x="1829231" y="5245757"/>
            <a:ext cx="4569200" cy="369332"/>
          </a:xfrm>
          <a:prstGeom prst="rect">
            <a:avLst/>
          </a:prstGeom>
          <a:noFill/>
        </p:spPr>
        <p:txBody>
          <a:bodyPr wrap="none" rtlCol="0">
            <a:spAutoFit/>
          </a:bodyPr>
          <a:lstStyle/>
          <a:p>
            <a:r>
              <a:rPr lang="en-IN" b="1" dirty="0">
                <a:latin typeface="Bell MT" panose="02020503060305020303" pitchFamily="18" charset="0"/>
              </a:rPr>
              <a:t>Fig 6. </a:t>
            </a:r>
            <a:r>
              <a:rPr lang="en-IN" dirty="0" err="1">
                <a:latin typeface="Bell MT" panose="02020503060305020303" pitchFamily="18" charset="0"/>
              </a:rPr>
              <a:t>Cryo</a:t>
            </a:r>
            <a:r>
              <a:rPr lang="en-IN" dirty="0">
                <a:latin typeface="Bell MT" panose="02020503060305020303" pitchFamily="18" charset="0"/>
              </a:rPr>
              <a:t> multi-purpose measurement setup</a:t>
            </a:r>
            <a:endParaRPr lang="en-IN" b="1" dirty="0">
              <a:latin typeface="Bell MT" panose="02020503060305020303" pitchFamily="18" charset="0"/>
            </a:endParaRPr>
          </a:p>
        </p:txBody>
      </p:sp>
      <p:sp>
        <p:nvSpPr>
          <p:cNvPr id="10" name="TextBox 9">
            <a:extLst>
              <a:ext uri="{FF2B5EF4-FFF2-40B4-BE49-F238E27FC236}">
                <a16:creationId xmlns:a16="http://schemas.microsoft.com/office/drawing/2014/main" id="{3EE4339E-996E-40A7-CD6E-ACAC3BD96F20}"/>
              </a:ext>
            </a:extLst>
          </p:cNvPr>
          <p:cNvSpPr txBox="1"/>
          <p:nvPr/>
        </p:nvSpPr>
        <p:spPr>
          <a:xfrm>
            <a:off x="7323826" y="1720840"/>
            <a:ext cx="4029974" cy="3416320"/>
          </a:xfrm>
          <a:prstGeom prst="rect">
            <a:avLst/>
          </a:prstGeom>
          <a:noFill/>
        </p:spPr>
        <p:txBody>
          <a:bodyPr wrap="square" rtlCol="0">
            <a:spAutoFit/>
          </a:bodyPr>
          <a:lstStyle/>
          <a:p>
            <a:pPr marL="285750" indent="-285750">
              <a:buBlip>
                <a:blip r:embed="rId4"/>
              </a:buBlip>
            </a:pPr>
            <a:r>
              <a:rPr lang="en-IN" dirty="0"/>
              <a:t> Lab-made setup to measure I-V and I-t properties of the sample pallets using different kinds of biasing condition</a:t>
            </a:r>
          </a:p>
          <a:p>
            <a:pPr marL="742950" lvl="1" indent="-285750">
              <a:buBlip>
                <a:blip r:embed="rId4"/>
              </a:buBlip>
            </a:pPr>
            <a:r>
              <a:rPr lang="en-IN" dirty="0"/>
              <a:t>Photo bias</a:t>
            </a:r>
          </a:p>
          <a:p>
            <a:pPr marL="742950" lvl="1" indent="-285750">
              <a:buBlip>
                <a:blip r:embed="rId4"/>
              </a:buBlip>
            </a:pPr>
            <a:r>
              <a:rPr lang="en-IN" dirty="0"/>
              <a:t>External electric field bias</a:t>
            </a:r>
          </a:p>
          <a:p>
            <a:pPr marL="742950" lvl="1" indent="-285750">
              <a:buBlip>
                <a:blip r:embed="rId4"/>
              </a:buBlip>
            </a:pPr>
            <a:r>
              <a:rPr lang="en-IN" dirty="0"/>
              <a:t>Temperature bias</a:t>
            </a:r>
          </a:p>
          <a:p>
            <a:pPr marL="742950" lvl="1" indent="-285750">
              <a:buBlip>
                <a:blip r:embed="rId4"/>
              </a:buBlip>
            </a:pPr>
            <a:r>
              <a:rPr lang="en-IN" dirty="0"/>
              <a:t>Can be upgraded to include more</a:t>
            </a:r>
          </a:p>
          <a:p>
            <a:pPr marL="285750" indent="-285750">
              <a:buBlip>
                <a:blip r:embed="rId4"/>
              </a:buBlip>
            </a:pPr>
            <a:r>
              <a:rPr lang="en-IN" dirty="0"/>
              <a:t>External voltage supply and source meter is controlled using a python interface.</a:t>
            </a:r>
          </a:p>
        </p:txBody>
      </p:sp>
    </p:spTree>
    <p:extLst>
      <p:ext uri="{BB962C8B-B14F-4D97-AF65-F5344CB8AC3E}">
        <p14:creationId xmlns:p14="http://schemas.microsoft.com/office/powerpoint/2010/main" val="3541472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36</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2C7403C-BF6E-FB1D-5BB6-71A76025D7BF}"/>
              </a:ext>
            </a:extLst>
          </p:cNvPr>
          <p:cNvSpPr txBox="1"/>
          <p:nvPr/>
        </p:nvSpPr>
        <p:spPr>
          <a:xfrm>
            <a:off x="838200" y="904368"/>
            <a:ext cx="3808863" cy="369332"/>
          </a:xfrm>
          <a:prstGeom prst="rect">
            <a:avLst/>
          </a:prstGeom>
          <a:noFill/>
        </p:spPr>
        <p:txBody>
          <a:bodyPr wrap="none" rtlCol="0">
            <a:spAutoFit/>
          </a:bodyPr>
          <a:lstStyle/>
          <a:p>
            <a:r>
              <a:rPr lang="en-IN" b="1" dirty="0"/>
              <a:t>Light stability measurement setup</a:t>
            </a:r>
          </a:p>
        </p:txBody>
      </p:sp>
      <p:graphicFrame>
        <p:nvGraphicFramePr>
          <p:cNvPr id="9" name="Table 7">
            <a:extLst>
              <a:ext uri="{FF2B5EF4-FFF2-40B4-BE49-F238E27FC236}">
                <a16:creationId xmlns:a16="http://schemas.microsoft.com/office/drawing/2014/main" id="{37FE4FE8-DEE2-9D8F-7D13-E3B0EC46B247}"/>
              </a:ext>
            </a:extLst>
          </p:cNvPr>
          <p:cNvGraphicFramePr>
            <a:graphicFrameLocks/>
          </p:cNvGraphicFramePr>
          <p:nvPr>
            <p:extLst>
              <p:ext uri="{D42A27DB-BD31-4B8C-83A1-F6EECF244321}">
                <p14:modId xmlns:p14="http://schemas.microsoft.com/office/powerpoint/2010/main" val="4442650"/>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400" dirty="0">
                          <a:solidFill>
                            <a:schemeClr val="bg1"/>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10" name="Picture 9">
            <a:extLst>
              <a:ext uri="{FF2B5EF4-FFF2-40B4-BE49-F238E27FC236}">
                <a16:creationId xmlns:a16="http://schemas.microsoft.com/office/drawing/2014/main" id="{D8C16F34-3F64-5891-DFF1-87EACAE5B6F6}"/>
              </a:ext>
            </a:extLst>
          </p:cNvPr>
          <p:cNvPicPr>
            <a:picLocks noChangeAspect="1"/>
          </p:cNvPicPr>
          <p:nvPr/>
        </p:nvPicPr>
        <p:blipFill rotWithShape="1">
          <a:blip r:embed="rId3">
            <a:extLst>
              <a:ext uri="{28A0092B-C50C-407E-A947-70E740481C1C}">
                <a14:useLocalDpi xmlns:a14="http://schemas.microsoft.com/office/drawing/2010/main" val="0"/>
              </a:ext>
            </a:extLst>
          </a:blip>
          <a:srcRect t="3670" r="2790" b="11411"/>
          <a:stretch/>
        </p:blipFill>
        <p:spPr>
          <a:xfrm>
            <a:off x="2260371" y="1511686"/>
            <a:ext cx="7671258" cy="3015598"/>
          </a:xfrm>
          <a:prstGeom prst="rect">
            <a:avLst/>
          </a:prstGeom>
        </p:spPr>
      </p:pic>
      <p:sp>
        <p:nvSpPr>
          <p:cNvPr id="11" name="TextBox 10">
            <a:extLst>
              <a:ext uri="{FF2B5EF4-FFF2-40B4-BE49-F238E27FC236}">
                <a16:creationId xmlns:a16="http://schemas.microsoft.com/office/drawing/2014/main" id="{0A76356B-7EBF-E441-AFD6-B44B890F8B0A}"/>
              </a:ext>
            </a:extLst>
          </p:cNvPr>
          <p:cNvSpPr txBox="1"/>
          <p:nvPr/>
        </p:nvSpPr>
        <p:spPr>
          <a:xfrm>
            <a:off x="2446866" y="4765270"/>
            <a:ext cx="6019801" cy="338554"/>
          </a:xfrm>
          <a:prstGeom prst="rect">
            <a:avLst/>
          </a:prstGeom>
          <a:noFill/>
        </p:spPr>
        <p:txBody>
          <a:bodyPr wrap="square" rtlCol="0">
            <a:spAutoFit/>
          </a:bodyPr>
          <a:lstStyle/>
          <a:p>
            <a:r>
              <a:rPr lang="en-IN" sz="1600" b="1" dirty="0">
                <a:latin typeface="Bell MT" panose="02020503060305020303" pitchFamily="18" charset="0"/>
              </a:rPr>
              <a:t>Fig 7. </a:t>
            </a:r>
            <a:r>
              <a:rPr lang="en-IN" sz="1600" dirty="0">
                <a:latin typeface="Bell MT" panose="02020503060305020303" pitchFamily="18" charset="0"/>
              </a:rPr>
              <a:t>Automated stability measurement setup under low temperature</a:t>
            </a:r>
          </a:p>
        </p:txBody>
      </p:sp>
    </p:spTree>
    <p:extLst>
      <p:ext uri="{BB962C8B-B14F-4D97-AF65-F5344CB8AC3E}">
        <p14:creationId xmlns:p14="http://schemas.microsoft.com/office/powerpoint/2010/main" val="1586822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37</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2C7403C-BF6E-FB1D-5BB6-71A76025D7BF}"/>
              </a:ext>
            </a:extLst>
          </p:cNvPr>
          <p:cNvSpPr txBox="1"/>
          <p:nvPr/>
        </p:nvSpPr>
        <p:spPr>
          <a:xfrm>
            <a:off x="838200" y="1008299"/>
            <a:ext cx="2026645" cy="369332"/>
          </a:xfrm>
          <a:prstGeom prst="rect">
            <a:avLst/>
          </a:prstGeom>
          <a:noFill/>
        </p:spPr>
        <p:txBody>
          <a:bodyPr wrap="none" rtlCol="0">
            <a:spAutoFit/>
          </a:bodyPr>
          <a:lstStyle/>
          <a:p>
            <a:r>
              <a:rPr lang="en-IN" b="1" dirty="0"/>
              <a:t>Dip coating setup</a:t>
            </a:r>
          </a:p>
        </p:txBody>
      </p:sp>
      <p:graphicFrame>
        <p:nvGraphicFramePr>
          <p:cNvPr id="9" name="Table 7">
            <a:extLst>
              <a:ext uri="{FF2B5EF4-FFF2-40B4-BE49-F238E27FC236}">
                <a16:creationId xmlns:a16="http://schemas.microsoft.com/office/drawing/2014/main" id="{37FE4FE8-DEE2-9D8F-7D13-E3B0EC46B247}"/>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400" dirty="0">
                          <a:solidFill>
                            <a:schemeClr val="bg1"/>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2" name="Picture 1">
            <a:extLst>
              <a:ext uri="{FF2B5EF4-FFF2-40B4-BE49-F238E27FC236}">
                <a16:creationId xmlns:a16="http://schemas.microsoft.com/office/drawing/2014/main" id="{A54656FD-1463-42BE-1A90-03A0B2CB3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21" y="1377631"/>
            <a:ext cx="3713247" cy="3542674"/>
          </a:xfrm>
          <a:prstGeom prst="rect">
            <a:avLst/>
          </a:prstGeom>
        </p:spPr>
      </p:pic>
      <p:pic>
        <p:nvPicPr>
          <p:cNvPr id="11" name="Picture 10">
            <a:extLst>
              <a:ext uri="{FF2B5EF4-FFF2-40B4-BE49-F238E27FC236}">
                <a16:creationId xmlns:a16="http://schemas.microsoft.com/office/drawing/2014/main" id="{A6DA1C54-80E5-55DE-D928-48906F4D0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118" y="1377631"/>
            <a:ext cx="4303143" cy="2473138"/>
          </a:xfrm>
          <a:prstGeom prst="rect">
            <a:avLst/>
          </a:prstGeom>
        </p:spPr>
      </p:pic>
      <p:sp>
        <p:nvSpPr>
          <p:cNvPr id="12" name="TextBox 11">
            <a:extLst>
              <a:ext uri="{FF2B5EF4-FFF2-40B4-BE49-F238E27FC236}">
                <a16:creationId xmlns:a16="http://schemas.microsoft.com/office/drawing/2014/main" id="{F470B087-302D-2C6A-AD44-4163135F7CCC}"/>
              </a:ext>
            </a:extLst>
          </p:cNvPr>
          <p:cNvSpPr txBox="1"/>
          <p:nvPr/>
        </p:nvSpPr>
        <p:spPr>
          <a:xfrm>
            <a:off x="5012540" y="4192901"/>
            <a:ext cx="6281720" cy="1287468"/>
          </a:xfrm>
          <a:prstGeom prst="rect">
            <a:avLst/>
          </a:prstGeom>
          <a:noFill/>
        </p:spPr>
        <p:txBody>
          <a:bodyPr wrap="none" rtlCol="0">
            <a:spAutoFit/>
          </a:bodyPr>
          <a:lstStyle/>
          <a:p>
            <a:pPr marL="285750" indent="-285750">
              <a:lnSpc>
                <a:spcPct val="150000"/>
              </a:lnSpc>
              <a:buBlip>
                <a:blip r:embed="rId5"/>
              </a:buBlip>
            </a:pPr>
            <a:r>
              <a:rPr lang="en-IN" dirty="0"/>
              <a:t> Lab-made dip coater unit using Arduino and Servo motors.</a:t>
            </a:r>
          </a:p>
          <a:p>
            <a:pPr marL="285750" indent="-285750">
              <a:lnSpc>
                <a:spcPct val="150000"/>
              </a:lnSpc>
              <a:buBlip>
                <a:blip r:embed="rId5"/>
              </a:buBlip>
            </a:pPr>
            <a:r>
              <a:rPr lang="en-IN" dirty="0"/>
              <a:t>Dip coating speed can be as low as 0.1 mm/sec.</a:t>
            </a:r>
          </a:p>
          <a:p>
            <a:pPr marL="285750" indent="-285750">
              <a:lnSpc>
                <a:spcPct val="150000"/>
              </a:lnSpc>
              <a:buBlip>
                <a:blip r:embed="rId5"/>
              </a:buBlip>
            </a:pPr>
            <a:r>
              <a:rPr lang="en-IN" dirty="0"/>
              <a:t>After every dip, the substrate is dried with hot air flow.</a:t>
            </a:r>
          </a:p>
        </p:txBody>
      </p:sp>
      <p:sp>
        <p:nvSpPr>
          <p:cNvPr id="7" name="TextBox 6">
            <a:extLst>
              <a:ext uri="{FF2B5EF4-FFF2-40B4-BE49-F238E27FC236}">
                <a16:creationId xmlns:a16="http://schemas.microsoft.com/office/drawing/2014/main" id="{44EC2FD9-5E4B-D2FB-68E7-0D558A3A2BF6}"/>
              </a:ext>
            </a:extLst>
          </p:cNvPr>
          <p:cNvSpPr txBox="1"/>
          <p:nvPr/>
        </p:nvSpPr>
        <p:spPr>
          <a:xfrm>
            <a:off x="1008221" y="5249536"/>
            <a:ext cx="3713246" cy="338554"/>
          </a:xfrm>
          <a:prstGeom prst="rect">
            <a:avLst/>
          </a:prstGeom>
          <a:noFill/>
        </p:spPr>
        <p:txBody>
          <a:bodyPr wrap="square" rtlCol="0">
            <a:spAutoFit/>
          </a:bodyPr>
          <a:lstStyle/>
          <a:p>
            <a:r>
              <a:rPr lang="en-IN" sz="1600" b="1" dirty="0">
                <a:latin typeface="Bell MT" panose="02020503060305020303" pitchFamily="18" charset="0"/>
              </a:rPr>
              <a:t>Fig 8. </a:t>
            </a:r>
            <a:r>
              <a:rPr lang="en-IN" sz="1600" dirty="0">
                <a:latin typeface="Bell MT" panose="02020503060305020303" pitchFamily="18" charset="0"/>
              </a:rPr>
              <a:t>Arduino-based dip coating setup</a:t>
            </a:r>
          </a:p>
        </p:txBody>
      </p:sp>
    </p:spTree>
    <p:extLst>
      <p:ext uri="{BB962C8B-B14F-4D97-AF65-F5344CB8AC3E}">
        <p14:creationId xmlns:p14="http://schemas.microsoft.com/office/powerpoint/2010/main" val="1668861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38</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7">
            <a:extLst>
              <a:ext uri="{FF2B5EF4-FFF2-40B4-BE49-F238E27FC236}">
                <a16:creationId xmlns:a16="http://schemas.microsoft.com/office/drawing/2014/main" id="{B9937C55-A82E-C8F1-2ADB-CD6427BD448E}"/>
              </a:ext>
            </a:extLst>
          </p:cNvPr>
          <p:cNvGraphicFramePr>
            <a:graphicFrameLocks/>
          </p:cNvGraphicFramePr>
          <p:nvPr>
            <p:extLst>
              <p:ext uri="{D42A27DB-BD31-4B8C-83A1-F6EECF244321}">
                <p14:modId xmlns:p14="http://schemas.microsoft.com/office/powerpoint/2010/main" val="3178461515"/>
              </p:ext>
            </p:extLst>
          </p:nvPr>
        </p:nvGraphicFramePr>
        <p:xfrm>
          <a:off x="838200" y="179705"/>
          <a:ext cx="10547350" cy="590762"/>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0762">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400" dirty="0">
                          <a:solidFill>
                            <a:schemeClr val="bg1"/>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4CA307F2-D4B7-064F-57E7-D854FE372808}"/>
              </a:ext>
            </a:extLst>
          </p:cNvPr>
          <p:cNvSpPr txBox="1"/>
          <p:nvPr/>
        </p:nvSpPr>
        <p:spPr>
          <a:xfrm>
            <a:off x="838200" y="2905780"/>
            <a:ext cx="10504457" cy="584775"/>
          </a:xfrm>
          <a:prstGeom prst="rect">
            <a:avLst/>
          </a:prstGeom>
          <a:noFill/>
        </p:spPr>
        <p:txBody>
          <a:bodyPr wrap="square" rtlCol="0">
            <a:spAutoFit/>
          </a:bodyPr>
          <a:lstStyle/>
          <a:p>
            <a:pPr algn="ctr"/>
            <a:r>
              <a:rPr lang="en-IN" sz="3200" b="1" dirty="0">
                <a:effectLst/>
              </a:rPr>
              <a:t>Sample preparation and solar cell fabrication</a:t>
            </a:r>
            <a:endParaRPr lang="en-IN" sz="3200" b="1" dirty="0"/>
          </a:p>
        </p:txBody>
      </p:sp>
    </p:spTree>
    <p:extLst>
      <p:ext uri="{BB962C8B-B14F-4D97-AF65-F5344CB8AC3E}">
        <p14:creationId xmlns:p14="http://schemas.microsoft.com/office/powerpoint/2010/main" val="2445699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39</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Diagram 8">
            <a:extLst>
              <a:ext uri="{FF2B5EF4-FFF2-40B4-BE49-F238E27FC236}">
                <a16:creationId xmlns:a16="http://schemas.microsoft.com/office/drawing/2014/main" id="{2915D3C5-252B-E063-B1B5-DA5C84B51303}"/>
              </a:ext>
            </a:extLst>
          </p:cNvPr>
          <p:cNvGraphicFramePr/>
          <p:nvPr>
            <p:extLst>
              <p:ext uri="{D42A27DB-BD31-4B8C-83A1-F6EECF244321}">
                <p14:modId xmlns:p14="http://schemas.microsoft.com/office/powerpoint/2010/main" val="1983822544"/>
              </p:ext>
            </p:extLst>
          </p:nvPr>
        </p:nvGraphicFramePr>
        <p:xfrm>
          <a:off x="53225" y="1097770"/>
          <a:ext cx="7160126" cy="4662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Down 9">
            <a:extLst>
              <a:ext uri="{FF2B5EF4-FFF2-40B4-BE49-F238E27FC236}">
                <a16:creationId xmlns:a16="http://schemas.microsoft.com/office/drawing/2014/main" id="{9CB39D74-BF77-6555-B881-F2BA620454FF}"/>
              </a:ext>
            </a:extLst>
          </p:cNvPr>
          <p:cNvSpPr/>
          <p:nvPr/>
        </p:nvSpPr>
        <p:spPr>
          <a:xfrm rot="16200000">
            <a:off x="6496555" y="3838998"/>
            <a:ext cx="728509" cy="2981564"/>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BCE02663-806A-4ADC-62B8-575D26C726C4}"/>
              </a:ext>
            </a:extLst>
          </p:cNvPr>
          <p:cNvSpPr txBox="1"/>
          <p:nvPr/>
        </p:nvSpPr>
        <p:spPr>
          <a:xfrm>
            <a:off x="4840522" y="4205800"/>
            <a:ext cx="3871239" cy="923330"/>
          </a:xfrm>
          <a:prstGeom prst="rect">
            <a:avLst/>
          </a:prstGeom>
          <a:noFill/>
        </p:spPr>
        <p:txBody>
          <a:bodyPr wrap="square" rtlCol="0">
            <a:spAutoFit/>
          </a:bodyPr>
          <a:lstStyle/>
          <a:p>
            <a:pPr algn="ctr"/>
            <a:r>
              <a:rPr lang="en-IN" sz="1800" kern="1200" dirty="0"/>
              <a:t>evaporated slowly with a bath temperature 50</a:t>
            </a:r>
            <a:r>
              <a:rPr lang="en-IN" sz="1800" kern="1200" baseline="30000" dirty="0"/>
              <a:t>o</a:t>
            </a:r>
            <a:r>
              <a:rPr lang="en-IN" sz="1800" kern="1200" baseline="0" dirty="0"/>
              <a:t>C</a:t>
            </a:r>
          </a:p>
          <a:p>
            <a:pPr algn="ctr"/>
            <a:endParaRPr lang="en-IN" dirty="0"/>
          </a:p>
        </p:txBody>
      </p:sp>
      <p:sp>
        <p:nvSpPr>
          <p:cNvPr id="15" name="TextBox 14">
            <a:extLst>
              <a:ext uri="{FF2B5EF4-FFF2-40B4-BE49-F238E27FC236}">
                <a16:creationId xmlns:a16="http://schemas.microsoft.com/office/drawing/2014/main" id="{B085EC28-AA75-F98B-8122-24A300365A3B}"/>
              </a:ext>
            </a:extLst>
          </p:cNvPr>
          <p:cNvSpPr txBox="1"/>
          <p:nvPr/>
        </p:nvSpPr>
        <p:spPr>
          <a:xfrm>
            <a:off x="8711761" y="4667465"/>
            <a:ext cx="2521468" cy="1200329"/>
          </a:xfrm>
          <a:prstGeom prst="rect">
            <a:avLst/>
          </a:prstGeom>
          <a:noFill/>
        </p:spPr>
        <p:txBody>
          <a:bodyPr wrap="square" rtlCol="0">
            <a:spAutoFit/>
          </a:bodyPr>
          <a:lstStyle/>
          <a:p>
            <a:pPr algn="ctr"/>
            <a:r>
              <a:rPr lang="en-US" dirty="0"/>
              <a:t>The evaporation of ethanol resulted in a white precipitate of </a:t>
            </a:r>
            <a:r>
              <a:rPr lang="en-US" dirty="0" err="1"/>
              <a:t>MACl</a:t>
            </a:r>
            <a:r>
              <a:rPr lang="en-US" dirty="0"/>
              <a:t>.</a:t>
            </a:r>
            <a:endParaRPr lang="en-IN" dirty="0"/>
          </a:p>
        </p:txBody>
      </p:sp>
      <p:sp>
        <p:nvSpPr>
          <p:cNvPr id="16" name="Arrow: Down 15">
            <a:extLst>
              <a:ext uri="{FF2B5EF4-FFF2-40B4-BE49-F238E27FC236}">
                <a16:creationId xmlns:a16="http://schemas.microsoft.com/office/drawing/2014/main" id="{C0A69AA6-7BA6-4CA9-E84F-06995EA3EFAF}"/>
              </a:ext>
            </a:extLst>
          </p:cNvPr>
          <p:cNvSpPr/>
          <p:nvPr/>
        </p:nvSpPr>
        <p:spPr>
          <a:xfrm rot="10800000">
            <a:off x="9617945" y="2832324"/>
            <a:ext cx="728509" cy="1552680"/>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7" name="TextBox 16">
            <a:extLst>
              <a:ext uri="{FF2B5EF4-FFF2-40B4-BE49-F238E27FC236}">
                <a16:creationId xmlns:a16="http://schemas.microsoft.com/office/drawing/2014/main" id="{DA7786B2-B275-BAC5-4FF7-73E5EEDFF853}"/>
              </a:ext>
            </a:extLst>
          </p:cNvPr>
          <p:cNvSpPr txBox="1"/>
          <p:nvPr/>
        </p:nvSpPr>
        <p:spPr>
          <a:xfrm>
            <a:off x="8711761" y="1685876"/>
            <a:ext cx="2521468" cy="923330"/>
          </a:xfrm>
          <a:prstGeom prst="rect">
            <a:avLst/>
          </a:prstGeom>
          <a:noFill/>
        </p:spPr>
        <p:txBody>
          <a:bodyPr wrap="square" rtlCol="0">
            <a:spAutoFit/>
          </a:bodyPr>
          <a:lstStyle/>
          <a:p>
            <a:pPr algn="ctr"/>
            <a:r>
              <a:rPr lang="en-US" b="1" dirty="0"/>
              <a:t>Washed with ethanol, dried, and stored in a vacuum desiccator.</a:t>
            </a:r>
            <a:endParaRPr lang="en-IN" b="1" dirty="0"/>
          </a:p>
        </p:txBody>
      </p:sp>
      <p:sp>
        <p:nvSpPr>
          <p:cNvPr id="3" name="Oval 2">
            <a:extLst>
              <a:ext uri="{FF2B5EF4-FFF2-40B4-BE49-F238E27FC236}">
                <a16:creationId xmlns:a16="http://schemas.microsoft.com/office/drawing/2014/main" id="{0278CEDF-E335-97F9-5133-FF05EFFF7C1C}"/>
              </a:ext>
            </a:extLst>
          </p:cNvPr>
          <p:cNvSpPr/>
          <p:nvPr/>
        </p:nvSpPr>
        <p:spPr>
          <a:xfrm>
            <a:off x="7162801" y="1315098"/>
            <a:ext cx="1434876" cy="1434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err="1"/>
              <a:t>MACl</a:t>
            </a:r>
            <a:r>
              <a:rPr lang="en-IN" b="1" dirty="0"/>
              <a:t> powder</a:t>
            </a:r>
          </a:p>
        </p:txBody>
      </p:sp>
      <p:graphicFrame>
        <p:nvGraphicFramePr>
          <p:cNvPr id="7" name="Table 7">
            <a:extLst>
              <a:ext uri="{FF2B5EF4-FFF2-40B4-BE49-F238E27FC236}">
                <a16:creationId xmlns:a16="http://schemas.microsoft.com/office/drawing/2014/main" id="{B9937C55-A82E-C8F1-2ADB-CD6427BD448E}"/>
              </a:ext>
            </a:extLst>
          </p:cNvPr>
          <p:cNvGraphicFramePr>
            <a:graphicFrameLocks/>
          </p:cNvGraphicFramePr>
          <p:nvPr>
            <p:extLst>
              <p:ext uri="{D42A27DB-BD31-4B8C-83A1-F6EECF244321}">
                <p14:modId xmlns:p14="http://schemas.microsoft.com/office/powerpoint/2010/main" val="1960264104"/>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400" dirty="0">
                          <a:solidFill>
                            <a:schemeClr val="bg1"/>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154322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4</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3779869962"/>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grpSp>
        <p:nvGrpSpPr>
          <p:cNvPr id="11" name="Group 10">
            <a:extLst>
              <a:ext uri="{FF2B5EF4-FFF2-40B4-BE49-F238E27FC236}">
                <a16:creationId xmlns:a16="http://schemas.microsoft.com/office/drawing/2014/main" id="{64543130-A5F8-5A9D-E54E-E0316DC51862}"/>
              </a:ext>
            </a:extLst>
          </p:cNvPr>
          <p:cNvGrpSpPr/>
          <p:nvPr/>
        </p:nvGrpSpPr>
        <p:grpSpPr>
          <a:xfrm>
            <a:off x="838201" y="1605778"/>
            <a:ext cx="4891069" cy="3240000"/>
            <a:chOff x="3471497" y="1690445"/>
            <a:chExt cx="4891069" cy="3240000"/>
          </a:xfrm>
        </p:grpSpPr>
        <p:pic>
          <p:nvPicPr>
            <p:cNvPr id="8" name="Picture 7">
              <a:extLst>
                <a:ext uri="{FF2B5EF4-FFF2-40B4-BE49-F238E27FC236}">
                  <a16:creationId xmlns:a16="http://schemas.microsoft.com/office/drawing/2014/main" id="{7CE9DCE3-FF5F-EC59-9287-190A49574BC4}"/>
                </a:ext>
              </a:extLst>
            </p:cNvPr>
            <p:cNvPicPr>
              <a:picLocks noChangeAspect="1"/>
            </p:cNvPicPr>
            <p:nvPr/>
          </p:nvPicPr>
          <p:blipFill>
            <a:blip r:embed="rId2"/>
            <a:stretch>
              <a:fillRect/>
            </a:stretch>
          </p:blipFill>
          <p:spPr>
            <a:xfrm>
              <a:off x="3471497" y="1690445"/>
              <a:ext cx="4891069" cy="3240000"/>
            </a:xfrm>
            <a:prstGeom prst="rect">
              <a:avLst/>
            </a:prstGeom>
          </p:spPr>
        </p:pic>
        <p:sp>
          <p:nvSpPr>
            <p:cNvPr id="10" name="Rectangle 9">
              <a:extLst>
                <a:ext uri="{FF2B5EF4-FFF2-40B4-BE49-F238E27FC236}">
                  <a16:creationId xmlns:a16="http://schemas.microsoft.com/office/drawing/2014/main" id="{2F8B84EC-FD46-89C2-BF8C-CBCAA402881A}"/>
                </a:ext>
              </a:extLst>
            </p:cNvPr>
            <p:cNvSpPr/>
            <p:nvPr/>
          </p:nvSpPr>
          <p:spPr>
            <a:xfrm>
              <a:off x="5173296" y="3835400"/>
              <a:ext cx="1498600" cy="594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TextBox 11">
            <a:extLst>
              <a:ext uri="{FF2B5EF4-FFF2-40B4-BE49-F238E27FC236}">
                <a16:creationId xmlns:a16="http://schemas.microsoft.com/office/drawing/2014/main" id="{09D12B7F-7B17-FBBB-40B5-7F3FB5BCD64B}"/>
              </a:ext>
            </a:extLst>
          </p:cNvPr>
          <p:cNvSpPr txBox="1"/>
          <p:nvPr/>
        </p:nvSpPr>
        <p:spPr>
          <a:xfrm>
            <a:off x="5960532" y="1588785"/>
            <a:ext cx="5425018" cy="2031325"/>
          </a:xfrm>
          <a:prstGeom prst="rect">
            <a:avLst/>
          </a:prstGeom>
          <a:noFill/>
        </p:spPr>
        <p:txBody>
          <a:bodyPr wrap="square" rtlCol="0">
            <a:spAutoFit/>
          </a:bodyPr>
          <a:lstStyle/>
          <a:p>
            <a:r>
              <a:rPr lang="en-US" dirty="0"/>
              <a:t>The I-V curve of a solar cell is the superposition of the I-V curve of the solar cell diode in the dark with the light-generated current. The light shifts the I-V curve down into the fourth quadrant, where power can be extracted from the diode. Illuminating a cell adds to the normal "dark" currents in the diode so that the diode law becomes:</a:t>
            </a:r>
            <a:endParaRPr lang="en-IN"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B9E33F-A0CE-8A14-72E3-D38889E2C3CF}"/>
                  </a:ext>
                </a:extLst>
              </p:cNvPr>
              <p:cNvSpPr txBox="1"/>
              <p:nvPr/>
            </p:nvSpPr>
            <p:spPr>
              <a:xfrm>
                <a:off x="7192839" y="3641798"/>
                <a:ext cx="2835520"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𝐼</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0</m:t>
                          </m:r>
                        </m:sub>
                      </m:sSub>
                      <m:d>
                        <m:dPr>
                          <m:begChr m:val="["/>
                          <m:endChr m:val="]"/>
                          <m:ctrlPr>
                            <a:rPr lang="en-IN" b="0" i="1" smtClean="0">
                              <a:latin typeface="Cambria Math" panose="02040503050406030204" pitchFamily="18" charset="0"/>
                            </a:rPr>
                          </m:ctrlPr>
                        </m:dPr>
                        <m:e>
                          <m:r>
                            <m:rPr>
                              <m:sty m:val="p"/>
                            </m:rPr>
                            <a:rPr lang="en-IN" b="0" i="0" smtClean="0">
                              <a:latin typeface="Cambria Math" panose="02040503050406030204" pitchFamily="18" charset="0"/>
                            </a:rPr>
                            <m:t>exp</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𝑞𝑉</m:t>
                              </m:r>
                            </m:num>
                            <m:den>
                              <m:r>
                                <a:rPr lang="en-IN" b="0" i="1" smtClean="0">
                                  <a:latin typeface="Cambria Math" panose="02040503050406030204" pitchFamily="18" charset="0"/>
                                </a:rPr>
                                <m:t>𝑛𝑘𝑇</m:t>
                              </m:r>
                            </m:den>
                          </m:f>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𝐿</m:t>
                          </m:r>
                        </m:sub>
                      </m:sSub>
                    </m:oMath>
                  </m:oMathPara>
                </a14:m>
                <a:endParaRPr lang="en-IN" dirty="0"/>
              </a:p>
            </p:txBody>
          </p:sp>
        </mc:Choice>
        <mc:Fallback xmlns="">
          <p:sp>
            <p:nvSpPr>
              <p:cNvPr id="13" name="TextBox 12">
                <a:extLst>
                  <a:ext uri="{FF2B5EF4-FFF2-40B4-BE49-F238E27FC236}">
                    <a16:creationId xmlns:a16="http://schemas.microsoft.com/office/drawing/2014/main" id="{F2B9E33F-A0CE-8A14-72E3-D38889E2C3CF}"/>
                  </a:ext>
                </a:extLst>
              </p:cNvPr>
              <p:cNvSpPr txBox="1">
                <a:spLocks noRot="1" noChangeAspect="1" noMove="1" noResize="1" noEditPoints="1" noAdjustHandles="1" noChangeArrowheads="1" noChangeShapeType="1" noTextEdit="1"/>
              </p:cNvSpPr>
              <p:nvPr/>
            </p:nvSpPr>
            <p:spPr>
              <a:xfrm>
                <a:off x="7192839" y="3641798"/>
                <a:ext cx="2835520" cy="618374"/>
              </a:xfrm>
              <a:prstGeom prst="rect">
                <a:avLst/>
              </a:prstGeom>
              <a:blipFill>
                <a:blip r:embed="rId3"/>
                <a:stretch>
                  <a:fillRect/>
                </a:stretch>
              </a:blipFill>
            </p:spPr>
            <p:txBody>
              <a:bodyPr/>
              <a:lstStyle/>
              <a:p>
                <a:r>
                  <a:rPr lang="en-IN">
                    <a:noFill/>
                  </a:rPr>
                  <a:t> </a:t>
                </a:r>
              </a:p>
            </p:txBody>
          </p:sp>
        </mc:Fallback>
      </mc:AlternateContent>
      <p:sp>
        <p:nvSpPr>
          <p:cNvPr id="14" name="TextBox 13">
            <a:extLst>
              <a:ext uri="{FF2B5EF4-FFF2-40B4-BE49-F238E27FC236}">
                <a16:creationId xmlns:a16="http://schemas.microsoft.com/office/drawing/2014/main" id="{D6D10DF7-6992-38F3-916E-954F801092C6}"/>
              </a:ext>
            </a:extLst>
          </p:cNvPr>
          <p:cNvSpPr txBox="1"/>
          <p:nvPr/>
        </p:nvSpPr>
        <p:spPr>
          <a:xfrm>
            <a:off x="6095999" y="4464989"/>
            <a:ext cx="5003800" cy="369332"/>
          </a:xfrm>
          <a:prstGeom prst="rect">
            <a:avLst/>
          </a:prstGeom>
          <a:noFill/>
        </p:spPr>
        <p:txBody>
          <a:bodyPr wrap="square" rtlCol="0">
            <a:spAutoFit/>
          </a:bodyPr>
          <a:lstStyle/>
          <a:p>
            <a:r>
              <a:rPr lang="en-US" dirty="0"/>
              <a:t>where </a:t>
            </a:r>
            <a:r>
              <a:rPr lang="en-US" i="1" dirty="0"/>
              <a:t>I</a:t>
            </a:r>
            <a:r>
              <a:rPr lang="en-US" i="1" baseline="-25000" dirty="0"/>
              <a:t>L</a:t>
            </a:r>
            <a:r>
              <a:rPr lang="en-US" dirty="0"/>
              <a:t> = light-generated current</a:t>
            </a:r>
            <a:endParaRPr lang="en-IN" dirty="0"/>
          </a:p>
        </p:txBody>
      </p:sp>
      <p:sp>
        <p:nvSpPr>
          <p:cNvPr id="2" name="TextBox 1">
            <a:extLst>
              <a:ext uri="{FF2B5EF4-FFF2-40B4-BE49-F238E27FC236}">
                <a16:creationId xmlns:a16="http://schemas.microsoft.com/office/drawing/2014/main" id="{2504160E-E878-42CA-C090-93E65E66536D}"/>
              </a:ext>
            </a:extLst>
          </p:cNvPr>
          <p:cNvSpPr txBox="1"/>
          <p:nvPr/>
        </p:nvSpPr>
        <p:spPr>
          <a:xfrm>
            <a:off x="838200" y="839741"/>
            <a:ext cx="3589867" cy="369332"/>
          </a:xfrm>
          <a:prstGeom prst="rect">
            <a:avLst/>
          </a:prstGeom>
          <a:noFill/>
        </p:spPr>
        <p:txBody>
          <a:bodyPr wrap="square" rtlCol="0">
            <a:spAutoFit/>
          </a:bodyPr>
          <a:lstStyle/>
          <a:p>
            <a:r>
              <a:rPr lang="en-IN" b="1" dirty="0"/>
              <a:t>Solar cell model</a:t>
            </a:r>
          </a:p>
        </p:txBody>
      </p:sp>
    </p:spTree>
    <p:extLst>
      <p:ext uri="{BB962C8B-B14F-4D97-AF65-F5344CB8AC3E}">
        <p14:creationId xmlns:p14="http://schemas.microsoft.com/office/powerpoint/2010/main" val="219941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40</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9CB39D74-BF77-6555-B881-F2BA620454FF}"/>
              </a:ext>
            </a:extLst>
          </p:cNvPr>
          <p:cNvSpPr/>
          <p:nvPr/>
        </p:nvSpPr>
        <p:spPr>
          <a:xfrm rot="16200000">
            <a:off x="3636877" y="1711777"/>
            <a:ext cx="728509" cy="2835071"/>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7" name="Rectangle: Rounded Corners 6">
            <a:extLst>
              <a:ext uri="{FF2B5EF4-FFF2-40B4-BE49-F238E27FC236}">
                <a16:creationId xmlns:a16="http://schemas.microsoft.com/office/drawing/2014/main" id="{86E887A1-CA7A-8CE2-279E-80E525AE5FF4}"/>
              </a:ext>
            </a:extLst>
          </p:cNvPr>
          <p:cNvSpPr/>
          <p:nvPr/>
        </p:nvSpPr>
        <p:spPr>
          <a:xfrm>
            <a:off x="1292430" y="1524000"/>
            <a:ext cx="914400"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a:t>
            </a:r>
            <a:r>
              <a:rPr lang="en-US" baseline="-25000" dirty="0"/>
              <a:t>2</a:t>
            </a:r>
            <a:r>
              <a:rPr lang="en-US" dirty="0"/>
              <a:t>Cl</a:t>
            </a:r>
            <a:r>
              <a:rPr lang="en-US" baseline="-25000" dirty="0"/>
              <a:t>3</a:t>
            </a:r>
            <a:endParaRPr lang="en-IN" dirty="0"/>
          </a:p>
        </p:txBody>
      </p:sp>
      <p:sp>
        <p:nvSpPr>
          <p:cNvPr id="11" name="Oval 10">
            <a:extLst>
              <a:ext uri="{FF2B5EF4-FFF2-40B4-BE49-F238E27FC236}">
                <a16:creationId xmlns:a16="http://schemas.microsoft.com/office/drawing/2014/main" id="{58060DB4-D972-2701-8B1D-753DAF65EB8D}"/>
              </a:ext>
            </a:extLst>
          </p:cNvPr>
          <p:cNvSpPr/>
          <p:nvPr/>
        </p:nvSpPr>
        <p:spPr>
          <a:xfrm>
            <a:off x="915663" y="3858048"/>
            <a:ext cx="1667933" cy="16679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t>
            </a:r>
            <a:r>
              <a:rPr lang="en-US" baseline="-25000" dirty="0"/>
              <a:t>3</a:t>
            </a:r>
            <a:r>
              <a:rPr lang="en-US" dirty="0"/>
              <a:t>NH</a:t>
            </a:r>
            <a:r>
              <a:rPr lang="en-US" baseline="-25000" dirty="0"/>
              <a:t>3</a:t>
            </a:r>
            <a:r>
              <a:rPr lang="en-US" dirty="0"/>
              <a:t>Cl</a:t>
            </a:r>
            <a:endParaRPr lang="en-IN" dirty="0"/>
          </a:p>
        </p:txBody>
      </p:sp>
      <p:sp>
        <p:nvSpPr>
          <p:cNvPr id="12" name="TextBox 11">
            <a:extLst>
              <a:ext uri="{FF2B5EF4-FFF2-40B4-BE49-F238E27FC236}">
                <a16:creationId xmlns:a16="http://schemas.microsoft.com/office/drawing/2014/main" id="{562E0326-3DEE-65CB-D6D8-0CBF50057763}"/>
              </a:ext>
            </a:extLst>
          </p:cNvPr>
          <p:cNvSpPr txBox="1"/>
          <p:nvPr/>
        </p:nvSpPr>
        <p:spPr>
          <a:xfrm rot="16200000">
            <a:off x="-79461" y="2848503"/>
            <a:ext cx="2072812" cy="369332"/>
          </a:xfrm>
          <a:prstGeom prst="rect">
            <a:avLst/>
          </a:prstGeom>
          <a:noFill/>
        </p:spPr>
        <p:txBody>
          <a:bodyPr wrap="none" rtlCol="0">
            <a:spAutoFit/>
          </a:bodyPr>
          <a:lstStyle/>
          <a:p>
            <a:r>
              <a:rPr lang="en-IN" dirty="0"/>
              <a:t>Ratio of 3:2 in DMF</a:t>
            </a:r>
          </a:p>
        </p:txBody>
      </p:sp>
      <p:sp>
        <p:nvSpPr>
          <p:cNvPr id="13" name="Cross 12">
            <a:extLst>
              <a:ext uri="{FF2B5EF4-FFF2-40B4-BE49-F238E27FC236}">
                <a16:creationId xmlns:a16="http://schemas.microsoft.com/office/drawing/2014/main" id="{ADC0754C-B98A-79E5-4A56-EE840FB1A682}"/>
              </a:ext>
            </a:extLst>
          </p:cNvPr>
          <p:cNvSpPr/>
          <p:nvPr/>
        </p:nvSpPr>
        <p:spPr>
          <a:xfrm>
            <a:off x="1521029" y="2900717"/>
            <a:ext cx="457200" cy="457200"/>
          </a:xfrm>
          <a:prstGeom prst="plus">
            <a:avLst>
              <a:gd name="adj" fmla="val 41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Parallelogram 17">
            <a:extLst>
              <a:ext uri="{FF2B5EF4-FFF2-40B4-BE49-F238E27FC236}">
                <a16:creationId xmlns:a16="http://schemas.microsoft.com/office/drawing/2014/main" id="{7D158874-8010-21E9-3C38-AAFB6AFF6EB4}"/>
              </a:ext>
            </a:extLst>
          </p:cNvPr>
          <p:cNvSpPr/>
          <p:nvPr/>
        </p:nvSpPr>
        <p:spPr>
          <a:xfrm>
            <a:off x="2872900" y="1719474"/>
            <a:ext cx="2195809" cy="914400"/>
          </a:xfrm>
          <a:prstGeom prst="parallelogram">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Solution was stirred for half an hour at 50 ◦C, resulting in a white foggy solution.</a:t>
            </a:r>
            <a:endParaRPr lang="en-IN" sz="1200" dirty="0">
              <a:solidFill>
                <a:schemeClr val="tx1"/>
              </a:solidFill>
            </a:endParaRPr>
          </a:p>
        </p:txBody>
      </p:sp>
      <p:sp>
        <p:nvSpPr>
          <p:cNvPr id="19" name="Rectangle: Rounded Corners 18">
            <a:extLst>
              <a:ext uri="{FF2B5EF4-FFF2-40B4-BE49-F238E27FC236}">
                <a16:creationId xmlns:a16="http://schemas.microsoft.com/office/drawing/2014/main" id="{FDAC8E5E-C059-6605-18D3-A8F05C1EC74B}"/>
              </a:ext>
            </a:extLst>
          </p:cNvPr>
          <p:cNvSpPr/>
          <p:nvPr/>
        </p:nvSpPr>
        <p:spPr>
          <a:xfrm>
            <a:off x="5477935" y="2596283"/>
            <a:ext cx="1701800" cy="10660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20 ml ethyl alcohol is added to get a white precipitate</a:t>
            </a:r>
            <a:endParaRPr lang="en-IN" sz="1400" dirty="0"/>
          </a:p>
        </p:txBody>
      </p:sp>
      <p:sp>
        <p:nvSpPr>
          <p:cNvPr id="20" name="Arrow: Down 19">
            <a:extLst>
              <a:ext uri="{FF2B5EF4-FFF2-40B4-BE49-F238E27FC236}">
                <a16:creationId xmlns:a16="http://schemas.microsoft.com/office/drawing/2014/main" id="{8D90F702-7209-3751-B59E-E1D234EAC87C}"/>
              </a:ext>
            </a:extLst>
          </p:cNvPr>
          <p:cNvSpPr/>
          <p:nvPr/>
        </p:nvSpPr>
        <p:spPr>
          <a:xfrm rot="16200000">
            <a:off x="7827245" y="2131232"/>
            <a:ext cx="728509" cy="1945170"/>
          </a:xfrm>
          <a:prstGeom prst="downArrow">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21" name="Rectangle: Rounded Corners 20">
            <a:extLst>
              <a:ext uri="{FF2B5EF4-FFF2-40B4-BE49-F238E27FC236}">
                <a16:creationId xmlns:a16="http://schemas.microsoft.com/office/drawing/2014/main" id="{E678283D-9822-DC80-FC22-C8527B816D92}"/>
              </a:ext>
            </a:extLst>
          </p:cNvPr>
          <p:cNvSpPr/>
          <p:nvPr/>
        </p:nvSpPr>
        <p:spPr>
          <a:xfrm>
            <a:off x="7292457" y="1812419"/>
            <a:ext cx="1721886" cy="728509"/>
          </a:xfrm>
          <a:prstGeom prst="roundRect">
            <a:avLst>
              <a:gd name="adj" fmla="val 185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dried under a constant temperature of 60 ◦C in a vacuum</a:t>
            </a:r>
            <a:endParaRPr lang="en-IN" sz="1200" dirty="0">
              <a:solidFill>
                <a:schemeClr val="tx1"/>
              </a:solidFill>
            </a:endParaRPr>
          </a:p>
        </p:txBody>
      </p:sp>
      <p:sp>
        <p:nvSpPr>
          <p:cNvPr id="23" name="Oval 22">
            <a:extLst>
              <a:ext uri="{FF2B5EF4-FFF2-40B4-BE49-F238E27FC236}">
                <a16:creationId xmlns:a16="http://schemas.microsoft.com/office/drawing/2014/main" id="{99E48EA1-C3CB-7C80-3C8A-57A73C6915AF}"/>
              </a:ext>
            </a:extLst>
          </p:cNvPr>
          <p:cNvSpPr/>
          <p:nvPr/>
        </p:nvSpPr>
        <p:spPr>
          <a:xfrm>
            <a:off x="9257781" y="2104933"/>
            <a:ext cx="1997768" cy="199776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MABiCl</a:t>
            </a:r>
            <a:r>
              <a:rPr lang="en-US" dirty="0"/>
              <a:t> powder</a:t>
            </a:r>
            <a:endParaRPr lang="en-IN" dirty="0"/>
          </a:p>
        </p:txBody>
      </p:sp>
      <p:graphicFrame>
        <p:nvGraphicFramePr>
          <p:cNvPr id="27" name="Table 7">
            <a:extLst>
              <a:ext uri="{FF2B5EF4-FFF2-40B4-BE49-F238E27FC236}">
                <a16:creationId xmlns:a16="http://schemas.microsoft.com/office/drawing/2014/main" id="{D32D6274-A5F3-A827-FC58-553BF6C396DA}"/>
              </a:ext>
            </a:extLst>
          </p:cNvPr>
          <p:cNvGraphicFramePr>
            <a:graphicFrameLocks/>
          </p:cNvGraphicFramePr>
          <p:nvPr>
            <p:extLst>
              <p:ext uri="{D42A27DB-BD31-4B8C-83A1-F6EECF244321}">
                <p14:modId xmlns:p14="http://schemas.microsoft.com/office/powerpoint/2010/main" val="342305548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400" dirty="0">
                          <a:solidFill>
                            <a:schemeClr val="bg1"/>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1958637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41</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dirty="0"/>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Diagram 2">
            <a:extLst>
              <a:ext uri="{FF2B5EF4-FFF2-40B4-BE49-F238E27FC236}">
                <a16:creationId xmlns:a16="http://schemas.microsoft.com/office/drawing/2014/main" id="{2582EF87-8BCF-0305-3E25-FC894145E9FE}"/>
              </a:ext>
            </a:extLst>
          </p:cNvPr>
          <p:cNvGraphicFramePr/>
          <p:nvPr>
            <p:extLst>
              <p:ext uri="{D42A27DB-BD31-4B8C-83A1-F6EECF244321}">
                <p14:modId xmlns:p14="http://schemas.microsoft.com/office/powerpoint/2010/main" val="2830059007"/>
              </p:ext>
            </p:extLst>
          </p:nvPr>
        </p:nvGraphicFramePr>
        <p:xfrm>
          <a:off x="554567" y="1104900"/>
          <a:ext cx="6968066" cy="4648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2" name="Group 21">
            <a:extLst>
              <a:ext uri="{FF2B5EF4-FFF2-40B4-BE49-F238E27FC236}">
                <a16:creationId xmlns:a16="http://schemas.microsoft.com/office/drawing/2014/main" id="{4F312E70-173E-BA4D-3AAC-EC6D5CFC01B8}"/>
              </a:ext>
            </a:extLst>
          </p:cNvPr>
          <p:cNvGrpSpPr/>
          <p:nvPr/>
        </p:nvGrpSpPr>
        <p:grpSpPr>
          <a:xfrm>
            <a:off x="7522633" y="1560125"/>
            <a:ext cx="3425232" cy="2960018"/>
            <a:chOff x="7857062" y="2434164"/>
            <a:chExt cx="2836333" cy="2451103"/>
          </a:xfrm>
        </p:grpSpPr>
        <p:sp>
          <p:nvSpPr>
            <p:cNvPr id="9" name="Rectangle 8">
              <a:extLst>
                <a:ext uri="{FF2B5EF4-FFF2-40B4-BE49-F238E27FC236}">
                  <a16:creationId xmlns:a16="http://schemas.microsoft.com/office/drawing/2014/main" id="{BCE22BD9-E35F-7A55-EEF8-C14764436BC6}"/>
                </a:ext>
              </a:extLst>
            </p:cNvPr>
            <p:cNvSpPr/>
            <p:nvPr/>
          </p:nvSpPr>
          <p:spPr>
            <a:xfrm>
              <a:off x="7857062" y="2705100"/>
              <a:ext cx="2836333" cy="46566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HTL</a:t>
              </a:r>
            </a:p>
          </p:txBody>
        </p:sp>
        <p:sp>
          <p:nvSpPr>
            <p:cNvPr id="14" name="Rectangle 13">
              <a:extLst>
                <a:ext uri="{FF2B5EF4-FFF2-40B4-BE49-F238E27FC236}">
                  <a16:creationId xmlns:a16="http://schemas.microsoft.com/office/drawing/2014/main" id="{5759217A-70F3-BD2F-5289-47C7DCCECAA6}"/>
                </a:ext>
              </a:extLst>
            </p:cNvPr>
            <p:cNvSpPr/>
            <p:nvPr/>
          </p:nvSpPr>
          <p:spPr>
            <a:xfrm>
              <a:off x="7857062" y="3170766"/>
              <a:ext cx="2836333" cy="46566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Perovskite</a:t>
              </a:r>
            </a:p>
          </p:txBody>
        </p:sp>
        <p:sp>
          <p:nvSpPr>
            <p:cNvPr id="15" name="Rectangle 14">
              <a:extLst>
                <a:ext uri="{FF2B5EF4-FFF2-40B4-BE49-F238E27FC236}">
                  <a16:creationId xmlns:a16="http://schemas.microsoft.com/office/drawing/2014/main" id="{F5470D06-0CDB-3CE2-FCDB-5817CEDB48ED}"/>
                </a:ext>
              </a:extLst>
            </p:cNvPr>
            <p:cNvSpPr/>
            <p:nvPr/>
          </p:nvSpPr>
          <p:spPr>
            <a:xfrm>
              <a:off x="7857062" y="4089403"/>
              <a:ext cx="2836333" cy="3979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ITO</a:t>
              </a:r>
            </a:p>
          </p:txBody>
        </p:sp>
        <p:sp>
          <p:nvSpPr>
            <p:cNvPr id="16" name="Rectangle 15">
              <a:extLst>
                <a:ext uri="{FF2B5EF4-FFF2-40B4-BE49-F238E27FC236}">
                  <a16:creationId xmlns:a16="http://schemas.microsoft.com/office/drawing/2014/main" id="{73926296-5EDC-3A0F-58A0-60EB61E309EB}"/>
                </a:ext>
              </a:extLst>
            </p:cNvPr>
            <p:cNvSpPr/>
            <p:nvPr/>
          </p:nvSpPr>
          <p:spPr>
            <a:xfrm>
              <a:off x="7857062" y="4487335"/>
              <a:ext cx="2836333" cy="39793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Glass</a:t>
              </a:r>
            </a:p>
          </p:txBody>
        </p:sp>
        <p:sp>
          <p:nvSpPr>
            <p:cNvPr id="17" name="Rectangle 16">
              <a:extLst>
                <a:ext uri="{FF2B5EF4-FFF2-40B4-BE49-F238E27FC236}">
                  <a16:creationId xmlns:a16="http://schemas.microsoft.com/office/drawing/2014/main" id="{A8D5EF7C-3D57-BE39-AF97-F0170600F321}"/>
                </a:ext>
              </a:extLst>
            </p:cNvPr>
            <p:cNvSpPr/>
            <p:nvPr/>
          </p:nvSpPr>
          <p:spPr>
            <a:xfrm>
              <a:off x="7857062" y="2434164"/>
              <a:ext cx="2836333" cy="26564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Electrode</a:t>
              </a:r>
            </a:p>
          </p:txBody>
        </p:sp>
        <p:sp>
          <p:nvSpPr>
            <p:cNvPr id="2" name="Rectangle 1">
              <a:extLst>
                <a:ext uri="{FF2B5EF4-FFF2-40B4-BE49-F238E27FC236}">
                  <a16:creationId xmlns:a16="http://schemas.microsoft.com/office/drawing/2014/main" id="{D90CB081-40B9-66AD-46D9-61E740B8558F}"/>
                </a:ext>
              </a:extLst>
            </p:cNvPr>
            <p:cNvSpPr/>
            <p:nvPr/>
          </p:nvSpPr>
          <p:spPr>
            <a:xfrm>
              <a:off x="7857062" y="3623738"/>
              <a:ext cx="2836333" cy="47885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ETL</a:t>
              </a:r>
            </a:p>
          </p:txBody>
        </p:sp>
      </p:grpSp>
      <p:graphicFrame>
        <p:nvGraphicFramePr>
          <p:cNvPr id="24" name="Table 7">
            <a:extLst>
              <a:ext uri="{FF2B5EF4-FFF2-40B4-BE49-F238E27FC236}">
                <a16:creationId xmlns:a16="http://schemas.microsoft.com/office/drawing/2014/main" id="{D15FFBB9-4F6B-1ADE-588B-3E472EBAFFFB}"/>
              </a:ext>
            </a:extLst>
          </p:cNvPr>
          <p:cNvGraphicFramePr>
            <a:graphicFrameLocks/>
          </p:cNvGraphicFramePr>
          <p:nvPr>
            <p:extLst>
              <p:ext uri="{D42A27DB-BD31-4B8C-83A1-F6EECF244321}">
                <p14:modId xmlns:p14="http://schemas.microsoft.com/office/powerpoint/2010/main" val="342305548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400" dirty="0">
                          <a:solidFill>
                            <a:schemeClr val="bg1"/>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3961519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42</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47001E60-2019-0415-489D-CB0C3EAFED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extBox 11">
            <a:extLst>
              <a:ext uri="{FF2B5EF4-FFF2-40B4-BE49-F238E27FC236}">
                <a16:creationId xmlns:a16="http://schemas.microsoft.com/office/drawing/2014/main" id="{8485132C-0E0D-1632-C2AE-87579FD3F4CA}"/>
              </a:ext>
            </a:extLst>
          </p:cNvPr>
          <p:cNvSpPr txBox="1"/>
          <p:nvPr/>
        </p:nvSpPr>
        <p:spPr>
          <a:xfrm>
            <a:off x="838200" y="2721302"/>
            <a:ext cx="10504457" cy="954107"/>
          </a:xfrm>
          <a:prstGeom prst="rect">
            <a:avLst/>
          </a:prstGeom>
          <a:noFill/>
        </p:spPr>
        <p:txBody>
          <a:bodyPr wrap="square" rtlCol="0">
            <a:spAutoFit/>
          </a:bodyPr>
          <a:lstStyle/>
          <a:p>
            <a:pPr algn="ctr"/>
            <a:r>
              <a:rPr lang="en-IN" sz="2800" b="1" dirty="0">
                <a:effectLst/>
              </a:rPr>
              <a:t>Morphology controlled (CH</a:t>
            </a:r>
            <a:r>
              <a:rPr lang="en-IN" sz="2800" b="1" baseline="-25000" dirty="0">
                <a:effectLst/>
              </a:rPr>
              <a:t>3</a:t>
            </a:r>
            <a:r>
              <a:rPr lang="en-IN" sz="2800" b="1" dirty="0">
                <a:effectLst/>
              </a:rPr>
              <a:t>NH</a:t>
            </a:r>
            <a:r>
              <a:rPr lang="en-IN" sz="2800" b="1" baseline="-25000" dirty="0">
                <a:effectLst/>
              </a:rPr>
              <a:t>3</a:t>
            </a:r>
            <a:r>
              <a:rPr lang="en-IN" sz="2800" b="1" dirty="0">
                <a:effectLst/>
              </a:rPr>
              <a:t>)</a:t>
            </a:r>
            <a:r>
              <a:rPr lang="en-IN" sz="2800" b="1" baseline="-25000" dirty="0">
                <a:effectLst/>
              </a:rPr>
              <a:t>3</a:t>
            </a:r>
            <a:r>
              <a:rPr lang="en-IN" sz="2800" b="1" dirty="0">
                <a:effectLst/>
              </a:rPr>
              <a:t>Bi</a:t>
            </a:r>
            <a:r>
              <a:rPr lang="en-IN" sz="2800" b="1" baseline="-25000" dirty="0">
                <a:effectLst/>
              </a:rPr>
              <a:t>2</a:t>
            </a:r>
            <a:r>
              <a:rPr lang="en-IN" sz="2800" b="1" dirty="0">
                <a:effectLst/>
              </a:rPr>
              <a:t>Cl</a:t>
            </a:r>
            <a:r>
              <a:rPr lang="en-IN" sz="2800" b="1" baseline="-25000" dirty="0">
                <a:effectLst/>
              </a:rPr>
              <a:t>9</a:t>
            </a:r>
            <a:r>
              <a:rPr lang="en-IN" sz="2800" b="1" dirty="0">
                <a:effectLst/>
              </a:rPr>
              <a:t> thin film for lead free perovskite solar cell</a:t>
            </a:r>
            <a:endParaRPr lang="en-IN" sz="2800" b="1" dirty="0"/>
          </a:p>
        </p:txBody>
      </p:sp>
      <p:graphicFrame>
        <p:nvGraphicFramePr>
          <p:cNvPr id="13" name="Table 7">
            <a:extLst>
              <a:ext uri="{FF2B5EF4-FFF2-40B4-BE49-F238E27FC236}">
                <a16:creationId xmlns:a16="http://schemas.microsoft.com/office/drawing/2014/main" id="{D5FC5AC7-5654-EA60-2F1C-BB570B045931}"/>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2688982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43</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47001E60-2019-0415-489D-CB0C3EAFED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12">
            <a:extLst>
              <a:ext uri="{FF2B5EF4-FFF2-40B4-BE49-F238E27FC236}">
                <a16:creationId xmlns:a16="http://schemas.microsoft.com/office/drawing/2014/main" id="{C9D4563A-A0D6-1B3A-9CCE-89981BAA8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07" y="2364358"/>
            <a:ext cx="5441830" cy="176796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F066F88-7E56-798D-567E-875883FBFAC3}"/>
              </a:ext>
            </a:extLst>
          </p:cNvPr>
          <p:cNvSpPr txBox="1"/>
          <p:nvPr/>
        </p:nvSpPr>
        <p:spPr>
          <a:xfrm>
            <a:off x="924465" y="4274841"/>
            <a:ext cx="5464114" cy="584775"/>
          </a:xfrm>
          <a:prstGeom prst="rect">
            <a:avLst/>
          </a:prstGeom>
          <a:noFill/>
        </p:spPr>
        <p:txBody>
          <a:bodyPr wrap="square" rtlCol="0">
            <a:spAutoFit/>
          </a:bodyPr>
          <a:lstStyle/>
          <a:p>
            <a:r>
              <a:rPr kumimoji="0" lang="en-US" altLang="en-US" sz="1600" b="1" i="0" u="none" strike="noStrike" cap="none" normalizeH="0" baseline="0" dirty="0">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Fig 9.</a:t>
            </a:r>
            <a:r>
              <a:rPr kumimoji="0" lang="en-US" altLang="en-US" sz="1600" b="0" i="0" u="none" strike="noStrike" cap="none" normalizeH="0" baseline="0" dirty="0">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Schematic diagram of the fabricated solar cell device structure</a:t>
            </a:r>
            <a:endParaRPr kumimoji="0" lang="en-US" altLang="en-US" sz="1600" b="0" i="0" u="none" strike="noStrike" cap="none" normalizeH="0" baseline="0" dirty="0">
              <a:ln>
                <a:noFill/>
              </a:ln>
              <a:solidFill>
                <a:schemeClr val="tx1"/>
              </a:solidFill>
              <a:effectLst/>
              <a:latin typeface="Bell MT" panose="02020503060305020303" pitchFamily="18" charset="0"/>
            </a:endParaRPr>
          </a:p>
        </p:txBody>
      </p:sp>
      <p:sp>
        <p:nvSpPr>
          <p:cNvPr id="12" name="TextBox 11">
            <a:extLst>
              <a:ext uri="{FF2B5EF4-FFF2-40B4-BE49-F238E27FC236}">
                <a16:creationId xmlns:a16="http://schemas.microsoft.com/office/drawing/2014/main" id="{8485132C-0E0D-1632-C2AE-87579FD3F4CA}"/>
              </a:ext>
            </a:extLst>
          </p:cNvPr>
          <p:cNvSpPr txBox="1"/>
          <p:nvPr/>
        </p:nvSpPr>
        <p:spPr>
          <a:xfrm>
            <a:off x="6441416" y="1026051"/>
            <a:ext cx="4901241" cy="5078313"/>
          </a:xfrm>
          <a:prstGeom prst="rect">
            <a:avLst/>
          </a:prstGeom>
          <a:noFill/>
        </p:spPr>
        <p:txBody>
          <a:bodyPr wrap="square" rtlCol="0">
            <a:spAutoFit/>
          </a:bodyPr>
          <a:lstStyle/>
          <a:p>
            <a:pPr marL="285750" indent="-285750">
              <a:buBlip>
                <a:blip r:embed="rId4"/>
              </a:buBlip>
            </a:pPr>
            <a:r>
              <a:rPr lang="en-US" sz="1800" dirty="0">
                <a:effectLst/>
                <a:ea typeface="Calibri" panose="020F0502020204030204" pitchFamily="34" charset="0"/>
                <a:cs typeface="Times New Roman" panose="02020603050405020304" pitchFamily="18" charset="0"/>
              </a:rPr>
              <a:t>ITO-coated glass substrates (1 cm x 1 cm) were etched to obtain the required pattern for device fabrication.</a:t>
            </a:r>
          </a:p>
          <a:p>
            <a:pPr marL="285750" indent="-285750">
              <a:buBlip>
                <a:blip r:embed="rId4"/>
              </a:buBlip>
            </a:pPr>
            <a:r>
              <a:rPr lang="en-US" sz="1800" dirty="0">
                <a:effectLst/>
                <a:ea typeface="Calibri" panose="020F0502020204030204" pitchFamily="34" charset="0"/>
                <a:cs typeface="Times New Roman" panose="02020603050405020304" pitchFamily="18" charset="0"/>
              </a:rPr>
              <a:t>ITO glasses were further cleaned with deionized water, and ethanol using an </a:t>
            </a:r>
            <a:r>
              <a:rPr lang="en-US" sz="1800" dirty="0" err="1">
                <a:effectLst/>
                <a:ea typeface="Calibri" panose="020F0502020204030204" pitchFamily="34" charset="0"/>
                <a:cs typeface="Times New Roman" panose="02020603050405020304" pitchFamily="18" charset="0"/>
              </a:rPr>
              <a:t>ultrasonicator</a:t>
            </a:r>
            <a:r>
              <a:rPr lang="en-US" sz="1800" dirty="0">
                <a:effectLst/>
                <a:ea typeface="Calibri" panose="020F0502020204030204" pitchFamily="34" charset="0"/>
                <a:cs typeface="Times New Roman" panose="02020603050405020304" pitchFamily="18" charset="0"/>
              </a:rPr>
              <a:t> and finally dried.</a:t>
            </a:r>
          </a:p>
          <a:p>
            <a:pPr marL="285750" indent="-285750">
              <a:buBlip>
                <a:blip r:embed="rId4"/>
              </a:buBlip>
            </a:pPr>
            <a:r>
              <a:rPr lang="en-US" sz="1800" dirty="0">
                <a:effectLst/>
                <a:ea typeface="Calibri" panose="020F0502020204030204" pitchFamily="34" charset="0"/>
                <a:cs typeface="Times New Roman" panose="02020603050405020304" pitchFamily="18" charset="0"/>
              </a:rPr>
              <a:t>A compact layer of TiO</a:t>
            </a:r>
            <a:r>
              <a:rPr lang="en-US" sz="1800" baseline="-25000" dirty="0">
                <a:effectLst/>
                <a:ea typeface="Calibri" panose="020F0502020204030204" pitchFamily="34" charset="0"/>
                <a:cs typeface="Times New Roman" panose="02020603050405020304" pitchFamily="18" charset="0"/>
              </a:rPr>
              <a:t>2</a:t>
            </a:r>
            <a:r>
              <a:rPr lang="en-US" sz="1800" dirty="0">
                <a:effectLst/>
                <a:ea typeface="Calibri" panose="020F0502020204030204" pitchFamily="34" charset="0"/>
                <a:cs typeface="Times New Roman" panose="02020603050405020304" pitchFamily="18" charset="0"/>
              </a:rPr>
              <a:t> was deposited using a </a:t>
            </a:r>
            <a:r>
              <a:rPr lang="en-US" sz="1800" b="1" dirty="0">
                <a:effectLst/>
                <a:ea typeface="Calibri" panose="020F0502020204030204" pitchFamily="34" charset="0"/>
                <a:cs typeface="Times New Roman" panose="02020603050405020304" pitchFamily="18" charset="0"/>
              </a:rPr>
              <a:t>dip-coating method</a:t>
            </a:r>
            <a:r>
              <a:rPr lang="en-US" sz="1800" dirty="0">
                <a:effectLst/>
                <a:ea typeface="Calibri" panose="020F0502020204030204" pitchFamily="34" charset="0"/>
                <a:cs typeface="Times New Roman" panose="02020603050405020304" pitchFamily="18" charset="0"/>
              </a:rPr>
              <a:t>. </a:t>
            </a:r>
          </a:p>
          <a:p>
            <a:pPr marL="285750" indent="-285750">
              <a:buBlip>
                <a:blip r:embed="rId4"/>
              </a:buBlip>
            </a:pPr>
            <a:r>
              <a:rPr lang="en-US" sz="1800" dirty="0">
                <a:effectLst/>
                <a:ea typeface="Calibri" panose="020F0502020204030204" pitchFamily="34" charset="0"/>
                <a:cs typeface="Times New Roman" panose="02020603050405020304" pitchFamily="18" charset="0"/>
              </a:rPr>
              <a:t>The substrate was annealed at 450</a:t>
            </a:r>
            <a:r>
              <a:rPr lang="en-US" sz="1800" baseline="30000" dirty="0">
                <a:effectLst/>
                <a:ea typeface="Calibri" panose="020F0502020204030204" pitchFamily="34" charset="0"/>
                <a:cs typeface="Times New Roman" panose="02020603050405020304" pitchFamily="18" charset="0"/>
              </a:rPr>
              <a:t>o</a:t>
            </a:r>
            <a:r>
              <a:rPr lang="en-US" sz="1800" dirty="0">
                <a:effectLst/>
                <a:ea typeface="Calibri" panose="020F0502020204030204" pitchFamily="34" charset="0"/>
                <a:cs typeface="Times New Roman" panose="02020603050405020304" pitchFamily="18" charset="0"/>
              </a:rPr>
              <a:t>C for 1 hr.</a:t>
            </a:r>
          </a:p>
          <a:p>
            <a:pPr marL="285750" indent="-285750">
              <a:buBlip>
                <a:blip r:embed="rId4"/>
              </a:buBlip>
            </a:pPr>
            <a:r>
              <a:rPr lang="en-US" sz="1800" dirty="0">
                <a:effectLst/>
                <a:ea typeface="Calibri" panose="020F0502020204030204" pitchFamily="34" charset="0"/>
                <a:cs typeface="Times New Roman" panose="02020603050405020304" pitchFamily="18" charset="0"/>
              </a:rPr>
              <a:t>TiO</a:t>
            </a:r>
            <a:r>
              <a:rPr lang="en-US" sz="1800" baseline="-25000" dirty="0">
                <a:effectLst/>
                <a:ea typeface="Calibri" panose="020F0502020204030204" pitchFamily="34" charset="0"/>
                <a:cs typeface="Times New Roman" panose="02020603050405020304" pitchFamily="18" charset="0"/>
              </a:rPr>
              <a:t>2</a:t>
            </a:r>
            <a:r>
              <a:rPr lang="en-US" sz="1800" dirty="0">
                <a:effectLst/>
                <a:ea typeface="Calibri" panose="020F0502020204030204" pitchFamily="34" charset="0"/>
                <a:cs typeface="Times New Roman" panose="02020603050405020304" pitchFamily="18" charset="0"/>
              </a:rPr>
              <a:t> coated substrate was again coated with </a:t>
            </a:r>
            <a:r>
              <a:rPr lang="en-US" sz="1800" dirty="0" err="1">
                <a:effectLst/>
                <a:ea typeface="Calibri" panose="020F0502020204030204" pitchFamily="34" charset="0"/>
                <a:cs typeface="Times New Roman" panose="02020603050405020304" pitchFamily="18" charset="0"/>
              </a:rPr>
              <a:t>MABiCl</a:t>
            </a:r>
            <a:r>
              <a:rPr lang="en-US" sz="1800" dirty="0">
                <a:effectLst/>
                <a:ea typeface="Calibri" panose="020F0502020204030204" pitchFamily="34" charset="0"/>
                <a:cs typeface="Times New Roman" panose="02020603050405020304" pitchFamily="18" charset="0"/>
              </a:rPr>
              <a:t>.</a:t>
            </a:r>
          </a:p>
          <a:p>
            <a:pPr marL="285750" indent="-285750">
              <a:buBlip>
                <a:blip r:embed="rId4"/>
              </a:buBlip>
            </a:pPr>
            <a:r>
              <a:rPr lang="en-US" sz="1800" dirty="0">
                <a:effectLst/>
                <a:ea typeface="Calibri" panose="020F0502020204030204" pitchFamily="34" charset="0"/>
                <a:cs typeface="Times New Roman" panose="02020603050405020304" pitchFamily="18" charset="0"/>
              </a:rPr>
              <a:t>The whole system of layers is kept at 100</a:t>
            </a:r>
            <a:r>
              <a:rPr lang="en-US" sz="1800" baseline="30000" dirty="0">
                <a:effectLst/>
                <a:ea typeface="Calibri" panose="020F0502020204030204" pitchFamily="34" charset="0"/>
                <a:cs typeface="Times New Roman" panose="02020603050405020304" pitchFamily="18" charset="0"/>
              </a:rPr>
              <a:t>o</a:t>
            </a:r>
            <a:r>
              <a:rPr lang="en-US" sz="1800" dirty="0">
                <a:effectLst/>
                <a:ea typeface="Calibri" panose="020F0502020204030204" pitchFamily="34" charset="0"/>
                <a:cs typeface="Times New Roman" panose="02020603050405020304" pitchFamily="18" charset="0"/>
              </a:rPr>
              <a:t>C for 30 minutes.</a:t>
            </a:r>
          </a:p>
          <a:p>
            <a:pPr marL="285750" indent="-285750">
              <a:buBlip>
                <a:blip r:embed="rId4"/>
              </a:buBlip>
            </a:pPr>
            <a:r>
              <a:rPr lang="en-US" sz="1800" dirty="0">
                <a:effectLst/>
                <a:ea typeface="Calibri" panose="020F0502020204030204" pitchFamily="34" charset="0"/>
                <a:cs typeface="Times New Roman" panose="02020603050405020304" pitchFamily="18" charset="0"/>
              </a:rPr>
              <a:t>After that, another ITO glass is attached to the top of the </a:t>
            </a:r>
            <a:r>
              <a:rPr lang="en-US" sz="1800" dirty="0" err="1">
                <a:effectLst/>
                <a:ea typeface="Calibri" panose="020F0502020204030204" pitchFamily="34" charset="0"/>
                <a:cs typeface="Times New Roman" panose="02020603050405020304" pitchFamily="18" charset="0"/>
              </a:rPr>
              <a:t>MABiCl</a:t>
            </a:r>
            <a:r>
              <a:rPr lang="en-US" sz="1800" dirty="0">
                <a:effectLst/>
                <a:ea typeface="Calibri" panose="020F0502020204030204" pitchFamily="34" charset="0"/>
                <a:cs typeface="Times New Roman" panose="02020603050405020304" pitchFamily="18" charset="0"/>
              </a:rPr>
              <a:t> layer using the silver paste as the contact layer.</a:t>
            </a:r>
          </a:p>
          <a:p>
            <a:pPr marL="285750" indent="-285750">
              <a:buBlip>
                <a:blip r:embed="rId4"/>
              </a:buBlip>
            </a:pPr>
            <a:r>
              <a:rPr lang="en-US" sz="1800" dirty="0">
                <a:effectLst/>
                <a:ea typeface="Calibri" panose="020F0502020204030204" pitchFamily="34" charset="0"/>
                <a:cs typeface="Times New Roman" panose="02020603050405020304" pitchFamily="18" charset="0"/>
              </a:rPr>
              <a:t>The whole device is annealed at 100</a:t>
            </a:r>
            <a:r>
              <a:rPr lang="en-US" sz="1800" baseline="30000" dirty="0">
                <a:effectLst/>
                <a:ea typeface="Calibri" panose="020F0502020204030204" pitchFamily="34" charset="0"/>
                <a:cs typeface="Times New Roman" panose="02020603050405020304" pitchFamily="18" charset="0"/>
              </a:rPr>
              <a:t>o</a:t>
            </a:r>
            <a:r>
              <a:rPr lang="en-US" sz="1800" dirty="0">
                <a:effectLst/>
                <a:ea typeface="Calibri" panose="020F0502020204030204" pitchFamily="34" charset="0"/>
                <a:cs typeface="Times New Roman" panose="02020603050405020304" pitchFamily="18" charset="0"/>
              </a:rPr>
              <a:t>C for 30 minutes to finalize the process.</a:t>
            </a:r>
            <a:endParaRPr lang="en-IN" dirty="0"/>
          </a:p>
        </p:txBody>
      </p:sp>
      <p:graphicFrame>
        <p:nvGraphicFramePr>
          <p:cNvPr id="13" name="Table 7">
            <a:extLst>
              <a:ext uri="{FF2B5EF4-FFF2-40B4-BE49-F238E27FC236}">
                <a16:creationId xmlns:a16="http://schemas.microsoft.com/office/drawing/2014/main" id="{D5FC5AC7-5654-EA60-2F1C-BB570B045931}"/>
              </a:ext>
            </a:extLst>
          </p:cNvPr>
          <p:cNvGraphicFramePr>
            <a:graphicFrameLocks/>
          </p:cNvGraphicFramePr>
          <p:nvPr>
            <p:extLst>
              <p:ext uri="{D42A27DB-BD31-4B8C-83A1-F6EECF244321}">
                <p14:modId xmlns:p14="http://schemas.microsoft.com/office/powerpoint/2010/main" val="3682973075"/>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2452366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44</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47001E60-2019-0415-489D-CB0C3EAFED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50" name="Picture 18">
            <a:extLst>
              <a:ext uri="{FF2B5EF4-FFF2-40B4-BE49-F238E27FC236}">
                <a16:creationId xmlns:a16="http://schemas.microsoft.com/office/drawing/2014/main" id="{0C8D5023-1EAF-3E4A-A924-89CDAEA0A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9" r="1199"/>
          <a:stretch>
            <a:fillRect/>
          </a:stretch>
        </p:blipFill>
        <p:spPr bwMode="auto">
          <a:xfrm>
            <a:off x="1498600" y="1475171"/>
            <a:ext cx="3364584" cy="288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945CF4-3349-46C2-8D4A-EEA49368B7A3}"/>
              </a:ext>
            </a:extLst>
          </p:cNvPr>
          <p:cNvSpPr txBox="1"/>
          <p:nvPr/>
        </p:nvSpPr>
        <p:spPr>
          <a:xfrm>
            <a:off x="838200" y="4487447"/>
            <a:ext cx="4889500" cy="584775"/>
          </a:xfrm>
          <a:prstGeom prst="rect">
            <a:avLst/>
          </a:prstGeom>
          <a:noFill/>
        </p:spPr>
        <p:txBody>
          <a:bodyPr wrap="square" rtlCol="0">
            <a:spAutoFit/>
          </a:bodyPr>
          <a:lstStyle/>
          <a:p>
            <a:r>
              <a:rPr lang="en-IN" sz="1600" b="1" dirty="0">
                <a:effectLst/>
                <a:latin typeface="Bell MT" panose="02020503060305020303" pitchFamily="18" charset="0"/>
              </a:rPr>
              <a:t>Fig 10.</a:t>
            </a:r>
            <a:r>
              <a:rPr lang="en-IN" sz="1600" dirty="0">
                <a:effectLst/>
                <a:latin typeface="Bell MT" panose="02020503060305020303" pitchFamily="18" charset="0"/>
              </a:rPr>
              <a:t> Optical absorption spectra of </a:t>
            </a:r>
            <a:r>
              <a:rPr lang="en-IN" sz="1600" dirty="0" err="1">
                <a:effectLst/>
                <a:latin typeface="Bell MT" panose="02020503060305020303" pitchFamily="18" charset="0"/>
              </a:rPr>
              <a:t>MABiCl</a:t>
            </a:r>
            <a:r>
              <a:rPr lang="en-IN" sz="1600" dirty="0">
                <a:effectLst/>
                <a:latin typeface="Bell MT" panose="02020503060305020303" pitchFamily="18" charset="0"/>
              </a:rPr>
              <a:t> perovskite</a:t>
            </a:r>
          </a:p>
        </p:txBody>
      </p:sp>
      <p:graphicFrame>
        <p:nvGraphicFramePr>
          <p:cNvPr id="10" name="Table 7">
            <a:extLst>
              <a:ext uri="{FF2B5EF4-FFF2-40B4-BE49-F238E27FC236}">
                <a16:creationId xmlns:a16="http://schemas.microsoft.com/office/drawing/2014/main" id="{5E62AF9A-9A13-441E-8055-1EBC956E44BD}"/>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A215144-1B27-2815-7773-BA15B07DF88A}"/>
                  </a:ext>
                </a:extLst>
              </p:cNvPr>
              <p:cNvSpPr txBox="1"/>
              <p:nvPr/>
            </p:nvSpPr>
            <p:spPr>
              <a:xfrm>
                <a:off x="5486400" y="1363133"/>
                <a:ext cx="5867400" cy="2535246"/>
              </a:xfrm>
              <a:prstGeom prst="rect">
                <a:avLst/>
              </a:prstGeom>
              <a:noFill/>
            </p:spPr>
            <p:txBody>
              <a:bodyPr wrap="square" rtlCol="0">
                <a:spAutoFit/>
              </a:bodyPr>
              <a:lstStyle/>
              <a:p>
                <a:pPr marL="285750" indent="-285750">
                  <a:lnSpc>
                    <a:spcPct val="150000"/>
                  </a:lnSpc>
                  <a:buBlip>
                    <a:blip r:embed="rId4"/>
                  </a:buBlip>
                </a:pPr>
                <a:r>
                  <a:rPr lang="en-IN" sz="1800" dirty="0">
                    <a:effectLst/>
                    <a:ea typeface="Calibri" panose="020F0502020204030204" pitchFamily="34" charset="0"/>
                  </a:rPr>
                  <a:t>The optical band gap of the semiconducting nanostructure was determined using </a:t>
                </a:r>
                <a:r>
                  <a:rPr lang="en-IN" sz="1800" dirty="0" err="1">
                    <a:effectLst/>
                    <a:ea typeface="Calibri" panose="020F0502020204030204" pitchFamily="34" charset="0"/>
                  </a:rPr>
                  <a:t>Taucs</a:t>
                </a:r>
                <a:r>
                  <a:rPr lang="en-IN" sz="1800" dirty="0">
                    <a:effectLst/>
                    <a:ea typeface="Calibri" panose="020F0502020204030204" pitchFamily="34" charset="0"/>
                  </a:rPr>
                  <a:t>’ plot by plotting </a:t>
                </a:r>
                <a14:m>
                  <m:oMath xmlns:m="http://schemas.openxmlformats.org/officeDocument/2006/math">
                    <m:sSup>
                      <m:sSupPr>
                        <m:ctrlPr>
                          <a:rPr lang="en-IN" sz="1800" i="1">
                            <a:effectLst/>
                          </a:rPr>
                        </m:ctrlPr>
                      </m:sSupPr>
                      <m:e>
                        <m:r>
                          <a:rPr lang="en-IN" sz="1800" i="1">
                            <a:effectLst/>
                            <a:ea typeface="Calibri" panose="020F0502020204030204" pitchFamily="34" charset="0"/>
                            <a:cs typeface="Times New Roman" panose="02020603050405020304" pitchFamily="18" charset="0"/>
                          </a:rPr>
                          <m:t>(</m:t>
                        </m:r>
                        <m:r>
                          <a:rPr lang="en-IN" sz="1800" i="1">
                            <a:effectLst/>
                            <a:ea typeface="Calibri" panose="020F0502020204030204" pitchFamily="34" charset="0"/>
                            <a:cs typeface="Times New Roman" panose="02020603050405020304" pitchFamily="18" charset="0"/>
                          </a:rPr>
                          <m:t>𝛼</m:t>
                        </m:r>
                        <m:r>
                          <a:rPr lang="en-IN" sz="1800" i="1">
                            <a:effectLst/>
                            <a:ea typeface="Calibri" panose="020F0502020204030204" pitchFamily="34" charset="0"/>
                            <a:cs typeface="Times New Roman" panose="02020603050405020304" pitchFamily="18" charset="0"/>
                          </a:rPr>
                          <m:t>h</m:t>
                        </m:r>
                        <m:r>
                          <a:rPr lang="en-IN" sz="1800" i="1">
                            <a:effectLst/>
                            <a:ea typeface="Calibri" panose="020F0502020204030204" pitchFamily="34" charset="0"/>
                            <a:cs typeface="Times New Roman" panose="02020603050405020304" pitchFamily="18" charset="0"/>
                          </a:rPr>
                          <m:t>𝜈</m:t>
                        </m:r>
                        <m:r>
                          <a:rPr lang="en-IN" sz="1800" i="1">
                            <a:effectLst/>
                            <a:ea typeface="Calibri" panose="020F0502020204030204" pitchFamily="34" charset="0"/>
                            <a:cs typeface="Times New Roman" panose="02020603050405020304" pitchFamily="18" charset="0"/>
                          </a:rPr>
                          <m:t>)</m:t>
                        </m:r>
                      </m:e>
                      <m:sup>
                        <m:r>
                          <a:rPr lang="en-IN" sz="1800" i="1">
                            <a:effectLst/>
                            <a:ea typeface="Calibri" panose="020F0502020204030204" pitchFamily="34" charset="0"/>
                            <a:cs typeface="Times New Roman" panose="02020603050405020304" pitchFamily="18" charset="0"/>
                          </a:rPr>
                          <m:t>2</m:t>
                        </m:r>
                      </m:sup>
                    </m:sSup>
                  </m:oMath>
                </a14:m>
                <a:r>
                  <a:rPr lang="en-IN" sz="1800" dirty="0">
                    <a:effectLst/>
                    <a:ea typeface="Calibri" panose="020F0502020204030204" pitchFamily="34" charset="0"/>
                  </a:rPr>
                  <a:t> vs. </a:t>
                </a:r>
                <a14:m>
                  <m:oMath xmlns:m="http://schemas.openxmlformats.org/officeDocument/2006/math">
                    <m:r>
                      <a:rPr lang="en-IN" sz="1800" i="1">
                        <a:effectLst/>
                        <a:ea typeface="Calibri" panose="020F0502020204030204" pitchFamily="34" charset="0"/>
                        <a:cs typeface="Times New Roman" panose="02020603050405020304" pitchFamily="18" charset="0"/>
                      </a:rPr>
                      <m:t>h</m:t>
                    </m:r>
                    <m:r>
                      <a:rPr lang="en-IN" sz="1800" i="1">
                        <a:effectLst/>
                        <a:ea typeface="Calibri" panose="020F0502020204030204" pitchFamily="34" charset="0"/>
                        <a:cs typeface="Times New Roman" panose="02020603050405020304" pitchFamily="18" charset="0"/>
                      </a:rPr>
                      <m:t>𝜈</m:t>
                    </m:r>
                  </m:oMath>
                </a14:m>
                <a:r>
                  <a:rPr lang="en-IN" sz="1800" dirty="0">
                    <a:effectLst/>
                    <a:ea typeface="Calibri" panose="020F0502020204030204" pitchFamily="34" charset="0"/>
                  </a:rPr>
                  <a:t>. </a:t>
                </a:r>
              </a:p>
              <a:p>
                <a:pPr marL="285750" indent="-285750">
                  <a:lnSpc>
                    <a:spcPct val="150000"/>
                  </a:lnSpc>
                  <a:buBlip>
                    <a:blip r:embed="rId4"/>
                  </a:buBlip>
                </a:pPr>
                <a:r>
                  <a:rPr lang="en-US" sz="1800" dirty="0">
                    <a:effectLst/>
                    <a:ea typeface="Calibri" panose="020F0502020204030204" pitchFamily="34" charset="0"/>
                  </a:rPr>
                  <a:t>The calculated bandgap of the perovskite thin film is found to be </a:t>
                </a:r>
                <a:r>
                  <a:rPr lang="en-US" sz="1800" b="1" dirty="0">
                    <a:effectLst/>
                    <a:ea typeface="Calibri" panose="020F0502020204030204" pitchFamily="34" charset="0"/>
                  </a:rPr>
                  <a:t>2.58 eV </a:t>
                </a:r>
                <a:r>
                  <a:rPr lang="en-US" sz="1800" dirty="0">
                    <a:effectLst/>
                    <a:ea typeface="Calibri" panose="020F0502020204030204" pitchFamily="34" charset="0"/>
                  </a:rPr>
                  <a:t>which is very close to the reported value of 2.51 eV.</a:t>
                </a:r>
                <a:endParaRPr lang="en-IN" dirty="0"/>
              </a:p>
            </p:txBody>
          </p:sp>
        </mc:Choice>
        <mc:Fallback>
          <p:sp>
            <p:nvSpPr>
              <p:cNvPr id="2" name="TextBox 1">
                <a:extLst>
                  <a:ext uri="{FF2B5EF4-FFF2-40B4-BE49-F238E27FC236}">
                    <a16:creationId xmlns:a16="http://schemas.microsoft.com/office/drawing/2014/main" id="{9A215144-1B27-2815-7773-BA15B07DF88A}"/>
                  </a:ext>
                </a:extLst>
              </p:cNvPr>
              <p:cNvSpPr txBox="1">
                <a:spLocks noRot="1" noChangeAspect="1" noMove="1" noResize="1" noEditPoints="1" noAdjustHandles="1" noChangeArrowheads="1" noChangeShapeType="1" noTextEdit="1"/>
              </p:cNvSpPr>
              <p:nvPr/>
            </p:nvSpPr>
            <p:spPr>
              <a:xfrm>
                <a:off x="5486400" y="1363133"/>
                <a:ext cx="5867400" cy="2535246"/>
              </a:xfrm>
              <a:prstGeom prst="rect">
                <a:avLst/>
              </a:prstGeom>
              <a:blipFill>
                <a:blip r:embed="rId5"/>
                <a:stretch>
                  <a:fillRect r="-519" b="-3373"/>
                </a:stretch>
              </a:blipFill>
            </p:spPr>
            <p:txBody>
              <a:bodyPr/>
              <a:lstStyle/>
              <a:p>
                <a:r>
                  <a:rPr lang="en-IN">
                    <a:noFill/>
                  </a:rPr>
                  <a:t> </a:t>
                </a:r>
              </a:p>
            </p:txBody>
          </p:sp>
        </mc:Fallback>
      </mc:AlternateContent>
    </p:spTree>
    <p:extLst>
      <p:ext uri="{BB962C8B-B14F-4D97-AF65-F5344CB8AC3E}">
        <p14:creationId xmlns:p14="http://schemas.microsoft.com/office/powerpoint/2010/main" val="4276715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45</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a:extLst>
              <a:ext uri="{FF2B5EF4-FFF2-40B4-BE49-F238E27FC236}">
                <a16:creationId xmlns:a16="http://schemas.microsoft.com/office/drawing/2014/main" id="{EC854350-6836-3841-FFD4-83382A65F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7562" y="910739"/>
            <a:ext cx="3031038" cy="467112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5">
            <a:extLst>
              <a:ext uri="{FF2B5EF4-FFF2-40B4-BE49-F238E27FC236}">
                <a16:creationId xmlns:a16="http://schemas.microsoft.com/office/drawing/2014/main" id="{39CD5D2D-C3FE-A2B7-CA5A-4FB8F4AEE5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75"/>
          <a:stretch/>
        </p:blipFill>
        <p:spPr bwMode="auto">
          <a:xfrm>
            <a:off x="4289749" y="922908"/>
            <a:ext cx="3612502" cy="25060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A8C2CAA-EF65-9CC9-8877-76B0F8F006A0}"/>
              </a:ext>
            </a:extLst>
          </p:cNvPr>
          <p:cNvSpPr txBox="1"/>
          <p:nvPr/>
        </p:nvSpPr>
        <p:spPr>
          <a:xfrm>
            <a:off x="4289749" y="3701415"/>
            <a:ext cx="7064051" cy="1702967"/>
          </a:xfrm>
          <a:prstGeom prst="rect">
            <a:avLst/>
          </a:prstGeom>
          <a:noFill/>
        </p:spPr>
        <p:txBody>
          <a:bodyPr wrap="square" rtlCol="0">
            <a:spAutoFit/>
          </a:bodyPr>
          <a:lstStyle/>
          <a:p>
            <a:pPr marL="285750" indent="-285750">
              <a:lnSpc>
                <a:spcPct val="150000"/>
              </a:lnSpc>
              <a:buBlip>
                <a:blip r:embed="rId5"/>
              </a:buBlip>
            </a:pPr>
            <a:r>
              <a:rPr lang="en-IN" dirty="0"/>
              <a:t>We have used sequential dip and drying methods to make all the coatings.</a:t>
            </a:r>
          </a:p>
          <a:p>
            <a:pPr marL="285750" indent="-285750">
              <a:lnSpc>
                <a:spcPct val="150000"/>
              </a:lnSpc>
              <a:buBlip>
                <a:blip r:embed="rId5"/>
              </a:buBlip>
            </a:pPr>
            <a:r>
              <a:rPr lang="en-IN" dirty="0"/>
              <a:t>After every dip, we give enough time for small nucleation and stop the process when desired particle size is achieved</a:t>
            </a:r>
          </a:p>
        </p:txBody>
      </p:sp>
      <p:graphicFrame>
        <p:nvGraphicFramePr>
          <p:cNvPr id="3" name="Table 7">
            <a:extLst>
              <a:ext uri="{FF2B5EF4-FFF2-40B4-BE49-F238E27FC236}">
                <a16:creationId xmlns:a16="http://schemas.microsoft.com/office/drawing/2014/main" id="{ACA62431-8C84-74E3-750D-0CCCA5FDABE0}"/>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5B545713-A24E-496B-BE8A-B2D2D4620A71}"/>
              </a:ext>
            </a:extLst>
          </p:cNvPr>
          <p:cNvSpPr txBox="1"/>
          <p:nvPr/>
        </p:nvSpPr>
        <p:spPr>
          <a:xfrm>
            <a:off x="8034867" y="1404003"/>
            <a:ext cx="3350683" cy="830997"/>
          </a:xfrm>
          <a:prstGeom prst="rect">
            <a:avLst/>
          </a:prstGeom>
          <a:noFill/>
        </p:spPr>
        <p:txBody>
          <a:bodyPr wrap="square" rtlCol="0">
            <a:spAutoFit/>
          </a:bodyPr>
          <a:lstStyle/>
          <a:p>
            <a:r>
              <a:rPr lang="en-IN" sz="1600" b="1" dirty="0">
                <a:latin typeface="Bell MT" panose="02020503060305020303" pitchFamily="18" charset="0"/>
              </a:rPr>
              <a:t>Fig 11. </a:t>
            </a:r>
            <a:r>
              <a:rPr lang="en-IN" sz="1600" dirty="0">
                <a:latin typeface="Bell MT" panose="02020503060305020303" pitchFamily="18" charset="0"/>
              </a:rPr>
              <a:t>Schematic diagram of dip coating method and corresponding SEM image</a:t>
            </a:r>
          </a:p>
        </p:txBody>
      </p:sp>
    </p:spTree>
    <p:extLst>
      <p:ext uri="{BB962C8B-B14F-4D97-AF65-F5344CB8AC3E}">
        <p14:creationId xmlns:p14="http://schemas.microsoft.com/office/powerpoint/2010/main" val="1536731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46</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98" name="Picture 48">
            <a:extLst>
              <a:ext uri="{FF2B5EF4-FFF2-40B4-BE49-F238E27FC236}">
                <a16:creationId xmlns:a16="http://schemas.microsoft.com/office/drawing/2014/main" id="{0219F00F-FD1B-977C-D5F0-DED741DAD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902" y="866200"/>
            <a:ext cx="3680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47">
            <a:extLst>
              <a:ext uri="{FF2B5EF4-FFF2-40B4-BE49-F238E27FC236}">
                <a16:creationId xmlns:a16="http://schemas.microsoft.com/office/drawing/2014/main" id="{F616A43E-564F-C67C-D2ED-50D9383D36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901" y="3521134"/>
            <a:ext cx="3640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CB97F0B-3E6F-EC12-E9F6-432697F2AFB5}"/>
              </a:ext>
            </a:extLst>
          </p:cNvPr>
          <p:cNvSpPr txBox="1"/>
          <p:nvPr/>
        </p:nvSpPr>
        <p:spPr>
          <a:xfrm>
            <a:off x="4905246" y="854835"/>
            <a:ext cx="6532724" cy="886333"/>
          </a:xfrm>
          <a:prstGeom prst="rect">
            <a:avLst/>
          </a:prstGeom>
          <a:noFill/>
        </p:spPr>
        <p:txBody>
          <a:bodyPr wrap="square" rtlCol="0">
            <a:spAutoFit/>
          </a:bodyPr>
          <a:lstStyle/>
          <a:p>
            <a:pPr>
              <a:lnSpc>
                <a:spcPct val="150000"/>
              </a:lnSpc>
            </a:pPr>
            <a:r>
              <a:rPr kumimoji="0" lang="en-US" altLang="en-US" b="1" i="0" u="none" strike="noStrike" cap="none" normalizeH="0" baseline="0" dirty="0" bmk="_Toc59625691">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Fig 11. </a:t>
            </a:r>
            <a:r>
              <a:rPr kumimoji="0" lang="en-US" altLang="en-US" b="0" i="0" u="none" strike="noStrike" cap="none" normalizeH="0" baseline="0" dirty="0" bmk="_Toc59625691">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SEM image of </a:t>
            </a:r>
            <a:r>
              <a:rPr kumimoji="0" lang="en-US" altLang="en-US" b="0" i="0" u="none" strike="noStrike" cap="none" normalizeH="0" baseline="0" dirty="0" err="1" bmk="_Toc59625691">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MABiCl</a:t>
            </a:r>
            <a:r>
              <a:rPr kumimoji="0" lang="en-US" altLang="en-US" b="0" i="0" u="none" strike="noStrike" cap="none" normalizeH="0" baseline="0" dirty="0" bmk="_Toc59625691">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perovskite (a) powder sample (b) thin-film sample using the dip-coating method. </a:t>
            </a:r>
            <a:endParaRPr kumimoji="0" lang="en-US" altLang="en-US" b="0" i="0" u="none" strike="noStrike" cap="none" normalizeH="0" baseline="0" dirty="0">
              <a:ln>
                <a:noFill/>
              </a:ln>
              <a:solidFill>
                <a:schemeClr val="tx1"/>
              </a:solidFill>
              <a:effectLst/>
              <a:latin typeface="Bell MT" panose="02020503060305020303" pitchFamily="18" charset="0"/>
            </a:endParaRPr>
          </a:p>
        </p:txBody>
      </p:sp>
      <p:sp>
        <p:nvSpPr>
          <p:cNvPr id="11" name="TextBox 10">
            <a:extLst>
              <a:ext uri="{FF2B5EF4-FFF2-40B4-BE49-F238E27FC236}">
                <a16:creationId xmlns:a16="http://schemas.microsoft.com/office/drawing/2014/main" id="{80A7D9EA-043E-3E87-65BD-6FEB3797DC39}"/>
              </a:ext>
            </a:extLst>
          </p:cNvPr>
          <p:cNvSpPr txBox="1"/>
          <p:nvPr/>
        </p:nvSpPr>
        <p:spPr>
          <a:xfrm>
            <a:off x="5030109" y="2232383"/>
            <a:ext cx="6355441" cy="1702967"/>
          </a:xfrm>
          <a:prstGeom prst="rect">
            <a:avLst/>
          </a:prstGeom>
          <a:noFill/>
        </p:spPr>
        <p:txBody>
          <a:bodyPr wrap="square" rtlCol="0">
            <a:spAutoFit/>
          </a:bodyPr>
          <a:lstStyle/>
          <a:p>
            <a:pPr marL="285750" indent="-285750">
              <a:lnSpc>
                <a:spcPct val="150000"/>
              </a:lnSpc>
              <a:buBlip>
                <a:blip r:embed="rId5"/>
              </a:buBlip>
            </a:pPr>
            <a:r>
              <a:rPr kumimoji="0" lang="en-US" altLang="en-US" sz="1800" b="0" i="0" u="none" strike="noStrike" cap="none" normalizeH="0" baseline="0" dirty="0" bmk="_Toc59625691">
                <a:ln>
                  <a:noFill/>
                </a:ln>
                <a:solidFill>
                  <a:schemeClr val="tx1"/>
                </a:solidFill>
                <a:effectLst/>
                <a:latin typeface="Cambria (Body)"/>
                <a:ea typeface="Calibri" panose="020F0502020204030204" pitchFamily="34" charset="0"/>
                <a:cs typeface="Times New Roman" panose="02020603050405020304" pitchFamily="18" charset="0"/>
              </a:rPr>
              <a:t>The powder sample shows irregular and non-uniform growth.</a:t>
            </a:r>
          </a:p>
          <a:p>
            <a:pPr marL="285750" indent="-285750">
              <a:lnSpc>
                <a:spcPct val="150000"/>
              </a:lnSpc>
              <a:buBlip>
                <a:blip r:embed="rId5"/>
              </a:buBlip>
            </a:pPr>
            <a:r>
              <a:rPr lang="en-US" altLang="en-US" dirty="0" bmk="_Toc59625691">
                <a:latin typeface="Cambria (Body)"/>
                <a:ea typeface="Calibri" panose="020F0502020204030204" pitchFamily="34" charset="0"/>
                <a:cs typeface="Times New Roman" panose="02020603050405020304" pitchFamily="18" charset="0"/>
              </a:rPr>
              <a:t>T</a:t>
            </a:r>
            <a:r>
              <a:rPr kumimoji="0" lang="en-US" altLang="en-US" sz="1800" b="0" i="0" u="none" strike="noStrike" cap="none" normalizeH="0" baseline="0" dirty="0" bmk="_Toc59625691">
                <a:ln>
                  <a:noFill/>
                </a:ln>
                <a:solidFill>
                  <a:schemeClr val="tx1"/>
                </a:solidFill>
                <a:effectLst/>
                <a:latin typeface="Cambria (Body)"/>
                <a:ea typeface="Calibri" panose="020F0502020204030204" pitchFamily="34" charset="0"/>
                <a:cs typeface="Times New Roman" panose="02020603050405020304" pitchFamily="18" charset="0"/>
              </a:rPr>
              <a:t>he thin-film sample shows the growth of distinct flakes with large surface coverage and uniformity.</a:t>
            </a:r>
            <a:endParaRPr lang="en-IN" dirty="0">
              <a:latin typeface="Cambria (Body)"/>
            </a:endParaRPr>
          </a:p>
        </p:txBody>
      </p:sp>
      <p:graphicFrame>
        <p:nvGraphicFramePr>
          <p:cNvPr id="3" name="Table 7">
            <a:extLst>
              <a:ext uri="{FF2B5EF4-FFF2-40B4-BE49-F238E27FC236}">
                <a16:creationId xmlns:a16="http://schemas.microsoft.com/office/drawing/2014/main" id="{CD1A924D-F1DE-7E2B-AEC6-39216CC65BD5}"/>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3357966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47</a:t>
            </a:fld>
            <a:endParaRPr lang="en-IN" dirty="0"/>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4" name="Picture 5">
            <a:extLst>
              <a:ext uri="{FF2B5EF4-FFF2-40B4-BE49-F238E27FC236}">
                <a16:creationId xmlns:a16="http://schemas.microsoft.com/office/drawing/2014/main" id="{37DB4023-E78C-F101-FF2C-EFC7F19CF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3502" y="829192"/>
            <a:ext cx="3285148"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6">
            <a:extLst>
              <a:ext uri="{FF2B5EF4-FFF2-40B4-BE49-F238E27FC236}">
                <a16:creationId xmlns:a16="http://schemas.microsoft.com/office/drawing/2014/main" id="{EFAA6C0C-6D63-685E-DBB8-CBB27CEBDC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484128"/>
            <a:ext cx="3177876"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
            <a:extLst>
              <a:ext uri="{FF2B5EF4-FFF2-40B4-BE49-F238E27FC236}">
                <a16:creationId xmlns:a16="http://schemas.microsoft.com/office/drawing/2014/main" id="{300CF354-3F4C-4C9F-64D6-0526E31EA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1406" y="3539255"/>
            <a:ext cx="3122124" cy="25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5B6829-94B8-3BC9-319F-4F812C520148}"/>
              </a:ext>
            </a:extLst>
          </p:cNvPr>
          <p:cNvSpPr txBox="1"/>
          <p:nvPr/>
        </p:nvSpPr>
        <p:spPr>
          <a:xfrm>
            <a:off x="5808132" y="964128"/>
            <a:ext cx="5577417" cy="2530886"/>
          </a:xfrm>
          <a:prstGeom prst="rect">
            <a:avLst/>
          </a:prstGeom>
          <a:noFill/>
        </p:spPr>
        <p:txBody>
          <a:bodyPr wrap="square" rtlCol="0">
            <a:spAutoFit/>
          </a:bodyPr>
          <a:lstStyle/>
          <a:p>
            <a:pPr algn="just">
              <a:lnSpc>
                <a:spcPct val="150000"/>
              </a:lnSpc>
            </a:pPr>
            <a:r>
              <a:rPr lang="en-IN" sz="1600" b="1" dirty="0">
                <a:effectLst/>
                <a:latin typeface="Bell MT" panose="02020503060305020303" pitchFamily="18" charset="0"/>
              </a:rPr>
              <a:t>Fig 12.</a:t>
            </a:r>
            <a:r>
              <a:rPr lang="en-IN" sz="1600" dirty="0">
                <a:effectLst/>
                <a:latin typeface="Bell MT" panose="02020503060305020303" pitchFamily="18" charset="0"/>
              </a:rPr>
              <a:t> (</a:t>
            </a:r>
            <a:r>
              <a:rPr lang="en-US" sz="1600" dirty="0">
                <a:effectLst/>
                <a:latin typeface="Bell MT" panose="02020503060305020303" pitchFamily="18" charset="0"/>
              </a:rPr>
              <a:t>a) Flat surface of a clear flake with length along the X-axis is 570 nm and along Y-axis of 360 nm, </a:t>
            </a:r>
          </a:p>
          <a:p>
            <a:pPr algn="just">
              <a:lnSpc>
                <a:spcPct val="150000"/>
              </a:lnSpc>
            </a:pPr>
            <a:r>
              <a:rPr lang="en-US" sz="1600" dirty="0">
                <a:effectLst/>
                <a:latin typeface="Bell MT" panose="02020503060305020303" pitchFamily="18" charset="0"/>
              </a:rPr>
              <a:t>(b) The plot of the grey value of the pixels and distance of the pixel from the initial along the X-axis for the flat surface </a:t>
            </a:r>
          </a:p>
          <a:p>
            <a:pPr algn="just">
              <a:lnSpc>
                <a:spcPct val="150000"/>
              </a:lnSpc>
            </a:pPr>
            <a:r>
              <a:rPr lang="en-US" sz="1600" dirty="0">
                <a:latin typeface="Bell MT" panose="02020503060305020303" pitchFamily="18" charset="0"/>
              </a:rPr>
              <a:t>(c)</a:t>
            </a:r>
            <a:r>
              <a:rPr lang="en-US" sz="1600" dirty="0">
                <a:effectLst/>
                <a:latin typeface="Bell MT" panose="02020503060305020303" pitchFamily="18" charset="0"/>
              </a:rPr>
              <a:t> The plot of the grey value of the pixels and distance of the pixel from the initial point along the Y-axis for the flat surface. </a:t>
            </a:r>
            <a:endParaRPr lang="en-IN" sz="1600" dirty="0">
              <a:effectLst/>
              <a:latin typeface="Bell MT" panose="02020503060305020303" pitchFamily="18" charset="0"/>
              <a:ea typeface="Calibri" panose="020F0502020204030204" pitchFamily="34" charset="0"/>
              <a:cs typeface="Times New Roman" panose="02020603050405020304" pitchFamily="18" charset="0"/>
            </a:endParaRPr>
          </a:p>
          <a:p>
            <a:pPr algn="just">
              <a:lnSpc>
                <a:spcPct val="150000"/>
              </a:lnSpc>
            </a:pPr>
            <a:endParaRPr lang="en-IN" sz="1200" dirty="0"/>
          </a:p>
        </p:txBody>
      </p:sp>
      <p:sp>
        <p:nvSpPr>
          <p:cNvPr id="3" name="TextBox 2">
            <a:extLst>
              <a:ext uri="{FF2B5EF4-FFF2-40B4-BE49-F238E27FC236}">
                <a16:creationId xmlns:a16="http://schemas.microsoft.com/office/drawing/2014/main" id="{1F1B7969-B3EC-FEA7-44C1-E76DACD3BFA7}"/>
              </a:ext>
            </a:extLst>
          </p:cNvPr>
          <p:cNvSpPr txBox="1"/>
          <p:nvPr/>
        </p:nvSpPr>
        <p:spPr>
          <a:xfrm>
            <a:off x="7332133" y="3976777"/>
            <a:ext cx="4053417" cy="923330"/>
          </a:xfrm>
          <a:prstGeom prst="rect">
            <a:avLst/>
          </a:prstGeom>
          <a:noFill/>
        </p:spPr>
        <p:txBody>
          <a:bodyPr wrap="square" rtlCol="0">
            <a:spAutoFit/>
          </a:bodyPr>
          <a:lstStyle/>
          <a:p>
            <a:pPr marL="285750" indent="-285750">
              <a:buBlip>
                <a:blip r:embed="rId6"/>
              </a:buBlip>
            </a:pPr>
            <a:r>
              <a:rPr lang="en-IN" dirty="0"/>
              <a:t>Length of the flat surface of the flake along X direction is 570 nm, and along Y axis is 360 nm </a:t>
            </a:r>
          </a:p>
        </p:txBody>
      </p:sp>
      <p:graphicFrame>
        <p:nvGraphicFramePr>
          <p:cNvPr id="9" name="Table 7">
            <a:extLst>
              <a:ext uri="{FF2B5EF4-FFF2-40B4-BE49-F238E27FC236}">
                <a16:creationId xmlns:a16="http://schemas.microsoft.com/office/drawing/2014/main" id="{D43C865B-8E31-D803-20ED-6D7CC57DF6A2}"/>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3005171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48</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1" name="Picture 8">
            <a:extLst>
              <a:ext uri="{FF2B5EF4-FFF2-40B4-BE49-F238E27FC236}">
                <a16:creationId xmlns:a16="http://schemas.microsoft.com/office/drawing/2014/main" id="{5C8BF098-9D42-0A52-3A87-A0EFA00B7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418" y="774065"/>
            <a:ext cx="5642124"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9">
            <a:extLst>
              <a:ext uri="{FF2B5EF4-FFF2-40B4-BE49-F238E27FC236}">
                <a16:creationId xmlns:a16="http://schemas.microsoft.com/office/drawing/2014/main" id="{96C854DF-7EAA-209C-D682-BC83699F4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153" y="3429000"/>
            <a:ext cx="321132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0">
            <a:extLst>
              <a:ext uri="{FF2B5EF4-FFF2-40B4-BE49-F238E27FC236}">
                <a16:creationId xmlns:a16="http://schemas.microsoft.com/office/drawing/2014/main" id="{A9E11DDE-C9C7-0CE5-DF63-606EDCD201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3480" y="3429000"/>
            <a:ext cx="3184364" cy="25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5B6829-94B8-3BC9-319F-4F812C520148}"/>
              </a:ext>
            </a:extLst>
          </p:cNvPr>
          <p:cNvSpPr txBox="1"/>
          <p:nvPr/>
        </p:nvSpPr>
        <p:spPr>
          <a:xfrm>
            <a:off x="7238998" y="909000"/>
            <a:ext cx="4114801" cy="3014095"/>
          </a:xfrm>
          <a:prstGeom prst="rect">
            <a:avLst/>
          </a:prstGeom>
          <a:noFill/>
        </p:spPr>
        <p:txBody>
          <a:bodyPr wrap="square" rtlCol="0">
            <a:spAutoFit/>
          </a:bodyPr>
          <a:lstStyle/>
          <a:p>
            <a:pPr algn="just">
              <a:lnSpc>
                <a:spcPct val="150000"/>
              </a:lnSpc>
            </a:pPr>
            <a:r>
              <a:rPr lang="en-IN" sz="1600" b="1" dirty="0">
                <a:effectLst/>
                <a:latin typeface="Bell MT" panose="02020503060305020303" pitchFamily="18" charset="0"/>
              </a:rPr>
              <a:t>Fig 12.</a:t>
            </a:r>
            <a:r>
              <a:rPr lang="en-IN" sz="1600" dirty="0">
                <a:effectLst/>
                <a:latin typeface="Bell MT" panose="02020503060305020303" pitchFamily="18" charset="0"/>
              </a:rPr>
              <a:t> </a:t>
            </a:r>
            <a:r>
              <a:rPr lang="en-US" sz="1600" dirty="0">
                <a:effectLst/>
                <a:latin typeface="Bell MT" panose="02020503060305020303" pitchFamily="18" charset="0"/>
              </a:rPr>
              <a:t>(d)  a cluster of flakes having visibly distinct flakes with thicknesses 44 nm, 206 nm, 206 nm, 138 nm, 85 nm, and 127 nm, respectively, from the left. </a:t>
            </a:r>
          </a:p>
          <a:p>
            <a:pPr algn="just">
              <a:lnSpc>
                <a:spcPct val="150000"/>
              </a:lnSpc>
            </a:pPr>
            <a:r>
              <a:rPr lang="en-US" sz="1600" dirty="0">
                <a:effectLst/>
                <a:latin typeface="Bell MT" panose="02020503060305020303" pitchFamily="18" charset="0"/>
              </a:rPr>
              <a:t>(e) the plot of the grey value of the pixels and distance of the pixel from initial along X axis for the perpendicular surfaces of the flakes and (f) the thickness of each flake vs. flake index.</a:t>
            </a:r>
            <a:endParaRPr lang="en-IN" sz="1600" dirty="0">
              <a:latin typeface="Bell MT" panose="02020503060305020303" pitchFamily="18" charset="0"/>
            </a:endParaRPr>
          </a:p>
        </p:txBody>
      </p:sp>
      <p:graphicFrame>
        <p:nvGraphicFramePr>
          <p:cNvPr id="3" name="Table 7">
            <a:extLst>
              <a:ext uri="{FF2B5EF4-FFF2-40B4-BE49-F238E27FC236}">
                <a16:creationId xmlns:a16="http://schemas.microsoft.com/office/drawing/2014/main" id="{35D0217E-73A4-93AD-AC83-31B7E7040BD8}"/>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1211770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49</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9" name="Picture 2">
            <a:extLst>
              <a:ext uri="{FF2B5EF4-FFF2-40B4-BE49-F238E27FC236}">
                <a16:creationId xmlns:a16="http://schemas.microsoft.com/office/drawing/2014/main" id="{D2BEE1E1-E8B1-C206-DE74-6B8DC817A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86190"/>
            <a:ext cx="3890455" cy="324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DF275E-454C-073A-9AC6-0C160444A9BE}"/>
              </a:ext>
            </a:extLst>
          </p:cNvPr>
          <p:cNvSpPr txBox="1"/>
          <p:nvPr/>
        </p:nvSpPr>
        <p:spPr>
          <a:xfrm>
            <a:off x="838200" y="4166238"/>
            <a:ext cx="3996267" cy="1077218"/>
          </a:xfrm>
          <a:prstGeom prst="rect">
            <a:avLst/>
          </a:prstGeom>
          <a:noFill/>
        </p:spPr>
        <p:txBody>
          <a:bodyPr wrap="square" rtlCol="0">
            <a:spAutoFit/>
          </a:bodyPr>
          <a:lstStyle/>
          <a:p>
            <a:r>
              <a:rPr lang="en-IN" sz="1600" b="1" dirty="0">
                <a:effectLst/>
                <a:latin typeface="Bell MT" panose="02020503060305020303" pitchFamily="18" charset="0"/>
              </a:rPr>
              <a:t>Fig 13</a:t>
            </a:r>
            <a:r>
              <a:rPr lang="en-IN" sz="1600" dirty="0">
                <a:effectLst/>
                <a:latin typeface="Bell MT" panose="02020503060305020303" pitchFamily="18" charset="0"/>
              </a:rPr>
              <a:t>:  XRD pattern of (a) the synthesized </a:t>
            </a:r>
            <a:r>
              <a:rPr lang="en-IN" sz="1600" dirty="0" err="1">
                <a:effectLst/>
                <a:latin typeface="Bell MT" panose="02020503060305020303" pitchFamily="18" charset="0"/>
              </a:rPr>
              <a:t>MABiCl</a:t>
            </a:r>
            <a:r>
              <a:rPr lang="en-IN" sz="1600" dirty="0">
                <a:effectLst/>
                <a:latin typeface="Bell MT" panose="02020503060305020303" pitchFamily="18" charset="0"/>
              </a:rPr>
              <a:t> perovskite film and that of (b) provided by the Crystallographic Information File (CIF).</a:t>
            </a:r>
            <a:endParaRPr lang="en-IN" sz="1600" dirty="0">
              <a:latin typeface="Bell MT" panose="02020503060305020303" pitchFamily="18" charset="0"/>
            </a:endParaRPr>
          </a:p>
        </p:txBody>
      </p:sp>
      <p:grpSp>
        <p:nvGrpSpPr>
          <p:cNvPr id="23" name="Group 22">
            <a:extLst>
              <a:ext uri="{FF2B5EF4-FFF2-40B4-BE49-F238E27FC236}">
                <a16:creationId xmlns:a16="http://schemas.microsoft.com/office/drawing/2014/main" id="{002389C1-BD7D-36AF-8909-96E722E39731}"/>
              </a:ext>
            </a:extLst>
          </p:cNvPr>
          <p:cNvGrpSpPr/>
          <p:nvPr/>
        </p:nvGrpSpPr>
        <p:grpSpPr>
          <a:xfrm>
            <a:off x="5154870" y="774065"/>
            <a:ext cx="5936463" cy="3149265"/>
            <a:chOff x="5154870" y="774065"/>
            <a:chExt cx="6209907" cy="3294326"/>
          </a:xfrm>
        </p:grpSpPr>
        <p:pic>
          <p:nvPicPr>
            <p:cNvPr id="13" name="Picture 12">
              <a:extLst>
                <a:ext uri="{FF2B5EF4-FFF2-40B4-BE49-F238E27FC236}">
                  <a16:creationId xmlns:a16="http://schemas.microsoft.com/office/drawing/2014/main" id="{436EA215-AB12-8838-E971-A0243293766E}"/>
                </a:ext>
              </a:extLst>
            </p:cNvPr>
            <p:cNvPicPr>
              <a:picLocks noChangeAspect="1"/>
            </p:cNvPicPr>
            <p:nvPr/>
          </p:nvPicPr>
          <p:blipFill>
            <a:blip r:embed="rId4"/>
            <a:stretch>
              <a:fillRect/>
            </a:stretch>
          </p:blipFill>
          <p:spPr>
            <a:xfrm>
              <a:off x="5464216" y="774065"/>
              <a:ext cx="2771056" cy="3294326"/>
            </a:xfrm>
            <a:prstGeom prst="rect">
              <a:avLst/>
            </a:prstGeom>
          </p:spPr>
        </p:pic>
        <p:pic>
          <p:nvPicPr>
            <p:cNvPr id="15" name="Picture 14">
              <a:extLst>
                <a:ext uri="{FF2B5EF4-FFF2-40B4-BE49-F238E27FC236}">
                  <a16:creationId xmlns:a16="http://schemas.microsoft.com/office/drawing/2014/main" id="{9E5CAC67-0678-135D-4656-83F103CF5916}"/>
                </a:ext>
              </a:extLst>
            </p:cNvPr>
            <p:cNvPicPr>
              <a:picLocks noChangeAspect="1"/>
            </p:cNvPicPr>
            <p:nvPr/>
          </p:nvPicPr>
          <p:blipFill>
            <a:blip r:embed="rId5"/>
            <a:stretch>
              <a:fillRect/>
            </a:stretch>
          </p:blipFill>
          <p:spPr>
            <a:xfrm>
              <a:off x="5154870" y="3208859"/>
              <a:ext cx="618691" cy="594360"/>
            </a:xfrm>
            <a:prstGeom prst="rect">
              <a:avLst/>
            </a:prstGeom>
          </p:spPr>
        </p:pic>
        <p:pic>
          <p:nvPicPr>
            <p:cNvPr id="17" name="Picture 16">
              <a:extLst>
                <a:ext uri="{FF2B5EF4-FFF2-40B4-BE49-F238E27FC236}">
                  <a16:creationId xmlns:a16="http://schemas.microsoft.com/office/drawing/2014/main" id="{9D7D5476-3350-C3B1-C2A3-ABECA09F62CF}"/>
                </a:ext>
              </a:extLst>
            </p:cNvPr>
            <p:cNvPicPr>
              <a:picLocks noChangeAspect="1"/>
            </p:cNvPicPr>
            <p:nvPr/>
          </p:nvPicPr>
          <p:blipFill>
            <a:blip r:embed="rId6"/>
            <a:stretch>
              <a:fillRect/>
            </a:stretch>
          </p:blipFill>
          <p:spPr>
            <a:xfrm>
              <a:off x="8033632" y="1265642"/>
              <a:ext cx="3331145" cy="2061554"/>
            </a:xfrm>
            <a:prstGeom prst="rect">
              <a:avLst/>
            </a:prstGeom>
          </p:spPr>
        </p:pic>
        <p:pic>
          <p:nvPicPr>
            <p:cNvPr id="21" name="Picture 20">
              <a:extLst>
                <a:ext uri="{FF2B5EF4-FFF2-40B4-BE49-F238E27FC236}">
                  <a16:creationId xmlns:a16="http://schemas.microsoft.com/office/drawing/2014/main" id="{1A37C413-0A6C-25C8-EA2B-B4DC99443AB0}"/>
                </a:ext>
              </a:extLst>
            </p:cNvPr>
            <p:cNvPicPr>
              <a:picLocks noChangeAspect="1"/>
            </p:cNvPicPr>
            <p:nvPr/>
          </p:nvPicPr>
          <p:blipFill>
            <a:blip r:embed="rId7"/>
            <a:stretch>
              <a:fillRect/>
            </a:stretch>
          </p:blipFill>
          <p:spPr>
            <a:xfrm>
              <a:off x="7959663" y="3208859"/>
              <a:ext cx="676337" cy="594000"/>
            </a:xfrm>
            <a:prstGeom prst="rect">
              <a:avLst/>
            </a:prstGeom>
          </p:spPr>
        </p:pic>
      </p:grpSp>
      <p:sp>
        <p:nvSpPr>
          <p:cNvPr id="22" name="TextBox 21">
            <a:extLst>
              <a:ext uri="{FF2B5EF4-FFF2-40B4-BE49-F238E27FC236}">
                <a16:creationId xmlns:a16="http://schemas.microsoft.com/office/drawing/2014/main" id="{C507F5BC-2D14-8E88-D571-3962F1D7A997}"/>
              </a:ext>
            </a:extLst>
          </p:cNvPr>
          <p:cNvSpPr txBox="1"/>
          <p:nvPr/>
        </p:nvSpPr>
        <p:spPr>
          <a:xfrm>
            <a:off x="5154870" y="3789508"/>
            <a:ext cx="6230680" cy="2119747"/>
          </a:xfrm>
          <a:prstGeom prst="rect">
            <a:avLst/>
          </a:prstGeom>
          <a:noFill/>
        </p:spPr>
        <p:txBody>
          <a:bodyPr wrap="square" rtlCol="0">
            <a:spAutoFit/>
          </a:bodyPr>
          <a:lstStyle/>
          <a:p>
            <a:pPr marL="285750" indent="-285750">
              <a:lnSpc>
                <a:spcPct val="150000"/>
              </a:lnSpc>
              <a:buBlip>
                <a:blip r:embed="rId8"/>
              </a:buBlip>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XRD pattern showed a high degree of crystallinity</a:t>
            </a:r>
          </a:p>
          <a:p>
            <a:pPr marL="285750" indent="-285750">
              <a:lnSpc>
                <a:spcPct val="150000"/>
              </a:lnSpc>
              <a:buBlip>
                <a:blip r:embed="rId8"/>
              </a:buBlip>
            </a:pPr>
            <a:r>
              <a:rPr lang="en-US" dirty="0">
                <a:latin typeface="Times New Roman" panose="02020603050405020304" pitchFamily="18" charset="0"/>
                <a:ea typeface="Calibri" panose="020F0502020204030204" pitchFamily="34" charset="0"/>
                <a:cs typeface="Times New Roman" panose="02020603050405020304" pitchFamily="18" charset="0"/>
              </a:rPr>
              <a:t>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 material’s crystal structure belongs to the centrosymmetric orthorhombic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Pnma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space group.</a:t>
            </a:r>
          </a:p>
          <a:p>
            <a:pPr marL="285750" indent="-285750">
              <a:lnSpc>
                <a:spcPct val="150000"/>
              </a:lnSpc>
              <a:buBlip>
                <a:blip r:embed="rId8"/>
              </a:buBlip>
            </a:pPr>
            <a:r>
              <a:rPr lang="en-US" dirty="0">
                <a:latin typeface="Times New Roman" panose="02020603050405020304" pitchFamily="18" charset="0"/>
                <a:ea typeface="Calibri" panose="020F0502020204030204" pitchFamily="34" charset="0"/>
                <a:cs typeface="Times New Roman" panose="02020603050405020304" pitchFamily="18" charset="0"/>
              </a:rPr>
              <a:t>W</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 have found some additional small peaks probably arising from the substrate and unreacted Bi. </a:t>
            </a:r>
            <a:endParaRPr lang="en-IN" dirty="0"/>
          </a:p>
        </p:txBody>
      </p:sp>
      <p:graphicFrame>
        <p:nvGraphicFramePr>
          <p:cNvPr id="24" name="Table 7">
            <a:extLst>
              <a:ext uri="{FF2B5EF4-FFF2-40B4-BE49-F238E27FC236}">
                <a16:creationId xmlns:a16="http://schemas.microsoft.com/office/drawing/2014/main" id="{EDA86C19-0C3A-B786-AB05-D503D54EBEB6}"/>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282663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5</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2225254295"/>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grpSp>
        <p:nvGrpSpPr>
          <p:cNvPr id="11" name="Group 10">
            <a:extLst>
              <a:ext uri="{FF2B5EF4-FFF2-40B4-BE49-F238E27FC236}">
                <a16:creationId xmlns:a16="http://schemas.microsoft.com/office/drawing/2014/main" id="{1CC5B188-873D-97B4-BFC2-E88E941155DB}"/>
              </a:ext>
            </a:extLst>
          </p:cNvPr>
          <p:cNvGrpSpPr/>
          <p:nvPr/>
        </p:nvGrpSpPr>
        <p:grpSpPr>
          <a:xfrm>
            <a:off x="838200" y="1723787"/>
            <a:ext cx="5000469" cy="3410426"/>
            <a:chOff x="3508531" y="1723787"/>
            <a:chExt cx="5000469" cy="3410426"/>
          </a:xfrm>
        </p:grpSpPr>
        <p:sp>
          <p:nvSpPr>
            <p:cNvPr id="10" name="Rectangle 9">
              <a:extLst>
                <a:ext uri="{FF2B5EF4-FFF2-40B4-BE49-F238E27FC236}">
                  <a16:creationId xmlns:a16="http://schemas.microsoft.com/office/drawing/2014/main" id="{2F8B84EC-FD46-89C2-BF8C-CBCAA402881A}"/>
                </a:ext>
              </a:extLst>
            </p:cNvPr>
            <p:cNvSpPr/>
            <p:nvPr/>
          </p:nvSpPr>
          <p:spPr>
            <a:xfrm>
              <a:off x="5359400" y="3937000"/>
              <a:ext cx="1498600" cy="594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B22DCA2-9DF7-516A-1D5F-CF5707D1420D}"/>
                </a:ext>
              </a:extLst>
            </p:cNvPr>
            <p:cNvPicPr>
              <a:picLocks noChangeAspect="1"/>
            </p:cNvPicPr>
            <p:nvPr/>
          </p:nvPicPr>
          <p:blipFill rotWithShape="1">
            <a:blip r:embed="rId2"/>
            <a:srcRect l="1585" r="4848"/>
            <a:stretch/>
          </p:blipFill>
          <p:spPr>
            <a:xfrm>
              <a:off x="3508531" y="1723787"/>
              <a:ext cx="5000469" cy="3410426"/>
            </a:xfrm>
            <a:prstGeom prst="rect">
              <a:avLst/>
            </a:prstGeom>
          </p:spPr>
        </p:pic>
        <p:sp>
          <p:nvSpPr>
            <p:cNvPr id="7" name="Rectangle 6">
              <a:extLst>
                <a:ext uri="{FF2B5EF4-FFF2-40B4-BE49-F238E27FC236}">
                  <a16:creationId xmlns:a16="http://schemas.microsoft.com/office/drawing/2014/main" id="{F56C8CF2-A027-F4D0-3949-A787B32F75AD}"/>
                </a:ext>
              </a:extLst>
            </p:cNvPr>
            <p:cNvSpPr/>
            <p:nvPr/>
          </p:nvSpPr>
          <p:spPr>
            <a:xfrm>
              <a:off x="7205133" y="4531360"/>
              <a:ext cx="1303867" cy="497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F64AF8F4-F5AA-3B90-D9DD-1E5F11FABD6B}"/>
              </a:ext>
            </a:extLst>
          </p:cNvPr>
          <p:cNvSpPr txBox="1"/>
          <p:nvPr/>
        </p:nvSpPr>
        <p:spPr>
          <a:xfrm>
            <a:off x="5960532" y="1588785"/>
            <a:ext cx="5425018" cy="2031325"/>
          </a:xfrm>
          <a:prstGeom prst="rect">
            <a:avLst/>
          </a:prstGeom>
          <a:noFill/>
        </p:spPr>
        <p:txBody>
          <a:bodyPr wrap="square" rtlCol="0">
            <a:spAutoFit/>
          </a:bodyPr>
          <a:lstStyle/>
          <a:p>
            <a:r>
              <a:rPr lang="en-US" dirty="0"/>
              <a:t>The I-V curve of a solar cell is the superposition of the I-V curve of the solar cell diode in the dark with the light-generated current. The light shifts the I-V curve down into the fourth quadrant, where power can be extracted from the diode. Illuminating a cell adds to the normal "dark" currents in the diode so that the diode law becomes:</a:t>
            </a:r>
            <a:endParaRPr lang="en-I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1D9C88-D744-E161-1199-F8468BD92BF5}"/>
                  </a:ext>
                </a:extLst>
              </p:cNvPr>
              <p:cNvSpPr txBox="1"/>
              <p:nvPr/>
            </p:nvSpPr>
            <p:spPr>
              <a:xfrm>
                <a:off x="7192839" y="3641798"/>
                <a:ext cx="2835520"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𝐼</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0</m:t>
                          </m:r>
                        </m:sub>
                      </m:sSub>
                      <m:d>
                        <m:dPr>
                          <m:begChr m:val="["/>
                          <m:endChr m:val="]"/>
                          <m:ctrlPr>
                            <a:rPr lang="en-IN" b="0" i="1" smtClean="0">
                              <a:latin typeface="Cambria Math" panose="02040503050406030204" pitchFamily="18" charset="0"/>
                            </a:rPr>
                          </m:ctrlPr>
                        </m:dPr>
                        <m:e>
                          <m:r>
                            <m:rPr>
                              <m:sty m:val="p"/>
                            </m:rPr>
                            <a:rPr lang="en-IN" b="0" i="0" smtClean="0">
                              <a:latin typeface="Cambria Math" panose="02040503050406030204" pitchFamily="18" charset="0"/>
                            </a:rPr>
                            <m:t>exp</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𝑞𝑉</m:t>
                              </m:r>
                            </m:num>
                            <m:den>
                              <m:r>
                                <a:rPr lang="en-IN" b="0" i="1" smtClean="0">
                                  <a:latin typeface="Cambria Math" panose="02040503050406030204" pitchFamily="18" charset="0"/>
                                </a:rPr>
                                <m:t>𝑛𝑘𝑇</m:t>
                              </m:r>
                            </m:den>
                          </m:f>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𝐿</m:t>
                          </m:r>
                        </m:sub>
                      </m:sSub>
                    </m:oMath>
                  </m:oMathPara>
                </a14:m>
                <a:endParaRPr lang="en-IN" dirty="0"/>
              </a:p>
            </p:txBody>
          </p:sp>
        </mc:Choice>
        <mc:Fallback xmlns="">
          <p:sp>
            <p:nvSpPr>
              <p:cNvPr id="8" name="TextBox 7">
                <a:extLst>
                  <a:ext uri="{FF2B5EF4-FFF2-40B4-BE49-F238E27FC236}">
                    <a16:creationId xmlns:a16="http://schemas.microsoft.com/office/drawing/2014/main" id="{9F1D9C88-D744-E161-1199-F8468BD92BF5}"/>
                  </a:ext>
                </a:extLst>
              </p:cNvPr>
              <p:cNvSpPr txBox="1">
                <a:spLocks noRot="1" noChangeAspect="1" noMove="1" noResize="1" noEditPoints="1" noAdjustHandles="1" noChangeArrowheads="1" noChangeShapeType="1" noTextEdit="1"/>
              </p:cNvSpPr>
              <p:nvPr/>
            </p:nvSpPr>
            <p:spPr>
              <a:xfrm>
                <a:off x="7192839" y="3641798"/>
                <a:ext cx="2835520" cy="618374"/>
              </a:xfrm>
              <a:prstGeom prst="rect">
                <a:avLst/>
              </a:prstGeom>
              <a:blipFill>
                <a:blip r:embed="rId3"/>
                <a:stretch>
                  <a:fillRect/>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B4ACD7A6-7E00-CB2E-6222-CC90A387E8FF}"/>
              </a:ext>
            </a:extLst>
          </p:cNvPr>
          <p:cNvSpPr txBox="1"/>
          <p:nvPr/>
        </p:nvSpPr>
        <p:spPr>
          <a:xfrm>
            <a:off x="6095999" y="4464989"/>
            <a:ext cx="5003800" cy="369332"/>
          </a:xfrm>
          <a:prstGeom prst="rect">
            <a:avLst/>
          </a:prstGeom>
          <a:noFill/>
        </p:spPr>
        <p:txBody>
          <a:bodyPr wrap="square" rtlCol="0">
            <a:spAutoFit/>
          </a:bodyPr>
          <a:lstStyle/>
          <a:p>
            <a:r>
              <a:rPr lang="en-US" dirty="0"/>
              <a:t>where </a:t>
            </a:r>
            <a:r>
              <a:rPr lang="en-US" i="1" dirty="0"/>
              <a:t>I</a:t>
            </a:r>
            <a:r>
              <a:rPr lang="en-US" i="1" baseline="-25000" dirty="0"/>
              <a:t>L</a:t>
            </a:r>
            <a:r>
              <a:rPr lang="en-US" dirty="0"/>
              <a:t> = light-generated current</a:t>
            </a:r>
            <a:endParaRPr lang="en-IN" dirty="0"/>
          </a:p>
        </p:txBody>
      </p:sp>
      <p:sp>
        <p:nvSpPr>
          <p:cNvPr id="13" name="TextBox 12">
            <a:extLst>
              <a:ext uri="{FF2B5EF4-FFF2-40B4-BE49-F238E27FC236}">
                <a16:creationId xmlns:a16="http://schemas.microsoft.com/office/drawing/2014/main" id="{45B6CDF9-FE1F-39F2-C021-84D607714B48}"/>
              </a:ext>
            </a:extLst>
          </p:cNvPr>
          <p:cNvSpPr txBox="1"/>
          <p:nvPr/>
        </p:nvSpPr>
        <p:spPr>
          <a:xfrm>
            <a:off x="838200" y="839741"/>
            <a:ext cx="3589867" cy="369332"/>
          </a:xfrm>
          <a:prstGeom prst="rect">
            <a:avLst/>
          </a:prstGeom>
          <a:noFill/>
        </p:spPr>
        <p:txBody>
          <a:bodyPr wrap="square" rtlCol="0">
            <a:spAutoFit/>
          </a:bodyPr>
          <a:lstStyle/>
          <a:p>
            <a:r>
              <a:rPr lang="en-IN" b="1" dirty="0"/>
              <a:t>Solar cell model</a:t>
            </a:r>
          </a:p>
        </p:txBody>
      </p:sp>
    </p:spTree>
    <p:extLst>
      <p:ext uri="{BB962C8B-B14F-4D97-AF65-F5344CB8AC3E}">
        <p14:creationId xmlns:p14="http://schemas.microsoft.com/office/powerpoint/2010/main" val="22853801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50</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428EB7F7-A910-2A93-9585-8D636E6EBB5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097" name="Picture 2">
            <a:extLst>
              <a:ext uri="{FF2B5EF4-FFF2-40B4-BE49-F238E27FC236}">
                <a16:creationId xmlns:a16="http://schemas.microsoft.com/office/drawing/2014/main" id="{D2310915-30FC-A9E7-DD9F-74D8BA721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53770"/>
            <a:ext cx="4493130" cy="360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98ED87C-5BA8-BA54-9385-F094C2C83C54}"/>
              </a:ext>
            </a:extLst>
          </p:cNvPr>
          <p:cNvSpPr txBox="1"/>
          <p:nvPr/>
        </p:nvSpPr>
        <p:spPr>
          <a:xfrm>
            <a:off x="863600" y="4553770"/>
            <a:ext cx="4876800" cy="798104"/>
          </a:xfrm>
          <a:prstGeom prst="rect">
            <a:avLst/>
          </a:prstGeom>
          <a:noFill/>
        </p:spPr>
        <p:txBody>
          <a:bodyPr wrap="square" rtlCol="0">
            <a:spAutoFit/>
          </a:bodyPr>
          <a:lstStyle/>
          <a:p>
            <a:pPr>
              <a:lnSpc>
                <a:spcPct val="150000"/>
              </a:lnSpc>
            </a:pPr>
            <a:r>
              <a:rPr kumimoji="0" lang="en-US" altLang="en-US" sz="1600" b="1"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Fig 14: </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J-V characteristic curve of the ITO/Meso-TiO</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2</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[(CH</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3</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NH</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3</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3</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Bi</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2</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Cl</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9</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t>
            </a:r>
            <a:r>
              <a:rPr kumimoji="0" lang="en-US" altLang="en-US" sz="1600" b="0" i="0" u="none" strike="noStrike" cap="none" normalizeH="0" baseline="-25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n</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/Ag/ITO device</a:t>
            </a:r>
            <a:r>
              <a:rPr kumimoji="0" lang="en-US" altLang="en-US" sz="1600" b="0" i="0" u="none" strike="noStrike" cap="none" normalizeH="0" baseline="0" dirty="0">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Bell MT" panose="02020503060305020303" pitchFamily="18" charset="0"/>
            </a:endParaRPr>
          </a:p>
        </p:txBody>
      </p:sp>
      <p:sp>
        <p:nvSpPr>
          <p:cNvPr id="7" name="TextBox 6">
            <a:extLst>
              <a:ext uri="{FF2B5EF4-FFF2-40B4-BE49-F238E27FC236}">
                <a16:creationId xmlns:a16="http://schemas.microsoft.com/office/drawing/2014/main" id="{E2182AF0-8DA9-0B50-E0CB-E37EC7F5F534}"/>
              </a:ext>
            </a:extLst>
          </p:cNvPr>
          <p:cNvSpPr txBox="1"/>
          <p:nvPr/>
        </p:nvSpPr>
        <p:spPr>
          <a:xfrm>
            <a:off x="6096000" y="3881991"/>
            <a:ext cx="5232400" cy="1702967"/>
          </a:xfrm>
          <a:prstGeom prst="rect">
            <a:avLst/>
          </a:prstGeom>
          <a:noFill/>
        </p:spPr>
        <p:txBody>
          <a:bodyPr wrap="square" rtlCol="0">
            <a:spAutoFit/>
          </a:bodyPr>
          <a:lstStyle/>
          <a:p>
            <a:pPr marL="285750" indent="-285750">
              <a:lnSpc>
                <a:spcPct val="150000"/>
              </a:lnSpc>
              <a:buBlip>
                <a:blip r:embed="rId4"/>
              </a:buBlip>
            </a:pPr>
            <a:r>
              <a:rPr lang="en-IN" dirty="0"/>
              <a:t>Open circuit voltage (V</a:t>
            </a:r>
            <a:r>
              <a:rPr lang="en-IN" baseline="-25000" dirty="0"/>
              <a:t>OC</a:t>
            </a:r>
            <a:r>
              <a:rPr lang="en-IN" dirty="0"/>
              <a:t>) = 496 mV</a:t>
            </a:r>
          </a:p>
          <a:p>
            <a:pPr marL="285750" indent="-285750">
              <a:lnSpc>
                <a:spcPct val="150000"/>
              </a:lnSpc>
              <a:buBlip>
                <a:blip r:embed="rId4"/>
              </a:buBlip>
            </a:pPr>
            <a:r>
              <a:rPr lang="en-IN" dirty="0"/>
              <a:t>Fill-factor (FF) = 0.55</a:t>
            </a:r>
          </a:p>
          <a:p>
            <a:pPr marL="285750" indent="-285750">
              <a:lnSpc>
                <a:spcPct val="150000"/>
              </a:lnSpc>
              <a:buBlip>
                <a:blip r:embed="rId4"/>
              </a:buBlip>
            </a:pPr>
            <a:r>
              <a:rPr lang="en-IN" dirty="0"/>
              <a:t>Short-circuit current density (J</a:t>
            </a:r>
            <a:r>
              <a:rPr lang="en-IN" baseline="-25000" dirty="0"/>
              <a:t>SC</a:t>
            </a:r>
            <a:r>
              <a:rPr lang="en-IN" dirty="0"/>
              <a:t>) = 100 </a:t>
            </a:r>
            <a:r>
              <a:rPr lang="en-IN" dirty="0" err="1"/>
              <a:t>nA</a:t>
            </a:r>
            <a:r>
              <a:rPr lang="en-IN" dirty="0"/>
              <a:t>/cm</a:t>
            </a:r>
            <a:r>
              <a:rPr lang="en-IN" baseline="30000" dirty="0"/>
              <a:t>2</a:t>
            </a:r>
            <a:r>
              <a:rPr lang="en-IN" dirty="0"/>
              <a:t> </a:t>
            </a:r>
          </a:p>
          <a:p>
            <a:pPr marL="285750" indent="-285750">
              <a:lnSpc>
                <a:spcPct val="150000"/>
              </a:lnSpc>
              <a:buBlip>
                <a:blip r:embed="rId4"/>
              </a:buBlip>
            </a:pPr>
            <a:r>
              <a:rPr lang="en-IN" dirty="0"/>
              <a:t>Efficiency =  ~ 0.1%</a:t>
            </a:r>
          </a:p>
        </p:txBody>
      </p:sp>
      <p:sp>
        <p:nvSpPr>
          <p:cNvPr id="10" name="Rectangle 2">
            <a:extLst>
              <a:ext uri="{FF2B5EF4-FFF2-40B4-BE49-F238E27FC236}">
                <a16:creationId xmlns:a16="http://schemas.microsoft.com/office/drawing/2014/main" id="{3203A5E0-97D9-BFAB-FDCB-92A62A9191B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073" name="Picture 15">
            <a:extLst>
              <a:ext uri="{FF2B5EF4-FFF2-40B4-BE49-F238E27FC236}">
                <a16:creationId xmlns:a16="http://schemas.microsoft.com/office/drawing/2014/main" id="{CD4EA6FD-AD37-F9D2-5628-485E52A36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0672" y="1016767"/>
            <a:ext cx="2943225" cy="24860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7FA40315-37C2-400F-C0AF-4A8553A57E97}"/>
              </a:ext>
            </a:extLst>
          </p:cNvPr>
          <p:cNvSpPr>
            <a:spLocks noChangeArrowheads="1"/>
          </p:cNvSpPr>
          <p:nvPr/>
        </p:nvSpPr>
        <p:spPr bwMode="auto">
          <a:xfrm>
            <a:off x="6324600" y="3532219"/>
            <a:ext cx="40640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F</a:t>
            </a:r>
            <a:r>
              <a:rPr kumimoji="0" lang="en-US" altLang="en-US" sz="1200" b="1" i="0" u="none" strike="noStrike" cap="none" normalizeH="0" baseline="0" dirty="0" bmk="">
                <a:ln>
                  <a:noFill/>
                </a:ln>
                <a:solidFill>
                  <a:schemeClr val="tx1"/>
                </a:solidFill>
                <a:effectLst/>
                <a:ea typeface="Calibri" panose="020F0502020204030204" pitchFamily="34" charset="0"/>
                <a:cs typeface="Times New Roman" panose="02020603050405020304" pitchFamily="18" charset="0"/>
              </a:rPr>
              <a:t>ig. 15</a:t>
            </a:r>
            <a:r>
              <a:rPr kumimoji="0" lang="en-US" altLang="en-US" sz="1200" b="1" i="0" u="none" strike="noStrike" cap="none" normalizeH="0" baseline="0" dirty="0" bmk="_Ref82167866">
                <a:ln>
                  <a:noFill/>
                </a:ln>
                <a:solidFill>
                  <a:schemeClr val="tx1"/>
                </a:solidFill>
                <a:effectLst/>
                <a:ea typeface="Calibri" panose="020F0502020204030204" pitchFamily="34" charset="0"/>
                <a:cs typeface="Times New Roman" panose="02020603050405020304" pitchFamily="18" charset="0"/>
              </a:rPr>
              <a:t>:</a:t>
            </a:r>
            <a:r>
              <a:rPr kumimoji="0" lang="en-US" altLang="en-US" sz="1200" b="0" i="0" u="none" strike="noStrike" cap="none" normalizeH="0" baseline="0" dirty="0" bmk="_Ref82167866">
                <a:ln>
                  <a:noFill/>
                </a:ln>
                <a:solidFill>
                  <a:schemeClr val="tx1"/>
                </a:solidFill>
                <a:effectLst/>
                <a:ea typeface="Calibri" panose="020F0502020204030204" pitchFamily="34" charset="0"/>
                <a:cs typeface="Times New Roman" panose="02020603050405020304" pitchFamily="18" charset="0"/>
              </a:rPr>
              <a:t> External quantum efficiency of the solar cell device.</a:t>
            </a:r>
            <a:endParaRPr kumimoji="0" lang="en-US" altLang="en-US" sz="1800" b="0" i="0" u="none" strike="noStrike" cap="none" normalizeH="0" baseline="0" dirty="0">
              <a:ln>
                <a:noFill/>
              </a:ln>
              <a:solidFill>
                <a:schemeClr val="tx1"/>
              </a:solidFill>
              <a:effectLst/>
            </a:endParaRPr>
          </a:p>
        </p:txBody>
      </p:sp>
      <p:graphicFrame>
        <p:nvGraphicFramePr>
          <p:cNvPr id="12" name="Table 7">
            <a:extLst>
              <a:ext uri="{FF2B5EF4-FFF2-40B4-BE49-F238E27FC236}">
                <a16:creationId xmlns:a16="http://schemas.microsoft.com/office/drawing/2014/main" id="{D4FE87F5-3E0F-D23C-5110-ECAD9F190992}"/>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cxnSp>
        <p:nvCxnSpPr>
          <p:cNvPr id="13" name="Straight Connector 12">
            <a:extLst>
              <a:ext uri="{FF2B5EF4-FFF2-40B4-BE49-F238E27FC236}">
                <a16:creationId xmlns:a16="http://schemas.microsoft.com/office/drawing/2014/main" id="{98D6AA44-94E4-3347-2BD5-C22647A09B6B}"/>
              </a:ext>
            </a:extLst>
          </p:cNvPr>
          <p:cNvCxnSpPr/>
          <p:nvPr/>
        </p:nvCxnSpPr>
        <p:spPr>
          <a:xfrm>
            <a:off x="1549400" y="2497667"/>
            <a:ext cx="378193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93523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51</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2">
            <a:extLst>
              <a:ext uri="{FF2B5EF4-FFF2-40B4-BE49-F238E27FC236}">
                <a16:creationId xmlns:a16="http://schemas.microsoft.com/office/drawing/2014/main" id="{82BC3424-03FC-0EAA-D766-B5B34680C84F}"/>
              </a:ext>
            </a:extLst>
          </p:cNvPr>
          <p:cNvGraphicFramePr>
            <a:graphicFrameLocks noGrp="1"/>
          </p:cNvGraphicFramePr>
          <p:nvPr>
            <p:extLst>
              <p:ext uri="{D42A27DB-BD31-4B8C-83A1-F6EECF244321}">
                <p14:modId xmlns:p14="http://schemas.microsoft.com/office/powerpoint/2010/main" val="2083840276"/>
              </p:ext>
            </p:extLst>
          </p:nvPr>
        </p:nvGraphicFramePr>
        <p:xfrm>
          <a:off x="838200" y="914398"/>
          <a:ext cx="10547350" cy="5103210"/>
        </p:xfrm>
        <a:graphic>
          <a:graphicData uri="http://schemas.openxmlformats.org/drawingml/2006/table">
            <a:tbl>
              <a:tblPr firstRow="1" firstCol="1" bandRow="1">
                <a:tableStyleId>{72833802-FEF1-4C79-8D5D-14CF1EAF98D9}</a:tableStyleId>
              </a:tblPr>
              <a:tblGrid>
                <a:gridCol w="2864121">
                  <a:extLst>
                    <a:ext uri="{9D8B030D-6E8A-4147-A177-3AD203B41FA5}">
                      <a16:colId xmlns:a16="http://schemas.microsoft.com/office/drawing/2014/main" val="1275944529"/>
                    </a:ext>
                  </a:extLst>
                </a:gridCol>
                <a:gridCol w="1326879">
                  <a:extLst>
                    <a:ext uri="{9D8B030D-6E8A-4147-A177-3AD203B41FA5}">
                      <a16:colId xmlns:a16="http://schemas.microsoft.com/office/drawing/2014/main" val="2499774794"/>
                    </a:ext>
                  </a:extLst>
                </a:gridCol>
                <a:gridCol w="1866122">
                  <a:extLst>
                    <a:ext uri="{9D8B030D-6E8A-4147-A177-3AD203B41FA5}">
                      <a16:colId xmlns:a16="http://schemas.microsoft.com/office/drawing/2014/main" val="2830729067"/>
                    </a:ext>
                  </a:extLst>
                </a:gridCol>
                <a:gridCol w="1940768">
                  <a:extLst>
                    <a:ext uri="{9D8B030D-6E8A-4147-A177-3AD203B41FA5}">
                      <a16:colId xmlns:a16="http://schemas.microsoft.com/office/drawing/2014/main" val="3357364070"/>
                    </a:ext>
                  </a:extLst>
                </a:gridCol>
                <a:gridCol w="2549460">
                  <a:extLst>
                    <a:ext uri="{9D8B030D-6E8A-4147-A177-3AD203B41FA5}">
                      <a16:colId xmlns:a16="http://schemas.microsoft.com/office/drawing/2014/main" val="810180473"/>
                    </a:ext>
                  </a:extLst>
                </a:gridCol>
              </a:tblGrid>
              <a:tr h="667807">
                <a:tc>
                  <a:txBody>
                    <a:bodyPr/>
                    <a:lstStyle/>
                    <a:p>
                      <a:pPr algn="ctr">
                        <a:lnSpc>
                          <a:spcPct val="150000"/>
                        </a:lnSpc>
                        <a:spcAft>
                          <a:spcPts val="800"/>
                        </a:spcAft>
                      </a:pPr>
                      <a:r>
                        <a:rPr lang="en-US" sz="1400" dirty="0">
                          <a:effectLst/>
                        </a:rPr>
                        <a:t>Light absorber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400" dirty="0">
                          <a:effectLst/>
                        </a:rPr>
                        <a:t>V</a:t>
                      </a:r>
                      <a:r>
                        <a:rPr lang="en-US" sz="1400" baseline="-25000" dirty="0">
                          <a:effectLst/>
                        </a:rPr>
                        <a:t>OC</a:t>
                      </a:r>
                      <a:r>
                        <a:rPr lang="en-US" sz="1400" dirty="0">
                          <a:effectLst/>
                        </a:rPr>
                        <a:t> (mV)</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400" dirty="0">
                          <a:effectLst/>
                        </a:rPr>
                        <a:t>Fill-actor (FF)</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400" dirty="0">
                          <a:effectLst/>
                        </a:rPr>
                        <a:t>Published in year</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50000"/>
                        </a:lnSpc>
                        <a:spcAft>
                          <a:spcPts val="800"/>
                        </a:spcAft>
                      </a:pPr>
                      <a:r>
                        <a:rPr lang="en-US" sz="1400" dirty="0">
                          <a:effectLst/>
                        </a:rPr>
                        <a:t>Ref.</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69028689"/>
                  </a:ext>
                </a:extLst>
              </a:tr>
              <a:tr h="849518">
                <a:tc>
                  <a:txBody>
                    <a:bodyPr/>
                    <a:lstStyle/>
                    <a:p>
                      <a:pPr algn="ctr">
                        <a:lnSpc>
                          <a:spcPct val="150000"/>
                        </a:lnSpc>
                        <a:spcAft>
                          <a:spcPts val="800"/>
                        </a:spcAft>
                      </a:pPr>
                      <a:r>
                        <a:rPr lang="en-US" sz="1400" dirty="0">
                          <a:effectLst/>
                        </a:rPr>
                        <a:t>1,6-hexanediammonium bismuth iodide (HDABiI</a:t>
                      </a:r>
                      <a:r>
                        <a:rPr lang="en-US" sz="1400" baseline="-25000" dirty="0">
                          <a:effectLst/>
                        </a:rPr>
                        <a:t>5</a:t>
                      </a:r>
                      <a:r>
                        <a:rPr lang="en-US" sz="1400" dirty="0">
                          <a:effectLst/>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384</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0.43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2016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dirty="0"/>
                        <a:t>J. Mater. Chem. 4 (2016) 6837.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2381894"/>
                  </a:ext>
                </a:extLst>
              </a:tr>
              <a:tr h="625225">
                <a:tc>
                  <a:txBody>
                    <a:bodyPr/>
                    <a:lstStyle/>
                    <a:p>
                      <a:pPr algn="ctr">
                        <a:lnSpc>
                          <a:spcPct val="150000"/>
                        </a:lnSpc>
                        <a:spcAft>
                          <a:spcPts val="800"/>
                        </a:spcAft>
                      </a:pPr>
                      <a:r>
                        <a:rPr lang="en-US" sz="1400" dirty="0">
                          <a:effectLst/>
                        </a:rPr>
                        <a:t>(CH</a:t>
                      </a:r>
                      <a:r>
                        <a:rPr lang="en-US" sz="1400" baseline="-25000" dirty="0">
                          <a:effectLst/>
                        </a:rPr>
                        <a:t>3</a:t>
                      </a:r>
                      <a:r>
                        <a:rPr lang="en-US" sz="1400" dirty="0">
                          <a:effectLst/>
                        </a:rPr>
                        <a:t>NH</a:t>
                      </a:r>
                      <a:r>
                        <a:rPr lang="en-US" sz="1400" baseline="-25000" dirty="0">
                          <a:effectLst/>
                        </a:rPr>
                        <a:t>3</a:t>
                      </a:r>
                      <a:r>
                        <a:rPr lang="en-US" sz="1400" dirty="0">
                          <a:effectLst/>
                        </a:rPr>
                        <a:t>)</a:t>
                      </a:r>
                      <a:r>
                        <a:rPr lang="en-US" sz="1400" baseline="-25000" dirty="0">
                          <a:effectLst/>
                        </a:rPr>
                        <a:t>3</a:t>
                      </a:r>
                      <a:r>
                        <a:rPr lang="en-US" sz="1400" dirty="0">
                          <a:effectLst/>
                        </a:rPr>
                        <a:t>Bi</a:t>
                      </a:r>
                      <a:r>
                        <a:rPr lang="en-US" sz="1400" baseline="-25000" dirty="0">
                          <a:effectLst/>
                        </a:rPr>
                        <a:t>2</a:t>
                      </a:r>
                      <a:r>
                        <a:rPr lang="en-US" sz="1400" dirty="0">
                          <a:effectLst/>
                        </a:rPr>
                        <a:t>I</a:t>
                      </a:r>
                      <a:r>
                        <a:rPr lang="en-US" sz="1400" baseline="-25000" dirty="0">
                          <a:effectLst/>
                        </a:rPr>
                        <a:t>9</a:t>
                      </a:r>
                      <a:r>
                        <a:rPr lang="en-US" sz="1400" dirty="0">
                          <a:effectLst/>
                        </a:rPr>
                        <a:t>Cl</a:t>
                      </a:r>
                      <a:r>
                        <a:rPr lang="en-US" sz="1400" baseline="-25000" dirty="0">
                          <a:effectLst/>
                        </a:rPr>
                        <a:t>X</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40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0.38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a:effectLst/>
                        </a:rPr>
                        <a:t>2015</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dirty="0"/>
                        <a:t>Adv. Mater. 27 (2015) 6806.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1221931"/>
                  </a:ext>
                </a:extLst>
              </a:tr>
              <a:tr h="625225">
                <a:tc>
                  <a:txBody>
                    <a:bodyPr/>
                    <a:lstStyle/>
                    <a:p>
                      <a:pPr algn="ctr">
                        <a:lnSpc>
                          <a:spcPct val="150000"/>
                        </a:lnSpc>
                        <a:spcAft>
                          <a:spcPts val="800"/>
                        </a:spcAft>
                      </a:pPr>
                      <a:r>
                        <a:rPr lang="en-US" sz="1400">
                          <a:effectLst/>
                        </a:rPr>
                        <a:t>(CH</a:t>
                      </a:r>
                      <a:r>
                        <a:rPr lang="en-US" sz="1400" baseline="-25000">
                          <a:effectLst/>
                        </a:rPr>
                        <a:t>3</a:t>
                      </a:r>
                      <a:r>
                        <a:rPr lang="en-US" sz="1400">
                          <a:effectLst/>
                        </a:rPr>
                        <a:t>NH</a:t>
                      </a:r>
                      <a:r>
                        <a:rPr lang="en-US" sz="1400" baseline="-25000">
                          <a:effectLst/>
                        </a:rPr>
                        <a:t>3</a:t>
                      </a:r>
                      <a:r>
                        <a:rPr lang="en-US" sz="1400">
                          <a:effectLst/>
                        </a:rPr>
                        <a:t>)</a:t>
                      </a:r>
                      <a:r>
                        <a:rPr lang="en-US" sz="1400" baseline="-25000">
                          <a:effectLst/>
                        </a:rPr>
                        <a:t>3</a:t>
                      </a:r>
                      <a:r>
                        <a:rPr lang="en-US" sz="1400">
                          <a:effectLst/>
                        </a:rPr>
                        <a:t>CuCl</a:t>
                      </a:r>
                      <a:r>
                        <a:rPr lang="en-US" sz="1400" baseline="-25000">
                          <a:effectLst/>
                        </a:rPr>
                        <a:t>2</a:t>
                      </a:r>
                      <a:r>
                        <a:rPr lang="en-US" sz="1400">
                          <a:effectLst/>
                        </a:rPr>
                        <a:t>Br</a:t>
                      </a:r>
                      <a:r>
                        <a:rPr lang="en-US" sz="1400" baseline="-25000">
                          <a:effectLst/>
                        </a:rPr>
                        <a:t>2</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a:effectLst/>
                        </a:rPr>
                        <a:t>300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0.32</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2016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dirty="0" err="1"/>
                        <a:t>Inorg</a:t>
                      </a:r>
                      <a:r>
                        <a:rPr lang="en-IN" sz="1400" dirty="0"/>
                        <a:t>. Chem. 55 (2016) 1044.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67565447"/>
                  </a:ext>
                </a:extLst>
              </a:tr>
              <a:tr h="625225">
                <a:tc>
                  <a:txBody>
                    <a:bodyPr/>
                    <a:lstStyle/>
                    <a:p>
                      <a:pPr algn="ctr">
                        <a:lnSpc>
                          <a:spcPct val="150000"/>
                        </a:lnSpc>
                        <a:spcAft>
                          <a:spcPts val="800"/>
                        </a:spcAft>
                      </a:pPr>
                      <a:r>
                        <a:rPr lang="en-US" sz="1400">
                          <a:effectLst/>
                        </a:rPr>
                        <a:t>(CH</a:t>
                      </a:r>
                      <a:r>
                        <a:rPr lang="en-US" sz="1400" baseline="-25000">
                          <a:effectLst/>
                        </a:rPr>
                        <a:t>3</a:t>
                      </a:r>
                      <a:r>
                        <a:rPr lang="en-US" sz="1400">
                          <a:effectLst/>
                        </a:rPr>
                        <a:t>NH</a:t>
                      </a:r>
                      <a:r>
                        <a:rPr lang="en-US" sz="1400" baseline="-25000">
                          <a:effectLst/>
                        </a:rPr>
                        <a:t>3</a:t>
                      </a:r>
                      <a:r>
                        <a:rPr lang="en-US" sz="1400">
                          <a:effectLst/>
                        </a:rPr>
                        <a:t>)</a:t>
                      </a:r>
                      <a:r>
                        <a:rPr lang="en-US" sz="1400" baseline="-25000">
                          <a:effectLst/>
                        </a:rPr>
                        <a:t>3</a:t>
                      </a:r>
                      <a:r>
                        <a:rPr lang="en-US" sz="1400">
                          <a:effectLst/>
                        </a:rPr>
                        <a:t>Bi</a:t>
                      </a:r>
                      <a:r>
                        <a:rPr lang="en-US" sz="1400" baseline="-25000">
                          <a:effectLst/>
                        </a:rPr>
                        <a:t>2</a:t>
                      </a:r>
                      <a:r>
                        <a:rPr lang="en-US" sz="1400">
                          <a:effectLst/>
                        </a:rPr>
                        <a:t>I</a:t>
                      </a:r>
                      <a:r>
                        <a:rPr lang="en-US" sz="1400" baseline="-25000">
                          <a:effectLst/>
                        </a:rPr>
                        <a:t>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a:effectLst/>
                        </a:rPr>
                        <a:t>680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a:effectLst/>
                        </a:rPr>
                        <a:t>0.33</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2015</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dirty="0"/>
                        <a:t>Adv. Mater. 27 (2015) 6806.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8615137"/>
                  </a:ext>
                </a:extLst>
              </a:tr>
              <a:tr h="625225">
                <a:tc>
                  <a:txBody>
                    <a:bodyPr/>
                    <a:lstStyle/>
                    <a:p>
                      <a:pPr algn="ctr">
                        <a:lnSpc>
                          <a:spcPct val="150000"/>
                        </a:lnSpc>
                        <a:spcAft>
                          <a:spcPts val="800"/>
                        </a:spcAft>
                      </a:pPr>
                      <a:r>
                        <a:rPr lang="en-US" sz="1400">
                          <a:effectLst/>
                        </a:rPr>
                        <a:t>(CH</a:t>
                      </a:r>
                      <a:r>
                        <a:rPr lang="en-US" sz="1400" baseline="-25000">
                          <a:effectLst/>
                        </a:rPr>
                        <a:t>3</a:t>
                      </a:r>
                      <a:r>
                        <a:rPr lang="en-US" sz="1400">
                          <a:effectLst/>
                        </a:rPr>
                        <a:t>NH</a:t>
                      </a:r>
                      <a:r>
                        <a:rPr lang="en-US" sz="1400" baseline="-25000">
                          <a:effectLst/>
                        </a:rPr>
                        <a:t>3</a:t>
                      </a:r>
                      <a:r>
                        <a:rPr lang="en-US" sz="1400">
                          <a:effectLst/>
                        </a:rPr>
                        <a:t>)</a:t>
                      </a:r>
                      <a:r>
                        <a:rPr lang="en-US" sz="1400" baseline="-25000">
                          <a:effectLst/>
                        </a:rPr>
                        <a:t>3</a:t>
                      </a:r>
                      <a:r>
                        <a:rPr lang="en-US" sz="1400">
                          <a:effectLst/>
                        </a:rPr>
                        <a:t>Bi</a:t>
                      </a:r>
                      <a:r>
                        <a:rPr lang="en-US" sz="1400" baseline="-25000">
                          <a:effectLst/>
                        </a:rPr>
                        <a:t>2</a:t>
                      </a:r>
                      <a:r>
                        <a:rPr lang="en-US" sz="1400">
                          <a:effectLst/>
                        </a:rPr>
                        <a:t>I</a:t>
                      </a:r>
                      <a:r>
                        <a:rPr lang="en-US" sz="1400" baseline="-25000">
                          <a:effectLst/>
                        </a:rPr>
                        <a:t>9</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a:effectLst/>
                        </a:rPr>
                        <a:t>354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a:effectLst/>
                        </a:rPr>
                        <a:t>0.454</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2016</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dirty="0"/>
                        <a:t>Nano Res 9 (2016) 692.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9999596"/>
                  </a:ext>
                </a:extLst>
              </a:tr>
              <a:tr h="684406">
                <a:tc>
                  <a:txBody>
                    <a:bodyPr/>
                    <a:lstStyle/>
                    <a:p>
                      <a:pPr algn="ctr">
                        <a:lnSpc>
                          <a:spcPct val="150000"/>
                        </a:lnSpc>
                        <a:spcAft>
                          <a:spcPts val="800"/>
                        </a:spcAft>
                      </a:pPr>
                      <a:r>
                        <a:rPr lang="en-US" sz="1400" dirty="0">
                          <a:effectLst/>
                        </a:rPr>
                        <a:t>1D polymer- [(CH</a:t>
                      </a:r>
                      <a:r>
                        <a:rPr lang="en-US" sz="1400" baseline="-25000" dirty="0">
                          <a:effectLst/>
                        </a:rPr>
                        <a:t>3</a:t>
                      </a:r>
                      <a:r>
                        <a:rPr lang="en-US" sz="1400" dirty="0">
                          <a:effectLst/>
                        </a:rPr>
                        <a:t>NH</a:t>
                      </a:r>
                      <a:r>
                        <a:rPr lang="en-US" sz="1400" baseline="-25000" dirty="0">
                          <a:effectLst/>
                        </a:rPr>
                        <a:t>3</a:t>
                      </a:r>
                      <a:r>
                        <a:rPr lang="en-US" sz="1400" dirty="0">
                          <a:effectLst/>
                        </a:rPr>
                        <a:t>)</a:t>
                      </a:r>
                      <a:r>
                        <a:rPr lang="en-US" sz="1400" baseline="-25000" dirty="0">
                          <a:effectLst/>
                        </a:rPr>
                        <a:t>3</a:t>
                      </a:r>
                      <a:r>
                        <a:rPr lang="en-US" sz="1400" dirty="0">
                          <a:effectLst/>
                        </a:rPr>
                        <a:t>Bi</a:t>
                      </a:r>
                      <a:r>
                        <a:rPr lang="en-US" sz="1400" baseline="-25000" dirty="0">
                          <a:effectLst/>
                        </a:rPr>
                        <a:t>2</a:t>
                      </a:r>
                      <a:r>
                        <a:rPr lang="en-US" sz="1400" dirty="0">
                          <a:effectLst/>
                        </a:rPr>
                        <a:t>Cl</a:t>
                      </a:r>
                      <a:r>
                        <a:rPr lang="en-US" sz="1400" baseline="-25000" dirty="0">
                          <a:effectLst/>
                        </a:rPr>
                        <a:t>9</a:t>
                      </a:r>
                      <a:r>
                        <a:rPr lang="en-US" sz="1400" dirty="0">
                          <a:effectLst/>
                        </a:rPr>
                        <a:t>]</a:t>
                      </a:r>
                      <a:r>
                        <a:rPr lang="en-US" sz="1400" baseline="-25000" dirty="0">
                          <a:effectLst/>
                        </a:rPr>
                        <a:t>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a:effectLst/>
                        </a:rPr>
                        <a:t>430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a:effectLst/>
                        </a:rPr>
                        <a: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dirty="0">
                          <a:effectLst/>
                        </a:rPr>
                        <a:t>2018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IN" sz="1400" dirty="0"/>
                        <a:t>ACS Appl. Energy Mater. 1 (2018) 2405.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29963061"/>
                  </a:ext>
                </a:extLst>
              </a:tr>
              <a:tr h="400579">
                <a:tc>
                  <a:txBody>
                    <a:bodyPr/>
                    <a:lstStyle/>
                    <a:p>
                      <a:pPr algn="ctr">
                        <a:lnSpc>
                          <a:spcPct val="150000"/>
                        </a:lnSpc>
                        <a:spcAft>
                          <a:spcPts val="800"/>
                        </a:spcAft>
                      </a:pPr>
                      <a:r>
                        <a:rPr lang="en-US" sz="1400" b="1">
                          <a:effectLst/>
                        </a:rPr>
                        <a:t>[(CH</a:t>
                      </a:r>
                      <a:r>
                        <a:rPr lang="en-US" sz="1400" b="1" baseline="-25000">
                          <a:effectLst/>
                        </a:rPr>
                        <a:t>3</a:t>
                      </a:r>
                      <a:r>
                        <a:rPr lang="en-US" sz="1400" b="1">
                          <a:effectLst/>
                        </a:rPr>
                        <a:t>NH</a:t>
                      </a:r>
                      <a:r>
                        <a:rPr lang="en-US" sz="1400" b="1" baseline="-25000">
                          <a:effectLst/>
                        </a:rPr>
                        <a:t>3</a:t>
                      </a:r>
                      <a:r>
                        <a:rPr lang="en-US" sz="1400" b="1">
                          <a:effectLst/>
                        </a:rPr>
                        <a:t>)</a:t>
                      </a:r>
                      <a:r>
                        <a:rPr lang="en-US" sz="1400" b="1" baseline="-25000">
                          <a:effectLst/>
                        </a:rPr>
                        <a:t>3</a:t>
                      </a:r>
                      <a:r>
                        <a:rPr lang="en-US" sz="1400" b="1">
                          <a:effectLst/>
                        </a:rPr>
                        <a:t>Bi</a:t>
                      </a:r>
                      <a:r>
                        <a:rPr lang="en-US" sz="1400" b="1" baseline="-25000">
                          <a:effectLst/>
                        </a:rPr>
                        <a:t>2</a:t>
                      </a:r>
                      <a:r>
                        <a:rPr lang="en-US" sz="1400" b="1">
                          <a:effectLst/>
                        </a:rPr>
                        <a:t>Cl</a:t>
                      </a:r>
                      <a:r>
                        <a:rPr lang="en-US" sz="1400" b="1" baseline="-25000">
                          <a:effectLst/>
                        </a:rPr>
                        <a:t>9</a:t>
                      </a:r>
                      <a:r>
                        <a:rPr lang="en-US" sz="1400" b="1">
                          <a:effectLst/>
                        </a:rPr>
                        <a:t>]</a:t>
                      </a:r>
                      <a:r>
                        <a:rPr lang="en-US" sz="1400" b="1" baseline="-25000">
                          <a:effectLst/>
                        </a:rPr>
                        <a:t>n </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b="1">
                          <a:effectLst/>
                        </a:rPr>
                        <a:t>496</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b="1">
                          <a:effectLst/>
                        </a:rPr>
                        <a:t>0.55</a:t>
                      </a:r>
                      <a:endParaRPr lang="en-IN" sz="14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2021</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800"/>
                        </a:spcAft>
                      </a:pPr>
                      <a:r>
                        <a:rPr lang="en-US" sz="1400" b="1" dirty="0">
                          <a:effectLst/>
                        </a:rPr>
                        <a:t>This work</a:t>
                      </a:r>
                      <a:endParaRPr lang="en-IN"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146073"/>
                  </a:ext>
                </a:extLst>
              </a:tr>
            </a:tbl>
          </a:graphicData>
        </a:graphic>
      </p:graphicFrame>
      <p:graphicFrame>
        <p:nvGraphicFramePr>
          <p:cNvPr id="7" name="Table 7">
            <a:extLst>
              <a:ext uri="{FF2B5EF4-FFF2-40B4-BE49-F238E27FC236}">
                <a16:creationId xmlns:a16="http://schemas.microsoft.com/office/drawing/2014/main" id="{C0BC307C-D20A-E95D-7E77-DE3B18F6004B}"/>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398208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52</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47001E60-2019-0415-489D-CB0C3EAFED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extBox 11">
            <a:extLst>
              <a:ext uri="{FF2B5EF4-FFF2-40B4-BE49-F238E27FC236}">
                <a16:creationId xmlns:a16="http://schemas.microsoft.com/office/drawing/2014/main" id="{8485132C-0E0D-1632-C2AE-87579FD3F4CA}"/>
              </a:ext>
            </a:extLst>
          </p:cNvPr>
          <p:cNvSpPr txBox="1"/>
          <p:nvPr/>
        </p:nvSpPr>
        <p:spPr>
          <a:xfrm>
            <a:off x="838200" y="2721302"/>
            <a:ext cx="10504457" cy="954107"/>
          </a:xfrm>
          <a:prstGeom prst="rect">
            <a:avLst/>
          </a:prstGeom>
          <a:noFill/>
        </p:spPr>
        <p:txBody>
          <a:bodyPr wrap="square" rtlCol="0">
            <a:spAutoFit/>
          </a:bodyPr>
          <a:lstStyle/>
          <a:p>
            <a:pPr algn="ctr"/>
            <a:r>
              <a:rPr lang="en-IN" sz="2800" b="1" dirty="0">
                <a:effectLst/>
              </a:rPr>
              <a:t>A dielectric study of Br-doped lead-free methylammonium bismuth chloride (CH</a:t>
            </a:r>
            <a:r>
              <a:rPr lang="en-IN" sz="2800" b="1" baseline="-25000" dirty="0">
                <a:effectLst/>
              </a:rPr>
              <a:t>3</a:t>
            </a:r>
            <a:r>
              <a:rPr lang="en-IN" sz="2800" b="1" dirty="0">
                <a:effectLst/>
              </a:rPr>
              <a:t>NH</a:t>
            </a:r>
            <a:r>
              <a:rPr lang="en-IN" sz="2800" b="1" baseline="-25000" dirty="0">
                <a:effectLst/>
              </a:rPr>
              <a:t>3</a:t>
            </a:r>
            <a:r>
              <a:rPr lang="en-IN" sz="2800" b="1" dirty="0">
                <a:effectLst/>
              </a:rPr>
              <a:t>)</a:t>
            </a:r>
            <a:r>
              <a:rPr lang="en-IN" sz="2800" b="1" baseline="-25000" dirty="0">
                <a:effectLst/>
              </a:rPr>
              <a:t>3</a:t>
            </a:r>
            <a:r>
              <a:rPr lang="en-IN" sz="2800" b="1" dirty="0">
                <a:effectLst/>
              </a:rPr>
              <a:t>Bi</a:t>
            </a:r>
            <a:r>
              <a:rPr lang="en-IN" sz="2800" b="1" baseline="-25000" dirty="0">
                <a:effectLst/>
              </a:rPr>
              <a:t>2</a:t>
            </a:r>
            <a:r>
              <a:rPr lang="en-IN" sz="2800" b="1" dirty="0">
                <a:effectLst/>
              </a:rPr>
              <a:t>Br</a:t>
            </a:r>
            <a:r>
              <a:rPr lang="en-IN" sz="2800" b="1" baseline="-25000" dirty="0">
                <a:effectLst/>
              </a:rPr>
              <a:t>x</a:t>
            </a:r>
            <a:r>
              <a:rPr lang="en-IN" sz="2800" b="1" dirty="0">
                <a:effectLst/>
              </a:rPr>
              <a:t>Cl</a:t>
            </a:r>
            <a:r>
              <a:rPr lang="en-IN" sz="2800" b="1" baseline="-25000" dirty="0">
                <a:effectLst/>
              </a:rPr>
              <a:t>9−x</a:t>
            </a:r>
            <a:endParaRPr lang="en-IN" sz="2800" b="1" dirty="0"/>
          </a:p>
        </p:txBody>
      </p:sp>
      <p:graphicFrame>
        <p:nvGraphicFramePr>
          <p:cNvPr id="13" name="Table 7">
            <a:extLst>
              <a:ext uri="{FF2B5EF4-FFF2-40B4-BE49-F238E27FC236}">
                <a16:creationId xmlns:a16="http://schemas.microsoft.com/office/drawing/2014/main" id="{D5FC5AC7-5654-EA60-2F1C-BB570B045931}"/>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3773270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53</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A555BA2-DDB2-38CC-B20C-218E954026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092200" y="1148802"/>
            <a:ext cx="3890276" cy="3240000"/>
          </a:xfrm>
          <a:prstGeom prst="rect">
            <a:avLst/>
          </a:prstGeom>
          <a:noFill/>
          <a:ln>
            <a:noFill/>
          </a:ln>
        </p:spPr>
      </p:pic>
      <p:sp>
        <p:nvSpPr>
          <p:cNvPr id="7" name="TextBox 6">
            <a:extLst>
              <a:ext uri="{FF2B5EF4-FFF2-40B4-BE49-F238E27FC236}">
                <a16:creationId xmlns:a16="http://schemas.microsoft.com/office/drawing/2014/main" id="{1164C207-1C7C-0867-8397-4A774963A263}"/>
              </a:ext>
            </a:extLst>
          </p:cNvPr>
          <p:cNvSpPr txBox="1"/>
          <p:nvPr/>
        </p:nvSpPr>
        <p:spPr>
          <a:xfrm>
            <a:off x="1092200" y="4541579"/>
            <a:ext cx="3890276" cy="830997"/>
          </a:xfrm>
          <a:prstGeom prst="rect">
            <a:avLst/>
          </a:prstGeom>
          <a:noFill/>
        </p:spPr>
        <p:txBody>
          <a:bodyPr wrap="square" rtlCol="0">
            <a:spAutoFit/>
          </a:bodyPr>
          <a:lstStyle/>
          <a:p>
            <a:r>
              <a:rPr lang="en-IN" sz="1600" b="1" i="0" dirty="0">
                <a:effectLst/>
                <a:latin typeface="Bell MT" panose="02020503060305020303" pitchFamily="18" charset="0"/>
                <a:ea typeface="Calibri" panose="020F0502020204030204" pitchFamily="34" charset="0"/>
                <a:cs typeface="Times New Roman" panose="02020603050405020304" pitchFamily="18" charset="0"/>
              </a:rPr>
              <a:t>Fig 16. </a:t>
            </a:r>
            <a:r>
              <a:rPr lang="en-IN" sz="1600" i="0" dirty="0">
                <a:effectLst/>
                <a:latin typeface="Bell MT" panose="02020503060305020303" pitchFamily="18" charset="0"/>
                <a:ea typeface="Calibri" panose="020F0502020204030204" pitchFamily="34" charset="0"/>
                <a:cs typeface="Times New Roman" panose="02020603050405020304" pitchFamily="18" charset="0"/>
              </a:rPr>
              <a:t>X-Ray diffraction (XRD) pattern for (a) (CH</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3</a:t>
            </a:r>
            <a:r>
              <a:rPr lang="en-IN" sz="1600" i="0" dirty="0">
                <a:effectLst/>
                <a:latin typeface="Bell MT" panose="02020503060305020303" pitchFamily="18" charset="0"/>
                <a:ea typeface="Calibri" panose="020F0502020204030204" pitchFamily="34" charset="0"/>
                <a:cs typeface="Times New Roman" panose="02020603050405020304" pitchFamily="18" charset="0"/>
              </a:rPr>
              <a:t>NH</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3</a:t>
            </a:r>
            <a:r>
              <a:rPr lang="en-IN" sz="1600" i="0" dirty="0">
                <a:effectLst/>
                <a:latin typeface="Bell MT" panose="02020503060305020303" pitchFamily="18" charset="0"/>
                <a:ea typeface="Calibri" panose="020F0502020204030204" pitchFamily="34" charset="0"/>
                <a:cs typeface="Times New Roman" panose="02020603050405020304" pitchFamily="18" charset="0"/>
              </a:rPr>
              <a:t>)</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3</a:t>
            </a:r>
            <a:r>
              <a:rPr lang="en-IN" sz="1600" i="0" dirty="0">
                <a:effectLst/>
                <a:latin typeface="Bell MT" panose="02020503060305020303" pitchFamily="18" charset="0"/>
                <a:ea typeface="Calibri" panose="020F0502020204030204" pitchFamily="34" charset="0"/>
                <a:cs typeface="Times New Roman" panose="02020603050405020304" pitchFamily="18" charset="0"/>
              </a:rPr>
              <a:t>Bi</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2</a:t>
            </a:r>
            <a:r>
              <a:rPr lang="en-IN" sz="1600" i="0" dirty="0">
                <a:effectLst/>
                <a:latin typeface="Bell MT" panose="02020503060305020303" pitchFamily="18" charset="0"/>
                <a:ea typeface="Calibri" panose="020F0502020204030204" pitchFamily="34" charset="0"/>
                <a:cs typeface="Times New Roman" panose="02020603050405020304" pitchFamily="18" charset="0"/>
              </a:rPr>
              <a:t>Cl</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9</a:t>
            </a:r>
            <a:r>
              <a:rPr lang="en-IN" sz="1600" i="0" dirty="0">
                <a:effectLst/>
                <a:latin typeface="Bell MT" panose="02020503060305020303" pitchFamily="18" charset="0"/>
                <a:ea typeface="Calibri" panose="020F0502020204030204" pitchFamily="34" charset="0"/>
                <a:cs typeface="Times New Roman" panose="02020603050405020304" pitchFamily="18" charset="0"/>
              </a:rPr>
              <a:t> (</a:t>
            </a:r>
            <a:r>
              <a:rPr lang="en-IN" sz="1600" i="0" dirty="0" err="1">
                <a:effectLst/>
                <a:latin typeface="Bell MT" panose="02020503060305020303" pitchFamily="18" charset="0"/>
                <a:ea typeface="Calibri" panose="020F0502020204030204" pitchFamily="34" charset="0"/>
                <a:cs typeface="Times New Roman" panose="02020603050405020304" pitchFamily="18" charset="0"/>
              </a:rPr>
              <a:t>MABiCl</a:t>
            </a:r>
            <a:r>
              <a:rPr lang="en-IN" sz="1600" i="0" dirty="0">
                <a:effectLst/>
                <a:latin typeface="Bell MT" panose="02020503060305020303" pitchFamily="18" charset="0"/>
                <a:ea typeface="Calibri" panose="020F0502020204030204" pitchFamily="34" charset="0"/>
                <a:cs typeface="Times New Roman" panose="02020603050405020304" pitchFamily="18" charset="0"/>
              </a:rPr>
              <a:t>) and (b) (CH</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3</a:t>
            </a:r>
            <a:r>
              <a:rPr lang="en-IN" sz="1600" i="0" dirty="0">
                <a:effectLst/>
                <a:latin typeface="Bell MT" panose="02020503060305020303" pitchFamily="18" charset="0"/>
                <a:ea typeface="Calibri" panose="020F0502020204030204" pitchFamily="34" charset="0"/>
                <a:cs typeface="Times New Roman" panose="02020603050405020304" pitchFamily="18" charset="0"/>
              </a:rPr>
              <a:t>NH</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3</a:t>
            </a:r>
            <a:r>
              <a:rPr lang="en-IN" sz="1600" i="0" dirty="0">
                <a:effectLst/>
                <a:latin typeface="Bell MT" panose="02020503060305020303" pitchFamily="18" charset="0"/>
                <a:ea typeface="Calibri" panose="020F0502020204030204" pitchFamily="34" charset="0"/>
                <a:cs typeface="Times New Roman" panose="02020603050405020304" pitchFamily="18" charset="0"/>
              </a:rPr>
              <a:t>)</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3</a:t>
            </a:r>
            <a:r>
              <a:rPr lang="en-IN" sz="1600" i="0" dirty="0">
                <a:effectLst/>
                <a:latin typeface="Bell MT" panose="02020503060305020303" pitchFamily="18" charset="0"/>
                <a:ea typeface="Calibri" panose="020F0502020204030204" pitchFamily="34" charset="0"/>
                <a:cs typeface="Times New Roman" panose="02020603050405020304" pitchFamily="18" charset="0"/>
              </a:rPr>
              <a:t>Bi</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2</a:t>
            </a:r>
            <a:r>
              <a:rPr lang="en-IN" sz="1600" i="0" dirty="0">
                <a:effectLst/>
                <a:latin typeface="Bell MT" panose="02020503060305020303" pitchFamily="18" charset="0"/>
                <a:ea typeface="Calibri" panose="020F0502020204030204" pitchFamily="34" charset="0"/>
                <a:cs typeface="Times New Roman" panose="02020603050405020304" pitchFamily="18" charset="0"/>
              </a:rPr>
              <a:t>Br</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x</a:t>
            </a:r>
            <a:r>
              <a:rPr lang="en-IN" sz="1600" i="0" dirty="0">
                <a:effectLst/>
                <a:latin typeface="Bell MT" panose="02020503060305020303" pitchFamily="18" charset="0"/>
                <a:ea typeface="Calibri" panose="020F0502020204030204" pitchFamily="34" charset="0"/>
                <a:cs typeface="Times New Roman" panose="02020603050405020304" pitchFamily="18" charset="0"/>
              </a:rPr>
              <a:t>Cl</a:t>
            </a:r>
            <a:r>
              <a:rPr lang="en-IN" sz="1600" i="0" baseline="-25000" dirty="0">
                <a:effectLst/>
                <a:latin typeface="Bell MT" panose="02020503060305020303" pitchFamily="18" charset="0"/>
                <a:ea typeface="Calibri" panose="020F0502020204030204" pitchFamily="34" charset="0"/>
                <a:cs typeface="Times New Roman" panose="02020603050405020304" pitchFamily="18" charset="0"/>
              </a:rPr>
              <a:t>9-x</a:t>
            </a:r>
            <a:r>
              <a:rPr lang="en-IN" sz="1600" i="0" dirty="0">
                <a:effectLst/>
                <a:latin typeface="Bell MT" panose="02020503060305020303" pitchFamily="18" charset="0"/>
                <a:ea typeface="Calibri" panose="020F0502020204030204" pitchFamily="34" charset="0"/>
                <a:cs typeface="Times New Roman" panose="02020603050405020304" pitchFamily="18" charset="0"/>
              </a:rPr>
              <a:t> (x = 3) (</a:t>
            </a:r>
            <a:r>
              <a:rPr lang="en-IN" sz="1600" i="0" dirty="0" err="1">
                <a:effectLst/>
                <a:latin typeface="Bell MT" panose="02020503060305020303" pitchFamily="18" charset="0"/>
                <a:ea typeface="Calibri" panose="020F0502020204030204" pitchFamily="34" charset="0"/>
                <a:cs typeface="Times New Roman" panose="02020603050405020304" pitchFamily="18" charset="0"/>
              </a:rPr>
              <a:t>MABiBrCl</a:t>
            </a:r>
            <a:r>
              <a:rPr lang="en-IN" sz="1600" i="0" dirty="0">
                <a:effectLst/>
                <a:latin typeface="Bell MT" panose="02020503060305020303" pitchFamily="18" charset="0"/>
                <a:ea typeface="Calibri" panose="020F0502020204030204" pitchFamily="34" charset="0"/>
                <a:cs typeface="Times New Roman" panose="02020603050405020304" pitchFamily="18" charset="0"/>
              </a:rPr>
              <a:t>).</a:t>
            </a:r>
            <a:endParaRPr lang="en-IN" sz="1600" i="1" dirty="0">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9" name="Table 7">
            <a:extLst>
              <a:ext uri="{FF2B5EF4-FFF2-40B4-BE49-F238E27FC236}">
                <a16:creationId xmlns:a16="http://schemas.microsoft.com/office/drawing/2014/main" id="{B9288A8A-3D0F-9E64-C20E-255079ED4864}"/>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10" name="TextBox 9">
            <a:extLst>
              <a:ext uri="{FF2B5EF4-FFF2-40B4-BE49-F238E27FC236}">
                <a16:creationId xmlns:a16="http://schemas.microsoft.com/office/drawing/2014/main" id="{1D53F626-9023-B3B1-D4F1-B5EDE3F3852F}"/>
              </a:ext>
            </a:extLst>
          </p:cNvPr>
          <p:cNvSpPr txBox="1"/>
          <p:nvPr/>
        </p:nvSpPr>
        <p:spPr>
          <a:xfrm>
            <a:off x="5291666" y="3570269"/>
            <a:ext cx="5977467" cy="2125390"/>
          </a:xfrm>
          <a:prstGeom prst="rect">
            <a:avLst/>
          </a:prstGeom>
          <a:noFill/>
        </p:spPr>
        <p:txBody>
          <a:bodyPr wrap="square" rtlCol="0">
            <a:spAutoFit/>
          </a:bodyPr>
          <a:lstStyle/>
          <a:p>
            <a:pPr marL="285750" indent="-285750">
              <a:lnSpc>
                <a:spcPct val="150000"/>
              </a:lnSpc>
              <a:buBlip>
                <a:blip r:embed="rId4"/>
              </a:buBlip>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 XRD pattern for both the samples depicts a monoclinic structure with P21/n symmetry.</a:t>
            </a:r>
          </a:p>
          <a:p>
            <a:pPr marL="285750" indent="-285750">
              <a:lnSpc>
                <a:spcPct val="150000"/>
              </a:lnSpc>
              <a:buBlip>
                <a:blip r:embed="rId4"/>
              </a:buBlip>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We observed a small shift in some peaks which may be attributed to the micro-strain developed due to difference in ionic radii of Br and Cl 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9DACCAA4-80A5-C9BE-2D13-AEC4AD783991}"/>
              </a:ext>
            </a:extLst>
          </p:cNvPr>
          <p:cNvPicPr>
            <a:picLocks noChangeAspect="1"/>
          </p:cNvPicPr>
          <p:nvPr/>
        </p:nvPicPr>
        <p:blipFill>
          <a:blip r:embed="rId5"/>
          <a:stretch>
            <a:fillRect/>
          </a:stretch>
        </p:blipFill>
        <p:spPr>
          <a:xfrm>
            <a:off x="6746937" y="1041789"/>
            <a:ext cx="3184463" cy="1970776"/>
          </a:xfrm>
          <a:prstGeom prst="rect">
            <a:avLst/>
          </a:prstGeom>
        </p:spPr>
      </p:pic>
      <p:pic>
        <p:nvPicPr>
          <p:cNvPr id="12" name="Picture 11">
            <a:extLst>
              <a:ext uri="{FF2B5EF4-FFF2-40B4-BE49-F238E27FC236}">
                <a16:creationId xmlns:a16="http://schemas.microsoft.com/office/drawing/2014/main" id="{A4B4794A-4EC1-87F8-AB3B-FF0CF0B868C3}"/>
              </a:ext>
            </a:extLst>
          </p:cNvPr>
          <p:cNvPicPr>
            <a:picLocks noChangeAspect="1"/>
          </p:cNvPicPr>
          <p:nvPr/>
        </p:nvPicPr>
        <p:blipFill>
          <a:blip r:embed="rId6"/>
          <a:stretch>
            <a:fillRect/>
          </a:stretch>
        </p:blipFill>
        <p:spPr>
          <a:xfrm>
            <a:off x="6676225" y="2899439"/>
            <a:ext cx="646556" cy="567844"/>
          </a:xfrm>
          <a:prstGeom prst="rect">
            <a:avLst/>
          </a:prstGeom>
        </p:spPr>
      </p:pic>
    </p:spTree>
    <p:extLst>
      <p:ext uri="{BB962C8B-B14F-4D97-AF65-F5344CB8AC3E}">
        <p14:creationId xmlns:p14="http://schemas.microsoft.com/office/powerpoint/2010/main" val="3776438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54</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148" name="Picture 20">
            <a:extLst>
              <a:ext uri="{FF2B5EF4-FFF2-40B4-BE49-F238E27FC236}">
                <a16:creationId xmlns:a16="http://schemas.microsoft.com/office/drawing/2014/main" id="{FAC15D0B-F779-D0A2-3CB8-991264D48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875" y="3815793"/>
            <a:ext cx="26098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21">
            <a:extLst>
              <a:ext uri="{FF2B5EF4-FFF2-40B4-BE49-F238E27FC236}">
                <a16:creationId xmlns:a16="http://schemas.microsoft.com/office/drawing/2014/main" id="{340847F4-01E6-624C-DB03-8E0BE89ECA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9954" y="3806268"/>
            <a:ext cx="260985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9">
            <a:extLst>
              <a:ext uri="{FF2B5EF4-FFF2-40B4-BE49-F238E27FC236}">
                <a16:creationId xmlns:a16="http://schemas.microsoft.com/office/drawing/2014/main" id="{3EE271DA-8044-BDE2-EC86-ECC9FE783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75" y="951253"/>
            <a:ext cx="260985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30">
            <a:extLst>
              <a:ext uri="{FF2B5EF4-FFF2-40B4-BE49-F238E27FC236}">
                <a16:creationId xmlns:a16="http://schemas.microsoft.com/office/drawing/2014/main" id="{F32481EA-8368-80BE-0E59-2625FCAA0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4716" y="951252"/>
            <a:ext cx="2600325" cy="18002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25F78FC-28DD-5326-CDB7-97A8349EE68D}"/>
              </a:ext>
            </a:extLst>
          </p:cNvPr>
          <p:cNvSpPr txBox="1"/>
          <p:nvPr/>
        </p:nvSpPr>
        <p:spPr>
          <a:xfrm>
            <a:off x="838200" y="2824103"/>
            <a:ext cx="5446841" cy="584775"/>
          </a:xfrm>
          <a:prstGeom prst="rect">
            <a:avLst/>
          </a:prstGeom>
          <a:noFill/>
        </p:spPr>
        <p:txBody>
          <a:bodyPr wrap="square" rtlCol="0">
            <a:spAutoFit/>
          </a:bodyPr>
          <a:lstStyle/>
          <a:p>
            <a:r>
              <a:rPr lang="en-IN" sz="1600" b="1" dirty="0">
                <a:effectLst/>
                <a:latin typeface="Bell MT" panose="02020503060305020303" pitchFamily="18" charset="0"/>
              </a:rPr>
              <a:t>Fig 17</a:t>
            </a:r>
            <a:r>
              <a:rPr lang="en-IN" sz="1600" dirty="0">
                <a:effectLst/>
                <a:latin typeface="Bell MT" panose="02020503060305020303" pitchFamily="18" charset="0"/>
              </a:rPr>
              <a:t>. SEM image of (a) (CH</a:t>
            </a:r>
            <a:r>
              <a:rPr lang="en-IN" sz="1600" baseline="-25000" dirty="0">
                <a:effectLst/>
                <a:latin typeface="Bell MT" panose="02020503060305020303" pitchFamily="18" charset="0"/>
              </a:rPr>
              <a:t>3</a:t>
            </a:r>
            <a:r>
              <a:rPr lang="en-IN" sz="1600" dirty="0">
                <a:effectLst/>
                <a:latin typeface="Bell MT" panose="02020503060305020303" pitchFamily="18" charset="0"/>
              </a:rPr>
              <a:t>NH</a:t>
            </a:r>
            <a:r>
              <a:rPr lang="en-IN" sz="1600" baseline="-25000" dirty="0">
                <a:effectLst/>
                <a:latin typeface="Bell MT" panose="02020503060305020303" pitchFamily="18" charset="0"/>
              </a:rPr>
              <a:t>3</a:t>
            </a:r>
            <a:r>
              <a:rPr lang="en-IN" sz="1600" dirty="0">
                <a:effectLst/>
                <a:latin typeface="Bell MT" panose="02020503060305020303" pitchFamily="18" charset="0"/>
              </a:rPr>
              <a:t>)</a:t>
            </a:r>
            <a:r>
              <a:rPr lang="en-IN" sz="1600" baseline="-25000" dirty="0">
                <a:effectLst/>
                <a:latin typeface="Bell MT" panose="02020503060305020303" pitchFamily="18" charset="0"/>
              </a:rPr>
              <a:t>3</a:t>
            </a:r>
            <a:r>
              <a:rPr lang="en-IN" sz="1600" dirty="0">
                <a:effectLst/>
                <a:latin typeface="Bell MT" panose="02020503060305020303" pitchFamily="18" charset="0"/>
              </a:rPr>
              <a:t>Bi</a:t>
            </a:r>
            <a:r>
              <a:rPr lang="en-IN" sz="1600" baseline="-25000" dirty="0">
                <a:effectLst/>
                <a:latin typeface="Bell MT" panose="02020503060305020303" pitchFamily="18" charset="0"/>
              </a:rPr>
              <a:t>2</a:t>
            </a:r>
            <a:r>
              <a:rPr lang="en-IN" sz="1600" dirty="0">
                <a:effectLst/>
                <a:latin typeface="Bell MT" panose="02020503060305020303" pitchFamily="18" charset="0"/>
              </a:rPr>
              <a:t>Cl</a:t>
            </a:r>
            <a:r>
              <a:rPr lang="en-IN" sz="1600" baseline="-25000" dirty="0">
                <a:effectLst/>
                <a:latin typeface="Bell MT" panose="02020503060305020303" pitchFamily="18" charset="0"/>
              </a:rPr>
              <a:t>9</a:t>
            </a:r>
            <a:r>
              <a:rPr lang="en-IN" sz="1600" dirty="0">
                <a:effectLst/>
                <a:latin typeface="Bell MT" panose="02020503060305020303" pitchFamily="18" charset="0"/>
              </a:rPr>
              <a:t> (</a:t>
            </a:r>
            <a:r>
              <a:rPr lang="en-IN" sz="1600" dirty="0" err="1">
                <a:effectLst/>
                <a:latin typeface="Bell MT" panose="02020503060305020303" pitchFamily="18" charset="0"/>
              </a:rPr>
              <a:t>MABiCl</a:t>
            </a:r>
            <a:r>
              <a:rPr lang="en-IN" sz="1600" dirty="0">
                <a:effectLst/>
                <a:latin typeface="Bell MT" panose="02020503060305020303" pitchFamily="18" charset="0"/>
              </a:rPr>
              <a:t>) and (b) (CH</a:t>
            </a:r>
            <a:r>
              <a:rPr lang="en-IN" sz="1600" baseline="-25000" dirty="0">
                <a:effectLst/>
                <a:latin typeface="Bell MT" panose="02020503060305020303" pitchFamily="18" charset="0"/>
              </a:rPr>
              <a:t>3</a:t>
            </a:r>
            <a:r>
              <a:rPr lang="en-IN" sz="1600" dirty="0">
                <a:effectLst/>
                <a:latin typeface="Bell MT" panose="02020503060305020303" pitchFamily="18" charset="0"/>
              </a:rPr>
              <a:t>NH</a:t>
            </a:r>
            <a:r>
              <a:rPr lang="en-IN" sz="1600" baseline="-25000" dirty="0">
                <a:effectLst/>
                <a:latin typeface="Bell MT" panose="02020503060305020303" pitchFamily="18" charset="0"/>
              </a:rPr>
              <a:t>3</a:t>
            </a:r>
            <a:r>
              <a:rPr lang="en-IN" sz="1600" dirty="0">
                <a:effectLst/>
                <a:latin typeface="Bell MT" panose="02020503060305020303" pitchFamily="18" charset="0"/>
              </a:rPr>
              <a:t>)</a:t>
            </a:r>
            <a:r>
              <a:rPr lang="en-IN" sz="1600" baseline="-25000" dirty="0">
                <a:effectLst/>
                <a:latin typeface="Bell MT" panose="02020503060305020303" pitchFamily="18" charset="0"/>
              </a:rPr>
              <a:t>3</a:t>
            </a:r>
            <a:r>
              <a:rPr lang="en-IN" sz="1600" dirty="0">
                <a:effectLst/>
                <a:latin typeface="Bell MT" panose="02020503060305020303" pitchFamily="18" charset="0"/>
              </a:rPr>
              <a:t>Bi</a:t>
            </a:r>
            <a:r>
              <a:rPr lang="en-IN" sz="1600" baseline="-25000" dirty="0">
                <a:effectLst/>
                <a:latin typeface="Bell MT" panose="02020503060305020303" pitchFamily="18" charset="0"/>
              </a:rPr>
              <a:t>2</a:t>
            </a:r>
            <a:r>
              <a:rPr lang="en-IN" sz="1600" dirty="0">
                <a:effectLst/>
                <a:latin typeface="Bell MT" panose="02020503060305020303" pitchFamily="18" charset="0"/>
              </a:rPr>
              <a:t>Br</a:t>
            </a:r>
            <a:r>
              <a:rPr lang="en-IN" sz="1600" baseline="-25000" dirty="0">
                <a:effectLst/>
                <a:latin typeface="Bell MT" panose="02020503060305020303" pitchFamily="18" charset="0"/>
              </a:rPr>
              <a:t>x</a:t>
            </a:r>
            <a:r>
              <a:rPr lang="en-IN" sz="1600" dirty="0">
                <a:effectLst/>
                <a:latin typeface="Bell MT" panose="02020503060305020303" pitchFamily="18" charset="0"/>
              </a:rPr>
              <a:t>Cl</a:t>
            </a:r>
            <a:r>
              <a:rPr lang="en-IN" sz="1600" baseline="-25000" dirty="0">
                <a:effectLst/>
                <a:latin typeface="Bell MT" panose="02020503060305020303" pitchFamily="18" charset="0"/>
              </a:rPr>
              <a:t>9-x</a:t>
            </a:r>
            <a:r>
              <a:rPr lang="en-IN" sz="1600" dirty="0">
                <a:effectLst/>
                <a:latin typeface="Bell MT" panose="02020503060305020303" pitchFamily="18" charset="0"/>
              </a:rPr>
              <a:t> (x = 3) (</a:t>
            </a:r>
            <a:r>
              <a:rPr lang="en-IN" sz="1600" dirty="0" err="1">
                <a:effectLst/>
                <a:latin typeface="Bell MT" panose="02020503060305020303" pitchFamily="18" charset="0"/>
              </a:rPr>
              <a:t>MABiBrCl</a:t>
            </a:r>
            <a:r>
              <a:rPr lang="en-IN" sz="1600" dirty="0">
                <a:effectLst/>
                <a:latin typeface="Bell MT" panose="02020503060305020303" pitchFamily="18" charset="0"/>
              </a:rPr>
              <a:t>).</a:t>
            </a:r>
          </a:p>
        </p:txBody>
      </p:sp>
      <p:sp>
        <p:nvSpPr>
          <p:cNvPr id="9" name="TextBox 8">
            <a:extLst>
              <a:ext uri="{FF2B5EF4-FFF2-40B4-BE49-F238E27FC236}">
                <a16:creationId xmlns:a16="http://schemas.microsoft.com/office/drawing/2014/main" id="{C1643B53-1BE1-721A-39FE-CADD1708E9EC}"/>
              </a:ext>
            </a:extLst>
          </p:cNvPr>
          <p:cNvSpPr txBox="1"/>
          <p:nvPr/>
        </p:nvSpPr>
        <p:spPr>
          <a:xfrm>
            <a:off x="901960" y="5679309"/>
            <a:ext cx="5383082" cy="584775"/>
          </a:xfrm>
          <a:prstGeom prst="rect">
            <a:avLst/>
          </a:prstGeom>
          <a:noFill/>
        </p:spPr>
        <p:txBody>
          <a:bodyPr wrap="square" rtlCol="0">
            <a:spAutoFit/>
          </a:bodyPr>
          <a:lstStyle/>
          <a:p>
            <a:r>
              <a:rPr lang="en-IN" sz="1600" b="1" dirty="0">
                <a:effectLst/>
                <a:latin typeface="Bell MT" panose="02020503060305020303" pitchFamily="18" charset="0"/>
              </a:rPr>
              <a:t>Fig 17.</a:t>
            </a:r>
            <a:r>
              <a:rPr lang="en-IN" sz="1600" dirty="0">
                <a:effectLst/>
                <a:latin typeface="Bell MT" panose="02020503060305020303" pitchFamily="18" charset="0"/>
              </a:rPr>
              <a:t> Large scale view of SEM morphology of the pelletized sample of (a) </a:t>
            </a:r>
            <a:r>
              <a:rPr lang="en-IN" sz="1600" dirty="0" err="1">
                <a:effectLst/>
                <a:latin typeface="Bell MT" panose="02020503060305020303" pitchFamily="18" charset="0"/>
              </a:rPr>
              <a:t>MABiCl</a:t>
            </a:r>
            <a:r>
              <a:rPr lang="en-IN" sz="1600" dirty="0">
                <a:effectLst/>
                <a:latin typeface="Bell MT" panose="02020503060305020303" pitchFamily="18" charset="0"/>
              </a:rPr>
              <a:t> and (b) </a:t>
            </a:r>
            <a:r>
              <a:rPr lang="en-IN" sz="1600" dirty="0" err="1">
                <a:effectLst/>
                <a:latin typeface="Bell MT" panose="02020503060305020303" pitchFamily="18" charset="0"/>
              </a:rPr>
              <a:t>MABiBrCl</a:t>
            </a:r>
            <a:r>
              <a:rPr lang="en-IN" sz="1600" dirty="0">
                <a:effectLst/>
                <a:latin typeface="Bell MT" panose="02020503060305020303" pitchFamily="18" charset="0"/>
              </a:rPr>
              <a:t>.</a:t>
            </a:r>
          </a:p>
        </p:txBody>
      </p:sp>
      <p:graphicFrame>
        <p:nvGraphicFramePr>
          <p:cNvPr id="3" name="Table 7">
            <a:extLst>
              <a:ext uri="{FF2B5EF4-FFF2-40B4-BE49-F238E27FC236}">
                <a16:creationId xmlns:a16="http://schemas.microsoft.com/office/drawing/2014/main" id="{59A1B80B-5096-1E9C-213C-1E6C563BD7A1}"/>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12" name="TextBox 11">
            <a:extLst>
              <a:ext uri="{FF2B5EF4-FFF2-40B4-BE49-F238E27FC236}">
                <a16:creationId xmlns:a16="http://schemas.microsoft.com/office/drawing/2014/main" id="{2707D5F3-0C60-5D71-BE4B-503EB5664214}"/>
              </a:ext>
            </a:extLst>
          </p:cNvPr>
          <p:cNvSpPr txBox="1"/>
          <p:nvPr/>
        </p:nvSpPr>
        <p:spPr>
          <a:xfrm>
            <a:off x="6614582" y="1291999"/>
            <a:ext cx="4739218" cy="2949462"/>
          </a:xfrm>
          <a:prstGeom prst="rect">
            <a:avLst/>
          </a:prstGeom>
          <a:noFill/>
        </p:spPr>
        <p:txBody>
          <a:bodyPr wrap="square" rtlCol="0">
            <a:spAutoFit/>
          </a:bodyPr>
          <a:lstStyle/>
          <a:p>
            <a:pPr marL="285750" indent="-285750">
              <a:lnSpc>
                <a:spcPct val="150000"/>
              </a:lnSpc>
              <a:buBlip>
                <a:blip r:embed="rId7"/>
              </a:buBlip>
            </a:pPr>
            <a:r>
              <a:rPr lang="en-US" altLang="en-US" dirty="0">
                <a:ea typeface="Calibri" panose="020F0502020204030204" pitchFamily="34" charset="0"/>
                <a:cs typeface="Times New Roman" panose="02020603050405020304" pitchFamily="18" charset="0"/>
              </a:rPr>
              <a:t>We</a:t>
            </a: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observed that the microstructure contains disc-like flakes ranging from 100 nm to 5 µm. </a:t>
            </a:r>
          </a:p>
          <a:p>
            <a:pPr marL="285750" indent="-285750">
              <a:lnSpc>
                <a:spcPct val="150000"/>
              </a:lnSpc>
              <a:buBlip>
                <a:blip r:embed="rId7"/>
              </a:buBlip>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Br doping tends to produce a bending on the edge of the disc-like shapes.</a:t>
            </a:r>
          </a:p>
          <a:p>
            <a:pPr marL="285750" indent="-285750">
              <a:lnSpc>
                <a:spcPct val="150000"/>
              </a:lnSpc>
              <a:buBlip>
                <a:blip r:embed="rId7"/>
              </a:buBlip>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Br doped sample shows a visible increase (~ 100-300 nm) in grain size. </a:t>
            </a:r>
            <a:endParaRPr kumimoji="0" lang="en-US" altLang="en-US" sz="4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1804414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55</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172" name="Picture 7">
            <a:extLst>
              <a:ext uri="{FF2B5EF4-FFF2-40B4-BE49-F238E27FC236}">
                <a16:creationId xmlns:a16="http://schemas.microsoft.com/office/drawing/2014/main" id="{81AF8B89-8956-80BC-24A4-CFF9C2CE3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70" y="792594"/>
            <a:ext cx="270733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9">
            <a:extLst>
              <a:ext uri="{FF2B5EF4-FFF2-40B4-BE49-F238E27FC236}">
                <a16:creationId xmlns:a16="http://schemas.microsoft.com/office/drawing/2014/main" id="{11BD17FE-54A1-F39C-CE37-CC996CFA14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070" y="3037387"/>
            <a:ext cx="277431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8">
            <a:extLst>
              <a:ext uri="{FF2B5EF4-FFF2-40B4-BE49-F238E27FC236}">
                <a16:creationId xmlns:a16="http://schemas.microsoft.com/office/drawing/2014/main" id="{D605D572-E908-CC29-EC61-30D97E26ED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7042" y="792594"/>
            <a:ext cx="27456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6">
            <a:extLst>
              <a:ext uri="{FF2B5EF4-FFF2-40B4-BE49-F238E27FC236}">
                <a16:creationId xmlns:a16="http://schemas.microsoft.com/office/drawing/2014/main" id="{EA3326DD-9190-700D-0413-3B14821A1E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3550" y="3037387"/>
            <a:ext cx="2749091"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36151A-02E0-7B12-CA18-7767B4970B97}"/>
              </a:ext>
            </a:extLst>
          </p:cNvPr>
          <p:cNvSpPr txBox="1"/>
          <p:nvPr/>
        </p:nvSpPr>
        <p:spPr>
          <a:xfrm>
            <a:off x="838200" y="5094942"/>
            <a:ext cx="5782732" cy="1167435"/>
          </a:xfrm>
          <a:prstGeom prst="rect">
            <a:avLst/>
          </a:prstGeom>
          <a:noFill/>
        </p:spPr>
        <p:txBody>
          <a:bodyPr wrap="square" rtlCol="0">
            <a:spAutoFit/>
          </a:bodyPr>
          <a:lstStyle/>
          <a:p>
            <a:pPr>
              <a:lnSpc>
                <a:spcPct val="150000"/>
              </a:lnSpc>
            </a:pPr>
            <a:r>
              <a:rPr lang="en-IN" sz="1600" b="1" dirty="0">
                <a:effectLst/>
                <a:latin typeface="Bell MT" panose="02020503060305020303" pitchFamily="18" charset="0"/>
              </a:rPr>
              <a:t>Fig 18.</a:t>
            </a:r>
            <a:r>
              <a:rPr lang="en-IN" sz="1600" dirty="0">
                <a:effectLst/>
                <a:latin typeface="Bell MT" panose="02020503060305020303" pitchFamily="18" charset="0"/>
              </a:rPr>
              <a:t> Impedance spectroscopy in the range 333K-403K. (a), (b), (c), (d) Real and imaginary part of impedance vs. frequency for sample </a:t>
            </a:r>
            <a:r>
              <a:rPr lang="en-IN" sz="1600" dirty="0" err="1">
                <a:effectLst/>
                <a:latin typeface="Bell MT" panose="02020503060305020303" pitchFamily="18" charset="0"/>
              </a:rPr>
              <a:t>MABiCl</a:t>
            </a:r>
            <a:r>
              <a:rPr lang="en-IN" sz="1600" dirty="0">
                <a:effectLst/>
                <a:latin typeface="Bell MT" panose="02020503060305020303" pitchFamily="18" charset="0"/>
              </a:rPr>
              <a:t> and </a:t>
            </a:r>
            <a:r>
              <a:rPr lang="en-IN" sz="1600" dirty="0" err="1">
                <a:effectLst/>
                <a:latin typeface="Bell MT" panose="02020503060305020303" pitchFamily="18" charset="0"/>
              </a:rPr>
              <a:t>MABiBrCl</a:t>
            </a:r>
            <a:r>
              <a:rPr lang="en-IN" sz="1600" dirty="0">
                <a:effectLst/>
                <a:latin typeface="Bell MT" panose="02020503060305020303" pitchFamily="18" charset="0"/>
              </a:rPr>
              <a:t>.</a:t>
            </a:r>
            <a:endParaRPr lang="en-IN" sz="1600" dirty="0">
              <a:latin typeface="Bell MT" panose="02020503060305020303" pitchFamily="18" charset="0"/>
            </a:endParaRPr>
          </a:p>
        </p:txBody>
      </p:sp>
      <p:graphicFrame>
        <p:nvGraphicFramePr>
          <p:cNvPr id="3" name="Table 7">
            <a:extLst>
              <a:ext uri="{FF2B5EF4-FFF2-40B4-BE49-F238E27FC236}">
                <a16:creationId xmlns:a16="http://schemas.microsoft.com/office/drawing/2014/main" id="{8736EA3B-2C51-D848-50F5-E1DE2E76094B}"/>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BAB628B-630D-D85A-1AF6-46C36CA41C62}"/>
                  </a:ext>
                </a:extLst>
              </p:cNvPr>
              <p:cNvSpPr txBox="1"/>
              <p:nvPr/>
            </p:nvSpPr>
            <p:spPr>
              <a:xfrm flipH="1">
                <a:off x="6620932" y="889001"/>
                <a:ext cx="4732867" cy="5028236"/>
              </a:xfrm>
              <a:prstGeom prst="rect">
                <a:avLst/>
              </a:prstGeom>
              <a:noFill/>
            </p:spPr>
            <p:txBody>
              <a:bodyPr wrap="square" rtlCol="0">
                <a:spAutoFit/>
              </a:bodyPr>
              <a:lstStyle/>
              <a:p>
                <a:pPr marL="285750" indent="-285750">
                  <a:lnSpc>
                    <a:spcPct val="150000"/>
                  </a:lnSpc>
                  <a:buBlip>
                    <a:blip r:embed="rId7"/>
                  </a:buBlip>
                </a:pPr>
                <a14:m>
                  <m:oMath xmlns:m="http://schemas.openxmlformats.org/officeDocument/2006/math">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𝑍</m:t>
                    </m:r>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solidFill>
                      <a:schemeClr val="tx1"/>
                    </a:solidFill>
                    <a:effectLst/>
                    <a:latin typeface="Times New Roman" panose="02020603050405020304" pitchFamily="18" charset="0"/>
                    <a:ea typeface="Calibri" panose="020F0502020204030204" pitchFamily="34" charset="0"/>
                  </a:rPr>
                  <a:t> decreases with the increase in frequency as well as temperature and indicates the negative temperature coefficient of resistance (NTCR)-type behaviour. </a:t>
                </a:r>
              </a:p>
              <a:p>
                <a:pPr marL="285750" indent="-285750">
                  <a:lnSpc>
                    <a:spcPct val="150000"/>
                  </a:lnSpc>
                  <a:buBlip>
                    <a:blip r:embed="rId7"/>
                  </a:buBlip>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t>
                </a:r>
                <a14:m>
                  <m:oMath xmlns:m="http://schemas.openxmlformats.org/officeDocument/2006/math">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𝑍</m:t>
                    </m:r>
                    <m:r>
                      <a:rPr lang="en-IN" sz="1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data shows a distinct peak corresponding to a relaxation frequency and the peak is found to be shifted to higher frequency with increasing temperature indicating thermal dependence of the relaxation process. </a:t>
                </a:r>
              </a:p>
              <a:p>
                <a:pPr marL="285750" indent="-285750">
                  <a:lnSpc>
                    <a:spcPct val="150000"/>
                  </a:lnSpc>
                  <a:buBlip>
                    <a:blip r:embed="rId7"/>
                  </a:buBlip>
                </a:pPr>
                <a:r>
                  <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Furthermore, reduction of the peak height with temperature is also observed. </a:t>
                </a:r>
                <a:endParaRPr lang="en-IN" dirty="0"/>
              </a:p>
            </p:txBody>
          </p:sp>
        </mc:Choice>
        <mc:Fallback xmlns="">
          <p:sp>
            <p:nvSpPr>
              <p:cNvPr id="10" name="TextBox 9">
                <a:extLst>
                  <a:ext uri="{FF2B5EF4-FFF2-40B4-BE49-F238E27FC236}">
                    <a16:creationId xmlns:a16="http://schemas.microsoft.com/office/drawing/2014/main" id="{4BAB628B-630D-D85A-1AF6-46C36CA41C62}"/>
                  </a:ext>
                </a:extLst>
              </p:cNvPr>
              <p:cNvSpPr txBox="1">
                <a:spLocks noRot="1" noChangeAspect="1" noMove="1" noResize="1" noEditPoints="1" noAdjustHandles="1" noChangeArrowheads="1" noChangeShapeType="1" noTextEdit="1"/>
              </p:cNvSpPr>
              <p:nvPr/>
            </p:nvSpPr>
            <p:spPr>
              <a:xfrm flipH="1">
                <a:off x="6620932" y="889001"/>
                <a:ext cx="4732867" cy="5028236"/>
              </a:xfrm>
              <a:prstGeom prst="rect">
                <a:avLst/>
              </a:prstGeom>
              <a:blipFill>
                <a:blip r:embed="rId8"/>
                <a:stretch>
                  <a:fillRect r="-1418" b="-970"/>
                </a:stretch>
              </a:blipFill>
            </p:spPr>
            <p:txBody>
              <a:bodyPr/>
              <a:lstStyle/>
              <a:p>
                <a:r>
                  <a:rPr lang="en-IN">
                    <a:noFill/>
                  </a:rPr>
                  <a:t> </a:t>
                </a:r>
              </a:p>
            </p:txBody>
          </p:sp>
        </mc:Fallback>
      </mc:AlternateContent>
    </p:spTree>
    <p:extLst>
      <p:ext uri="{BB962C8B-B14F-4D97-AF65-F5344CB8AC3E}">
        <p14:creationId xmlns:p14="http://schemas.microsoft.com/office/powerpoint/2010/main" val="3275668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56</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95" name="Picture 18">
            <a:extLst>
              <a:ext uri="{FF2B5EF4-FFF2-40B4-BE49-F238E27FC236}">
                <a16:creationId xmlns:a16="http://schemas.microsoft.com/office/drawing/2014/main" id="{B19DAE32-6F7C-525E-87A1-E4C6CAF30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034" y="1086802"/>
            <a:ext cx="2849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19">
            <a:extLst>
              <a:ext uri="{FF2B5EF4-FFF2-40B4-BE49-F238E27FC236}">
                <a16:creationId xmlns:a16="http://schemas.microsoft.com/office/drawing/2014/main" id="{F9D90C3C-C590-AA80-67E1-4D2A6F725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4177" y="1047408"/>
            <a:ext cx="2685138"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5">
            <a:extLst>
              <a:ext uri="{FF2B5EF4-FFF2-40B4-BE49-F238E27FC236}">
                <a16:creationId xmlns:a16="http://schemas.microsoft.com/office/drawing/2014/main" id="{6D2A2245-DC23-E106-C7AC-CC437D81A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886" y="3611199"/>
            <a:ext cx="459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02786B5-940D-32C8-569F-BB172F95E42C}"/>
              </a:ext>
            </a:extLst>
          </p:cNvPr>
          <p:cNvSpPr txBox="1"/>
          <p:nvPr/>
        </p:nvSpPr>
        <p:spPr>
          <a:xfrm>
            <a:off x="1262892" y="3282540"/>
            <a:ext cx="5139132" cy="584775"/>
          </a:xfrm>
          <a:prstGeom prst="rect">
            <a:avLst/>
          </a:prstGeom>
          <a:noFill/>
        </p:spPr>
        <p:txBody>
          <a:bodyPr wrap="square" rtlCol="0">
            <a:spAutoFit/>
          </a:bodyPr>
          <a:lstStyle/>
          <a:p>
            <a:r>
              <a:rPr lang="en-IN" sz="1600" dirty="0">
                <a:effectLst/>
                <a:latin typeface="Bell MT" panose="02020503060305020303" pitchFamily="18" charset="0"/>
              </a:rPr>
              <a:t>Fig. Cole–Cole plot for (a) </a:t>
            </a:r>
            <a:r>
              <a:rPr lang="en-IN" sz="1600" dirty="0" err="1">
                <a:effectLst/>
                <a:latin typeface="Bell MT" panose="02020503060305020303" pitchFamily="18" charset="0"/>
              </a:rPr>
              <a:t>MABiCl</a:t>
            </a:r>
            <a:r>
              <a:rPr lang="en-IN" sz="1600" dirty="0">
                <a:effectLst/>
                <a:latin typeface="Bell MT" panose="02020503060305020303" pitchFamily="18" charset="0"/>
              </a:rPr>
              <a:t> sample and (b) </a:t>
            </a:r>
            <a:r>
              <a:rPr lang="en-IN" sz="1600" dirty="0" err="1">
                <a:effectLst/>
                <a:latin typeface="Bell MT" panose="02020503060305020303" pitchFamily="18" charset="0"/>
              </a:rPr>
              <a:t>MABiBrCl</a:t>
            </a:r>
            <a:r>
              <a:rPr lang="en-IN" sz="1600" dirty="0">
                <a:effectLst/>
                <a:latin typeface="Bell MT" panose="02020503060305020303" pitchFamily="18" charset="0"/>
              </a:rPr>
              <a:t> sample.</a:t>
            </a:r>
          </a:p>
        </p:txBody>
      </p:sp>
      <p:sp>
        <p:nvSpPr>
          <p:cNvPr id="9" name="TextBox 8">
            <a:extLst>
              <a:ext uri="{FF2B5EF4-FFF2-40B4-BE49-F238E27FC236}">
                <a16:creationId xmlns:a16="http://schemas.microsoft.com/office/drawing/2014/main" id="{CF446C26-DDCA-7923-B35C-72B6F7210364}"/>
              </a:ext>
            </a:extLst>
          </p:cNvPr>
          <p:cNvSpPr txBox="1"/>
          <p:nvPr/>
        </p:nvSpPr>
        <p:spPr>
          <a:xfrm>
            <a:off x="2128665" y="5484120"/>
            <a:ext cx="3407585" cy="338554"/>
          </a:xfrm>
          <a:prstGeom prst="rect">
            <a:avLst/>
          </a:prstGeom>
          <a:noFill/>
        </p:spPr>
        <p:txBody>
          <a:bodyPr wrap="square" rtlCol="0">
            <a:spAutoFit/>
          </a:bodyPr>
          <a:lstStyle/>
          <a:p>
            <a:r>
              <a:rPr lang="en-IN" sz="1600" b="1" dirty="0">
                <a:effectLst/>
                <a:latin typeface="Bell MT" panose="02020503060305020303" pitchFamily="18" charset="0"/>
              </a:rPr>
              <a:t>Fig 19.</a:t>
            </a:r>
            <a:r>
              <a:rPr lang="en-IN" sz="1600" dirty="0">
                <a:effectLst/>
                <a:latin typeface="Bell MT" panose="02020503060305020303" pitchFamily="18" charset="0"/>
              </a:rPr>
              <a:t> Equivalent circuit diagram.</a:t>
            </a:r>
            <a:endParaRPr lang="en-IN" sz="1600" i="1" dirty="0">
              <a:solidFill>
                <a:srgbClr val="44546A"/>
              </a:solidFill>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3" name="Table 7">
            <a:extLst>
              <a:ext uri="{FF2B5EF4-FFF2-40B4-BE49-F238E27FC236}">
                <a16:creationId xmlns:a16="http://schemas.microsoft.com/office/drawing/2014/main" id="{3125A267-F165-BFAD-74DD-F9993593721F}"/>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11" name="Rectangle 1">
            <a:extLst>
              <a:ext uri="{FF2B5EF4-FFF2-40B4-BE49-F238E27FC236}">
                <a16:creationId xmlns:a16="http://schemas.microsoft.com/office/drawing/2014/main" id="{DC91A647-707A-CEAE-3BF2-9EFD0386BCC2}"/>
              </a:ext>
            </a:extLst>
          </p:cNvPr>
          <p:cNvSpPr>
            <a:spLocks noChangeArrowheads="1"/>
          </p:cNvSpPr>
          <p:nvPr/>
        </p:nvSpPr>
        <p:spPr bwMode="auto">
          <a:xfrm>
            <a:off x="6379913" y="1174531"/>
            <a:ext cx="4962231" cy="336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lnSpc>
                <a:spcPct val="150000"/>
              </a:lnSpc>
              <a:spcBef>
                <a:spcPct val="0"/>
              </a:spcBef>
              <a:spcAft>
                <a:spcPct val="0"/>
              </a:spcAft>
              <a:buBlip>
                <a:blip r:embed="rId6"/>
              </a:buBlip>
            </a:pPr>
            <a:r>
              <a:rPr lang="en-US" altLang="en-US" dirty="0">
                <a:ea typeface="Times New Roman" panose="02020603050405020304" pitchFamily="18" charset="0"/>
              </a:rPr>
              <a:t>The Cole-Cole plot shows semicircular arcs and is modelled by a</a:t>
            </a:r>
            <a:r>
              <a:rPr lang="en-US" altLang="en-US" dirty="0">
                <a:ea typeface="Calibri" panose="020F0502020204030204" pitchFamily="34" charset="0"/>
                <a:cs typeface="Times New Roman" panose="02020603050405020304" pitchFamily="18" charset="0"/>
              </a:rPr>
              <a:t>n equivalent circuit consisting of parallel RC combinations as shown in Figure below.</a:t>
            </a:r>
          </a:p>
          <a:p>
            <a:pPr marL="285750" lvl="0" indent="-285750" eaLnBrk="0" fontAlgn="base" hangingPunct="0">
              <a:lnSpc>
                <a:spcPct val="150000"/>
              </a:lnSpc>
              <a:spcBef>
                <a:spcPct val="0"/>
              </a:spcBef>
              <a:spcAft>
                <a:spcPct val="0"/>
              </a:spcAft>
              <a:buBlip>
                <a:blip r:embed="rId6"/>
              </a:buBlip>
            </a:pPr>
            <a:r>
              <a:rPr lang="en-US" altLang="en-US" dirty="0">
                <a:ea typeface="Calibri" panose="020F0502020204030204" pitchFamily="34" charset="0"/>
                <a:cs typeface="Times New Roman" panose="02020603050405020304" pitchFamily="18" charset="0"/>
              </a:rPr>
              <a:t> We observed that the radii of the semicircles decrease with increasing temperature which confirms again the NTCR behavior of both the materials.</a:t>
            </a:r>
            <a:endParaRPr lang="en-US" altLang="en-US" sz="4000" dirty="0"/>
          </a:p>
        </p:txBody>
      </p:sp>
    </p:spTree>
    <p:extLst>
      <p:ext uri="{BB962C8B-B14F-4D97-AF65-F5344CB8AC3E}">
        <p14:creationId xmlns:p14="http://schemas.microsoft.com/office/powerpoint/2010/main" val="28428099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57</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193" name="Picture 5">
            <a:extLst>
              <a:ext uri="{FF2B5EF4-FFF2-40B4-BE49-F238E27FC236}">
                <a16:creationId xmlns:a16="http://schemas.microsoft.com/office/drawing/2014/main" id="{6D2A2245-DC23-E106-C7AC-CC437D81A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66735"/>
            <a:ext cx="459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F446C26-DDCA-7923-B35C-72B6F7210364}"/>
              </a:ext>
            </a:extLst>
          </p:cNvPr>
          <p:cNvSpPr txBox="1"/>
          <p:nvPr/>
        </p:nvSpPr>
        <p:spPr>
          <a:xfrm>
            <a:off x="868105" y="2876851"/>
            <a:ext cx="4590000" cy="338554"/>
          </a:xfrm>
          <a:prstGeom prst="rect">
            <a:avLst/>
          </a:prstGeom>
          <a:noFill/>
        </p:spPr>
        <p:txBody>
          <a:bodyPr wrap="square" rtlCol="0">
            <a:spAutoFit/>
          </a:bodyPr>
          <a:lstStyle/>
          <a:p>
            <a:r>
              <a:rPr lang="en-IN" sz="1600" b="1" dirty="0">
                <a:effectLst/>
                <a:latin typeface="Bell MT" panose="02020503060305020303" pitchFamily="18" charset="0"/>
              </a:rPr>
              <a:t>Fig 20.</a:t>
            </a:r>
            <a:r>
              <a:rPr lang="en-IN" sz="1600" dirty="0">
                <a:effectLst/>
                <a:latin typeface="Bell MT" panose="02020503060305020303" pitchFamily="18" charset="0"/>
              </a:rPr>
              <a:t> </a:t>
            </a:r>
            <a:r>
              <a:rPr lang="en-IN" sz="1600" dirty="0">
                <a:latin typeface="Bell MT" panose="02020503060305020303" pitchFamily="18" charset="0"/>
              </a:rPr>
              <a:t>Schematic diagram of the transport process</a:t>
            </a:r>
            <a:endParaRPr lang="en-IN" sz="1600" i="1" dirty="0">
              <a:solidFill>
                <a:srgbClr val="44546A"/>
              </a:solidFill>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3" name="Table 7">
            <a:extLst>
              <a:ext uri="{FF2B5EF4-FFF2-40B4-BE49-F238E27FC236}">
                <a16:creationId xmlns:a16="http://schemas.microsoft.com/office/drawing/2014/main" id="{3125A267-F165-BFAD-74DD-F9993593721F}"/>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Partial Circle 1">
            <a:extLst>
              <a:ext uri="{FF2B5EF4-FFF2-40B4-BE49-F238E27FC236}">
                <a16:creationId xmlns:a16="http://schemas.microsoft.com/office/drawing/2014/main" id="{73462459-9962-24DD-AF74-75488E940E16}"/>
              </a:ext>
            </a:extLst>
          </p:cNvPr>
          <p:cNvSpPr/>
          <p:nvPr/>
        </p:nvSpPr>
        <p:spPr>
          <a:xfrm>
            <a:off x="1828800" y="4145008"/>
            <a:ext cx="2016264" cy="1903950"/>
          </a:xfrm>
          <a:custGeom>
            <a:avLst/>
            <a:gdLst>
              <a:gd name="connsiteX0" fmla="*/ 3268134 w 3268134"/>
              <a:gd name="connsiteY0" fmla="*/ 1355766 h 2711532"/>
              <a:gd name="connsiteX1" fmla="*/ 1634067 w 3268134"/>
              <a:gd name="connsiteY1" fmla="*/ 2711532 h 2711532"/>
              <a:gd name="connsiteX2" fmla="*/ 0 w 3268134"/>
              <a:gd name="connsiteY2" fmla="*/ 1355766 h 2711532"/>
              <a:gd name="connsiteX3" fmla="*/ 1634067 w 3268134"/>
              <a:gd name="connsiteY3" fmla="*/ 0 h 2711532"/>
              <a:gd name="connsiteX4" fmla="*/ 1634067 w 3268134"/>
              <a:gd name="connsiteY4" fmla="*/ 1355766 h 2711532"/>
              <a:gd name="connsiteX5" fmla="*/ 3268134 w 3268134"/>
              <a:gd name="connsiteY5" fmla="*/ 1355766 h 2711532"/>
              <a:gd name="connsiteX0" fmla="*/ 3268134 w 3268134"/>
              <a:gd name="connsiteY0" fmla="*/ 1355766 h 2711532"/>
              <a:gd name="connsiteX1" fmla="*/ 1634067 w 3268134"/>
              <a:gd name="connsiteY1" fmla="*/ 2711532 h 2711532"/>
              <a:gd name="connsiteX2" fmla="*/ 0 w 3268134"/>
              <a:gd name="connsiteY2" fmla="*/ 1355766 h 2711532"/>
              <a:gd name="connsiteX3" fmla="*/ 1634067 w 3268134"/>
              <a:gd name="connsiteY3" fmla="*/ 0 h 2711532"/>
              <a:gd name="connsiteX4" fmla="*/ 1930400 w 3268134"/>
              <a:gd name="connsiteY4" fmla="*/ 805433 h 2711532"/>
              <a:gd name="connsiteX5" fmla="*/ 3268134 w 3268134"/>
              <a:gd name="connsiteY5" fmla="*/ 1355766 h 2711532"/>
              <a:gd name="connsiteX0" fmla="*/ 3268134 w 3268134"/>
              <a:gd name="connsiteY0" fmla="*/ 1355766 h 2711532"/>
              <a:gd name="connsiteX1" fmla="*/ 1634067 w 3268134"/>
              <a:gd name="connsiteY1" fmla="*/ 2711532 h 2711532"/>
              <a:gd name="connsiteX2" fmla="*/ 0 w 3268134"/>
              <a:gd name="connsiteY2" fmla="*/ 1355766 h 2711532"/>
              <a:gd name="connsiteX3" fmla="*/ 1634067 w 3268134"/>
              <a:gd name="connsiteY3" fmla="*/ 0 h 2711532"/>
              <a:gd name="connsiteX4" fmla="*/ 1930400 w 3268134"/>
              <a:gd name="connsiteY4" fmla="*/ 805433 h 2711532"/>
              <a:gd name="connsiteX5" fmla="*/ 3268134 w 3268134"/>
              <a:gd name="connsiteY5" fmla="*/ 1355766 h 2711532"/>
              <a:gd name="connsiteX0" fmla="*/ 2751668 w 2751668"/>
              <a:gd name="connsiteY0" fmla="*/ 1770633 h 2722210"/>
              <a:gd name="connsiteX1" fmla="*/ 1634067 w 2751668"/>
              <a:gd name="connsiteY1" fmla="*/ 2711532 h 2722210"/>
              <a:gd name="connsiteX2" fmla="*/ 0 w 2751668"/>
              <a:gd name="connsiteY2" fmla="*/ 1355766 h 2722210"/>
              <a:gd name="connsiteX3" fmla="*/ 1634067 w 2751668"/>
              <a:gd name="connsiteY3" fmla="*/ 0 h 2722210"/>
              <a:gd name="connsiteX4" fmla="*/ 1930400 w 2751668"/>
              <a:gd name="connsiteY4" fmla="*/ 805433 h 2722210"/>
              <a:gd name="connsiteX5" fmla="*/ 2751668 w 2751668"/>
              <a:gd name="connsiteY5" fmla="*/ 1770633 h 2722210"/>
              <a:gd name="connsiteX0" fmla="*/ 2751668 w 2751668"/>
              <a:gd name="connsiteY0" fmla="*/ 1770633 h 2722210"/>
              <a:gd name="connsiteX1" fmla="*/ 1634067 w 2751668"/>
              <a:gd name="connsiteY1" fmla="*/ 2711532 h 2722210"/>
              <a:gd name="connsiteX2" fmla="*/ 0 w 2751668"/>
              <a:gd name="connsiteY2" fmla="*/ 1355766 h 2722210"/>
              <a:gd name="connsiteX3" fmla="*/ 1634067 w 2751668"/>
              <a:gd name="connsiteY3" fmla="*/ 0 h 2722210"/>
              <a:gd name="connsiteX4" fmla="*/ 1930400 w 2751668"/>
              <a:gd name="connsiteY4" fmla="*/ 805433 h 2722210"/>
              <a:gd name="connsiteX5" fmla="*/ 2751668 w 2751668"/>
              <a:gd name="connsiteY5" fmla="*/ 1770633 h 2722210"/>
              <a:gd name="connsiteX0" fmla="*/ 2751668 w 2751668"/>
              <a:gd name="connsiteY0" fmla="*/ 1770633 h 2721976"/>
              <a:gd name="connsiteX1" fmla="*/ 1634067 w 2751668"/>
              <a:gd name="connsiteY1" fmla="*/ 2711532 h 2721976"/>
              <a:gd name="connsiteX2" fmla="*/ 0 w 2751668"/>
              <a:gd name="connsiteY2" fmla="*/ 1355766 h 2721976"/>
              <a:gd name="connsiteX3" fmla="*/ 1634067 w 2751668"/>
              <a:gd name="connsiteY3" fmla="*/ 0 h 2721976"/>
              <a:gd name="connsiteX4" fmla="*/ 1930400 w 2751668"/>
              <a:gd name="connsiteY4" fmla="*/ 805433 h 2721976"/>
              <a:gd name="connsiteX5" fmla="*/ 2751668 w 2751668"/>
              <a:gd name="connsiteY5" fmla="*/ 1770633 h 2721976"/>
              <a:gd name="connsiteX0" fmla="*/ 2753717 w 2753717"/>
              <a:gd name="connsiteY0" fmla="*/ 1448900 h 2400243"/>
              <a:gd name="connsiteX1" fmla="*/ 1636116 w 2753717"/>
              <a:gd name="connsiteY1" fmla="*/ 2389799 h 2400243"/>
              <a:gd name="connsiteX2" fmla="*/ 2049 w 2753717"/>
              <a:gd name="connsiteY2" fmla="*/ 1034033 h 2400243"/>
              <a:gd name="connsiteX3" fmla="*/ 1399049 w 2753717"/>
              <a:gd name="connsiteY3" fmla="*/ 0 h 2400243"/>
              <a:gd name="connsiteX4" fmla="*/ 1932449 w 2753717"/>
              <a:gd name="connsiteY4" fmla="*/ 483700 h 2400243"/>
              <a:gd name="connsiteX5" fmla="*/ 2753717 w 2753717"/>
              <a:gd name="connsiteY5" fmla="*/ 1448900 h 2400243"/>
              <a:gd name="connsiteX0" fmla="*/ 2753276 w 2753276"/>
              <a:gd name="connsiteY0" fmla="*/ 1521851 h 2473194"/>
              <a:gd name="connsiteX1" fmla="*/ 1635675 w 2753276"/>
              <a:gd name="connsiteY1" fmla="*/ 2462750 h 2473194"/>
              <a:gd name="connsiteX2" fmla="*/ 1608 w 2753276"/>
              <a:gd name="connsiteY2" fmla="*/ 1106984 h 2473194"/>
              <a:gd name="connsiteX3" fmla="*/ 1398608 w 2753276"/>
              <a:gd name="connsiteY3" fmla="*/ 72951 h 2473194"/>
              <a:gd name="connsiteX4" fmla="*/ 1932008 w 2753276"/>
              <a:gd name="connsiteY4" fmla="*/ 556651 h 2473194"/>
              <a:gd name="connsiteX5" fmla="*/ 2753276 w 2753276"/>
              <a:gd name="connsiteY5" fmla="*/ 1521851 h 2473194"/>
              <a:gd name="connsiteX0" fmla="*/ 2753276 w 2753276"/>
              <a:gd name="connsiteY0" fmla="*/ 1521851 h 2473194"/>
              <a:gd name="connsiteX1" fmla="*/ 1635675 w 2753276"/>
              <a:gd name="connsiteY1" fmla="*/ 2462750 h 2473194"/>
              <a:gd name="connsiteX2" fmla="*/ 1608 w 2753276"/>
              <a:gd name="connsiteY2" fmla="*/ 1106984 h 2473194"/>
              <a:gd name="connsiteX3" fmla="*/ 1398608 w 2753276"/>
              <a:gd name="connsiteY3" fmla="*/ 72951 h 2473194"/>
              <a:gd name="connsiteX4" fmla="*/ 1932008 w 2753276"/>
              <a:gd name="connsiteY4" fmla="*/ 556651 h 2473194"/>
              <a:gd name="connsiteX5" fmla="*/ 2753276 w 2753276"/>
              <a:gd name="connsiteY5" fmla="*/ 1521851 h 2473194"/>
              <a:gd name="connsiteX0" fmla="*/ 2753276 w 2754472"/>
              <a:gd name="connsiteY0" fmla="*/ 1521851 h 2473671"/>
              <a:gd name="connsiteX1" fmla="*/ 1635675 w 2754472"/>
              <a:gd name="connsiteY1" fmla="*/ 2462750 h 2473671"/>
              <a:gd name="connsiteX2" fmla="*/ 1608 w 2754472"/>
              <a:gd name="connsiteY2" fmla="*/ 1106984 h 2473671"/>
              <a:gd name="connsiteX3" fmla="*/ 1398608 w 2754472"/>
              <a:gd name="connsiteY3" fmla="*/ 72951 h 2473671"/>
              <a:gd name="connsiteX4" fmla="*/ 1932008 w 2754472"/>
              <a:gd name="connsiteY4" fmla="*/ 556651 h 2473671"/>
              <a:gd name="connsiteX5" fmla="*/ 2753276 w 2754472"/>
              <a:gd name="connsiteY5" fmla="*/ 1521851 h 2473671"/>
              <a:gd name="connsiteX0" fmla="*/ 2753276 w 2754472"/>
              <a:gd name="connsiteY0" fmla="*/ 1521851 h 2473671"/>
              <a:gd name="connsiteX1" fmla="*/ 1635675 w 2754472"/>
              <a:gd name="connsiteY1" fmla="*/ 2462750 h 2473671"/>
              <a:gd name="connsiteX2" fmla="*/ 1608 w 2754472"/>
              <a:gd name="connsiteY2" fmla="*/ 1106984 h 2473671"/>
              <a:gd name="connsiteX3" fmla="*/ 1398608 w 2754472"/>
              <a:gd name="connsiteY3" fmla="*/ 72951 h 2473671"/>
              <a:gd name="connsiteX4" fmla="*/ 1932008 w 2754472"/>
              <a:gd name="connsiteY4" fmla="*/ 556651 h 2473671"/>
              <a:gd name="connsiteX5" fmla="*/ 2753276 w 2754472"/>
              <a:gd name="connsiteY5" fmla="*/ 1521851 h 247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4472" h="2473671">
                <a:moveTo>
                  <a:pt x="2753276" y="1521851"/>
                </a:moveTo>
                <a:cubicBezTo>
                  <a:pt x="2787143" y="2279086"/>
                  <a:pt x="2094286" y="2531894"/>
                  <a:pt x="1635675" y="2462750"/>
                </a:cubicBezTo>
                <a:cubicBezTo>
                  <a:pt x="1177064" y="2393606"/>
                  <a:pt x="41119" y="1505284"/>
                  <a:pt x="1608" y="1106984"/>
                </a:cubicBezTo>
                <a:cubicBezTo>
                  <a:pt x="-37903" y="708684"/>
                  <a:pt x="657005" y="-274182"/>
                  <a:pt x="1398608" y="72951"/>
                </a:cubicBezTo>
                <a:cubicBezTo>
                  <a:pt x="1864275" y="420451"/>
                  <a:pt x="1754208" y="395418"/>
                  <a:pt x="1932008" y="556651"/>
                </a:cubicBezTo>
                <a:cubicBezTo>
                  <a:pt x="2510564" y="819118"/>
                  <a:pt x="2674254" y="1123918"/>
                  <a:pt x="2753276" y="152185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0" name="Oval 9">
            <a:extLst>
              <a:ext uri="{FF2B5EF4-FFF2-40B4-BE49-F238E27FC236}">
                <a16:creationId xmlns:a16="http://schemas.microsoft.com/office/drawing/2014/main" id="{0442CA48-2D64-C665-E73A-E1823E30D3CD}"/>
              </a:ext>
            </a:extLst>
          </p:cNvPr>
          <p:cNvSpPr/>
          <p:nvPr/>
        </p:nvSpPr>
        <p:spPr>
          <a:xfrm>
            <a:off x="3845064" y="4960770"/>
            <a:ext cx="1075267" cy="1120745"/>
          </a:xfrm>
          <a:custGeom>
            <a:avLst/>
            <a:gdLst>
              <a:gd name="connsiteX0" fmla="*/ 0 w 1397000"/>
              <a:gd name="connsiteY0" fmla="*/ 719667 h 1439333"/>
              <a:gd name="connsiteX1" fmla="*/ 698500 w 1397000"/>
              <a:gd name="connsiteY1" fmla="*/ 0 h 1439333"/>
              <a:gd name="connsiteX2" fmla="*/ 1397000 w 1397000"/>
              <a:gd name="connsiteY2" fmla="*/ 719667 h 1439333"/>
              <a:gd name="connsiteX3" fmla="*/ 698500 w 1397000"/>
              <a:gd name="connsiteY3" fmla="*/ 1439334 h 1439333"/>
              <a:gd name="connsiteX4" fmla="*/ 0 w 1397000"/>
              <a:gd name="connsiteY4" fmla="*/ 719667 h 1439333"/>
              <a:gd name="connsiteX0" fmla="*/ 0 w 1168400"/>
              <a:gd name="connsiteY0" fmla="*/ 728137 h 1439342"/>
              <a:gd name="connsiteX1" fmla="*/ 469900 w 1168400"/>
              <a:gd name="connsiteY1" fmla="*/ 4 h 1439342"/>
              <a:gd name="connsiteX2" fmla="*/ 1168400 w 1168400"/>
              <a:gd name="connsiteY2" fmla="*/ 719671 h 1439342"/>
              <a:gd name="connsiteX3" fmla="*/ 469900 w 1168400"/>
              <a:gd name="connsiteY3" fmla="*/ 1439338 h 1439342"/>
              <a:gd name="connsiteX4" fmla="*/ 0 w 1168400"/>
              <a:gd name="connsiteY4" fmla="*/ 728137 h 1439342"/>
              <a:gd name="connsiteX0" fmla="*/ 0 w 1253067"/>
              <a:gd name="connsiteY0" fmla="*/ 745107 h 1439418"/>
              <a:gd name="connsiteX1" fmla="*/ 554567 w 1253067"/>
              <a:gd name="connsiteY1" fmla="*/ 40 h 1439418"/>
              <a:gd name="connsiteX2" fmla="*/ 1253067 w 1253067"/>
              <a:gd name="connsiteY2" fmla="*/ 719707 h 1439418"/>
              <a:gd name="connsiteX3" fmla="*/ 554567 w 1253067"/>
              <a:gd name="connsiteY3" fmla="*/ 1439374 h 1439418"/>
              <a:gd name="connsiteX4" fmla="*/ 0 w 1253067"/>
              <a:gd name="connsiteY4" fmla="*/ 745107 h 1439418"/>
              <a:gd name="connsiteX0" fmla="*/ 0 w 1075267"/>
              <a:gd name="connsiteY0" fmla="*/ 745107 h 1439418"/>
              <a:gd name="connsiteX1" fmla="*/ 554567 w 1075267"/>
              <a:gd name="connsiteY1" fmla="*/ 40 h 1439418"/>
              <a:gd name="connsiteX2" fmla="*/ 1075267 w 1075267"/>
              <a:gd name="connsiteY2" fmla="*/ 719707 h 1439418"/>
              <a:gd name="connsiteX3" fmla="*/ 554567 w 1075267"/>
              <a:gd name="connsiteY3" fmla="*/ 1439374 h 1439418"/>
              <a:gd name="connsiteX4" fmla="*/ 0 w 1075267"/>
              <a:gd name="connsiteY4" fmla="*/ 745107 h 1439418"/>
              <a:gd name="connsiteX0" fmla="*/ 0 w 1075267"/>
              <a:gd name="connsiteY0" fmla="*/ 541972 h 1236266"/>
              <a:gd name="connsiteX1" fmla="*/ 554567 w 1075267"/>
              <a:gd name="connsiteY1" fmla="*/ 105 h 1236266"/>
              <a:gd name="connsiteX2" fmla="*/ 1075267 w 1075267"/>
              <a:gd name="connsiteY2" fmla="*/ 516572 h 1236266"/>
              <a:gd name="connsiteX3" fmla="*/ 554567 w 1075267"/>
              <a:gd name="connsiteY3" fmla="*/ 1236239 h 1236266"/>
              <a:gd name="connsiteX4" fmla="*/ 0 w 1075267"/>
              <a:gd name="connsiteY4" fmla="*/ 541972 h 123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267" h="1236266">
                <a:moveTo>
                  <a:pt x="0" y="541972"/>
                </a:moveTo>
                <a:cubicBezTo>
                  <a:pt x="0" y="335950"/>
                  <a:pt x="375356" y="4338"/>
                  <a:pt x="554567" y="105"/>
                </a:cubicBezTo>
                <a:cubicBezTo>
                  <a:pt x="733778" y="-4128"/>
                  <a:pt x="1075267" y="119111"/>
                  <a:pt x="1075267" y="516572"/>
                </a:cubicBezTo>
                <a:cubicBezTo>
                  <a:pt x="1075267" y="914033"/>
                  <a:pt x="733778" y="1232006"/>
                  <a:pt x="554567" y="1236239"/>
                </a:cubicBezTo>
                <a:cubicBezTo>
                  <a:pt x="375356" y="1240472"/>
                  <a:pt x="0" y="747994"/>
                  <a:pt x="0" y="541972"/>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9">
            <a:extLst>
              <a:ext uri="{FF2B5EF4-FFF2-40B4-BE49-F238E27FC236}">
                <a16:creationId xmlns:a16="http://schemas.microsoft.com/office/drawing/2014/main" id="{2E227570-8BE3-4C17-70AD-6BF09C18FFC5}"/>
              </a:ext>
            </a:extLst>
          </p:cNvPr>
          <p:cNvSpPr/>
          <p:nvPr/>
        </p:nvSpPr>
        <p:spPr>
          <a:xfrm>
            <a:off x="2675343" y="3401569"/>
            <a:ext cx="1075329" cy="948424"/>
          </a:xfrm>
          <a:custGeom>
            <a:avLst/>
            <a:gdLst>
              <a:gd name="connsiteX0" fmla="*/ 0 w 1397000"/>
              <a:gd name="connsiteY0" fmla="*/ 719667 h 1439333"/>
              <a:gd name="connsiteX1" fmla="*/ 698500 w 1397000"/>
              <a:gd name="connsiteY1" fmla="*/ 0 h 1439333"/>
              <a:gd name="connsiteX2" fmla="*/ 1397000 w 1397000"/>
              <a:gd name="connsiteY2" fmla="*/ 719667 h 1439333"/>
              <a:gd name="connsiteX3" fmla="*/ 698500 w 1397000"/>
              <a:gd name="connsiteY3" fmla="*/ 1439334 h 1439333"/>
              <a:gd name="connsiteX4" fmla="*/ 0 w 1397000"/>
              <a:gd name="connsiteY4" fmla="*/ 719667 h 1439333"/>
              <a:gd name="connsiteX0" fmla="*/ 0 w 1168400"/>
              <a:gd name="connsiteY0" fmla="*/ 728137 h 1439342"/>
              <a:gd name="connsiteX1" fmla="*/ 469900 w 1168400"/>
              <a:gd name="connsiteY1" fmla="*/ 4 h 1439342"/>
              <a:gd name="connsiteX2" fmla="*/ 1168400 w 1168400"/>
              <a:gd name="connsiteY2" fmla="*/ 719671 h 1439342"/>
              <a:gd name="connsiteX3" fmla="*/ 469900 w 1168400"/>
              <a:gd name="connsiteY3" fmla="*/ 1439338 h 1439342"/>
              <a:gd name="connsiteX4" fmla="*/ 0 w 1168400"/>
              <a:gd name="connsiteY4" fmla="*/ 728137 h 1439342"/>
              <a:gd name="connsiteX0" fmla="*/ 0 w 1253067"/>
              <a:gd name="connsiteY0" fmla="*/ 745107 h 1439418"/>
              <a:gd name="connsiteX1" fmla="*/ 554567 w 1253067"/>
              <a:gd name="connsiteY1" fmla="*/ 40 h 1439418"/>
              <a:gd name="connsiteX2" fmla="*/ 1253067 w 1253067"/>
              <a:gd name="connsiteY2" fmla="*/ 719707 h 1439418"/>
              <a:gd name="connsiteX3" fmla="*/ 554567 w 1253067"/>
              <a:gd name="connsiteY3" fmla="*/ 1439374 h 1439418"/>
              <a:gd name="connsiteX4" fmla="*/ 0 w 1253067"/>
              <a:gd name="connsiteY4" fmla="*/ 745107 h 1439418"/>
              <a:gd name="connsiteX0" fmla="*/ 0 w 1075267"/>
              <a:gd name="connsiteY0" fmla="*/ 745107 h 1439418"/>
              <a:gd name="connsiteX1" fmla="*/ 554567 w 1075267"/>
              <a:gd name="connsiteY1" fmla="*/ 40 h 1439418"/>
              <a:gd name="connsiteX2" fmla="*/ 1075267 w 1075267"/>
              <a:gd name="connsiteY2" fmla="*/ 719707 h 1439418"/>
              <a:gd name="connsiteX3" fmla="*/ 554567 w 1075267"/>
              <a:gd name="connsiteY3" fmla="*/ 1439374 h 1439418"/>
              <a:gd name="connsiteX4" fmla="*/ 0 w 1075267"/>
              <a:gd name="connsiteY4" fmla="*/ 745107 h 1439418"/>
              <a:gd name="connsiteX0" fmla="*/ 0 w 1075267"/>
              <a:gd name="connsiteY0" fmla="*/ 541972 h 1236266"/>
              <a:gd name="connsiteX1" fmla="*/ 554567 w 1075267"/>
              <a:gd name="connsiteY1" fmla="*/ 105 h 1236266"/>
              <a:gd name="connsiteX2" fmla="*/ 1075267 w 1075267"/>
              <a:gd name="connsiteY2" fmla="*/ 516572 h 1236266"/>
              <a:gd name="connsiteX3" fmla="*/ 554567 w 1075267"/>
              <a:gd name="connsiteY3" fmla="*/ 1236239 h 1236266"/>
              <a:gd name="connsiteX4" fmla="*/ 0 w 1075267"/>
              <a:gd name="connsiteY4" fmla="*/ 541972 h 1236266"/>
              <a:gd name="connsiteX0" fmla="*/ 62 w 1075329"/>
              <a:gd name="connsiteY0" fmla="*/ 541972 h 948424"/>
              <a:gd name="connsiteX1" fmla="*/ 554629 w 1075329"/>
              <a:gd name="connsiteY1" fmla="*/ 105 h 948424"/>
              <a:gd name="connsiteX2" fmla="*/ 1075329 w 1075329"/>
              <a:gd name="connsiteY2" fmla="*/ 516572 h 948424"/>
              <a:gd name="connsiteX3" fmla="*/ 588495 w 1075329"/>
              <a:gd name="connsiteY3" fmla="*/ 948372 h 948424"/>
              <a:gd name="connsiteX4" fmla="*/ 62 w 1075329"/>
              <a:gd name="connsiteY4" fmla="*/ 541972 h 9484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329" h="948424">
                <a:moveTo>
                  <a:pt x="62" y="541972"/>
                </a:moveTo>
                <a:cubicBezTo>
                  <a:pt x="-5582" y="383928"/>
                  <a:pt x="375418" y="4338"/>
                  <a:pt x="554629" y="105"/>
                </a:cubicBezTo>
                <a:cubicBezTo>
                  <a:pt x="733840" y="-4128"/>
                  <a:pt x="1075329" y="119111"/>
                  <a:pt x="1075329" y="516572"/>
                </a:cubicBezTo>
                <a:cubicBezTo>
                  <a:pt x="1075329" y="914033"/>
                  <a:pt x="767706" y="944139"/>
                  <a:pt x="588495" y="948372"/>
                </a:cubicBezTo>
                <a:cubicBezTo>
                  <a:pt x="409284" y="952605"/>
                  <a:pt x="5706" y="700016"/>
                  <a:pt x="62" y="541972"/>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9">
            <a:extLst>
              <a:ext uri="{FF2B5EF4-FFF2-40B4-BE49-F238E27FC236}">
                <a16:creationId xmlns:a16="http://schemas.microsoft.com/office/drawing/2014/main" id="{05909380-3539-98D8-20DA-73F30E20CED8}"/>
              </a:ext>
            </a:extLst>
          </p:cNvPr>
          <p:cNvSpPr/>
          <p:nvPr/>
        </p:nvSpPr>
        <p:spPr>
          <a:xfrm>
            <a:off x="3437451" y="4112451"/>
            <a:ext cx="1075283" cy="848319"/>
          </a:xfrm>
          <a:custGeom>
            <a:avLst/>
            <a:gdLst>
              <a:gd name="connsiteX0" fmla="*/ 0 w 1397000"/>
              <a:gd name="connsiteY0" fmla="*/ 719667 h 1439333"/>
              <a:gd name="connsiteX1" fmla="*/ 698500 w 1397000"/>
              <a:gd name="connsiteY1" fmla="*/ 0 h 1439333"/>
              <a:gd name="connsiteX2" fmla="*/ 1397000 w 1397000"/>
              <a:gd name="connsiteY2" fmla="*/ 719667 h 1439333"/>
              <a:gd name="connsiteX3" fmla="*/ 698500 w 1397000"/>
              <a:gd name="connsiteY3" fmla="*/ 1439334 h 1439333"/>
              <a:gd name="connsiteX4" fmla="*/ 0 w 1397000"/>
              <a:gd name="connsiteY4" fmla="*/ 719667 h 1439333"/>
              <a:gd name="connsiteX0" fmla="*/ 0 w 1168400"/>
              <a:gd name="connsiteY0" fmla="*/ 728137 h 1439342"/>
              <a:gd name="connsiteX1" fmla="*/ 469900 w 1168400"/>
              <a:gd name="connsiteY1" fmla="*/ 4 h 1439342"/>
              <a:gd name="connsiteX2" fmla="*/ 1168400 w 1168400"/>
              <a:gd name="connsiteY2" fmla="*/ 719671 h 1439342"/>
              <a:gd name="connsiteX3" fmla="*/ 469900 w 1168400"/>
              <a:gd name="connsiteY3" fmla="*/ 1439338 h 1439342"/>
              <a:gd name="connsiteX4" fmla="*/ 0 w 1168400"/>
              <a:gd name="connsiteY4" fmla="*/ 728137 h 1439342"/>
              <a:gd name="connsiteX0" fmla="*/ 0 w 1253067"/>
              <a:gd name="connsiteY0" fmla="*/ 745107 h 1439418"/>
              <a:gd name="connsiteX1" fmla="*/ 554567 w 1253067"/>
              <a:gd name="connsiteY1" fmla="*/ 40 h 1439418"/>
              <a:gd name="connsiteX2" fmla="*/ 1253067 w 1253067"/>
              <a:gd name="connsiteY2" fmla="*/ 719707 h 1439418"/>
              <a:gd name="connsiteX3" fmla="*/ 554567 w 1253067"/>
              <a:gd name="connsiteY3" fmla="*/ 1439374 h 1439418"/>
              <a:gd name="connsiteX4" fmla="*/ 0 w 1253067"/>
              <a:gd name="connsiteY4" fmla="*/ 745107 h 1439418"/>
              <a:gd name="connsiteX0" fmla="*/ 0 w 1075267"/>
              <a:gd name="connsiteY0" fmla="*/ 745107 h 1439418"/>
              <a:gd name="connsiteX1" fmla="*/ 554567 w 1075267"/>
              <a:gd name="connsiteY1" fmla="*/ 40 h 1439418"/>
              <a:gd name="connsiteX2" fmla="*/ 1075267 w 1075267"/>
              <a:gd name="connsiteY2" fmla="*/ 719707 h 1439418"/>
              <a:gd name="connsiteX3" fmla="*/ 554567 w 1075267"/>
              <a:gd name="connsiteY3" fmla="*/ 1439374 h 1439418"/>
              <a:gd name="connsiteX4" fmla="*/ 0 w 1075267"/>
              <a:gd name="connsiteY4" fmla="*/ 745107 h 1439418"/>
              <a:gd name="connsiteX0" fmla="*/ 0 w 1075267"/>
              <a:gd name="connsiteY0" fmla="*/ 541972 h 1236266"/>
              <a:gd name="connsiteX1" fmla="*/ 554567 w 1075267"/>
              <a:gd name="connsiteY1" fmla="*/ 105 h 1236266"/>
              <a:gd name="connsiteX2" fmla="*/ 1075267 w 1075267"/>
              <a:gd name="connsiteY2" fmla="*/ 516572 h 1236266"/>
              <a:gd name="connsiteX3" fmla="*/ 554567 w 1075267"/>
              <a:gd name="connsiteY3" fmla="*/ 1236239 h 1236266"/>
              <a:gd name="connsiteX4" fmla="*/ 0 w 1075267"/>
              <a:gd name="connsiteY4" fmla="*/ 541972 h 1236266"/>
              <a:gd name="connsiteX0" fmla="*/ 62 w 1075329"/>
              <a:gd name="connsiteY0" fmla="*/ 541972 h 948424"/>
              <a:gd name="connsiteX1" fmla="*/ 554629 w 1075329"/>
              <a:gd name="connsiteY1" fmla="*/ 105 h 948424"/>
              <a:gd name="connsiteX2" fmla="*/ 1075329 w 1075329"/>
              <a:gd name="connsiteY2" fmla="*/ 516572 h 948424"/>
              <a:gd name="connsiteX3" fmla="*/ 588495 w 1075329"/>
              <a:gd name="connsiteY3" fmla="*/ 948372 h 948424"/>
              <a:gd name="connsiteX4" fmla="*/ 62 w 1075329"/>
              <a:gd name="connsiteY4" fmla="*/ 541972 h 948424"/>
              <a:gd name="connsiteX0" fmla="*/ 16 w 1075283"/>
              <a:gd name="connsiteY0" fmla="*/ 368871 h 775318"/>
              <a:gd name="connsiteX1" fmla="*/ 571517 w 1075283"/>
              <a:gd name="connsiteY1" fmla="*/ 4804 h 775318"/>
              <a:gd name="connsiteX2" fmla="*/ 1075283 w 1075283"/>
              <a:gd name="connsiteY2" fmla="*/ 343471 h 775318"/>
              <a:gd name="connsiteX3" fmla="*/ 588449 w 1075283"/>
              <a:gd name="connsiteY3" fmla="*/ 775271 h 775318"/>
              <a:gd name="connsiteX4" fmla="*/ 16 w 1075283"/>
              <a:gd name="connsiteY4" fmla="*/ 368871 h 775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283" h="775318">
                <a:moveTo>
                  <a:pt x="16" y="368871"/>
                </a:moveTo>
                <a:cubicBezTo>
                  <a:pt x="-2806" y="240460"/>
                  <a:pt x="392306" y="9037"/>
                  <a:pt x="571517" y="4804"/>
                </a:cubicBezTo>
                <a:cubicBezTo>
                  <a:pt x="750728" y="571"/>
                  <a:pt x="1075283" y="-53990"/>
                  <a:pt x="1075283" y="343471"/>
                </a:cubicBezTo>
                <a:cubicBezTo>
                  <a:pt x="1075283" y="740932"/>
                  <a:pt x="767660" y="771038"/>
                  <a:pt x="588449" y="775271"/>
                </a:cubicBezTo>
                <a:cubicBezTo>
                  <a:pt x="409238" y="779504"/>
                  <a:pt x="2838" y="497282"/>
                  <a:pt x="16" y="368871"/>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FFA4150E-5845-7117-B6D4-31358D8F6DA7}"/>
              </a:ext>
            </a:extLst>
          </p:cNvPr>
          <p:cNvSpPr/>
          <p:nvPr/>
        </p:nvSpPr>
        <p:spPr>
          <a:xfrm>
            <a:off x="2256375" y="4924367"/>
            <a:ext cx="1295384" cy="2517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C922E63B-29C7-FF02-A378-51281E0DFF87}"/>
              </a:ext>
            </a:extLst>
          </p:cNvPr>
          <p:cNvSpPr/>
          <p:nvPr/>
        </p:nvSpPr>
        <p:spPr>
          <a:xfrm>
            <a:off x="3640667" y="5392576"/>
            <a:ext cx="465667" cy="13546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0" name="Arrow: Right 19">
            <a:extLst>
              <a:ext uri="{FF2B5EF4-FFF2-40B4-BE49-F238E27FC236}">
                <a16:creationId xmlns:a16="http://schemas.microsoft.com/office/drawing/2014/main" id="{00777ABD-DDA0-2618-AF6F-4E0A83DA93F3}"/>
              </a:ext>
            </a:extLst>
          </p:cNvPr>
          <p:cNvSpPr/>
          <p:nvPr/>
        </p:nvSpPr>
        <p:spPr>
          <a:xfrm rot="18882160">
            <a:off x="3304332" y="4666579"/>
            <a:ext cx="465667" cy="13546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6A18026B-A6AD-0A52-837D-D29C7E37D7E2}"/>
              </a:ext>
            </a:extLst>
          </p:cNvPr>
          <p:cNvSpPr/>
          <p:nvPr/>
        </p:nvSpPr>
        <p:spPr>
          <a:xfrm rot="18669763">
            <a:off x="2729570" y="4134681"/>
            <a:ext cx="465667" cy="13546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2E9AFB19-D14E-B8F5-ABD9-7A277DEADF12}"/>
              </a:ext>
            </a:extLst>
          </p:cNvPr>
          <p:cNvSpPr/>
          <p:nvPr/>
        </p:nvSpPr>
        <p:spPr>
          <a:xfrm>
            <a:off x="4920331" y="3313473"/>
            <a:ext cx="465667" cy="273548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23" name="Arrow: Right 22">
            <a:extLst>
              <a:ext uri="{FF2B5EF4-FFF2-40B4-BE49-F238E27FC236}">
                <a16:creationId xmlns:a16="http://schemas.microsoft.com/office/drawing/2014/main" id="{C66F86B5-A05A-E66F-A107-970953551AD8}"/>
              </a:ext>
            </a:extLst>
          </p:cNvPr>
          <p:cNvSpPr/>
          <p:nvPr/>
        </p:nvSpPr>
        <p:spPr>
          <a:xfrm>
            <a:off x="4699000" y="5392576"/>
            <a:ext cx="425728" cy="1354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B53CBCA8-CA68-6A94-3959-F164F65352CA}"/>
              </a:ext>
            </a:extLst>
          </p:cNvPr>
          <p:cNvSpPr/>
          <p:nvPr/>
        </p:nvSpPr>
        <p:spPr>
          <a:xfrm>
            <a:off x="6116110" y="1410700"/>
            <a:ext cx="1295384" cy="25173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F5812030-277E-30FB-6D79-747AAEC8B42B}"/>
              </a:ext>
            </a:extLst>
          </p:cNvPr>
          <p:cNvSpPr/>
          <p:nvPr/>
        </p:nvSpPr>
        <p:spPr>
          <a:xfrm>
            <a:off x="6096000" y="2092133"/>
            <a:ext cx="1295384" cy="251734"/>
          </a:xfrm>
          <a:prstGeom prst="rightArrow">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6" name="Arrow: Right 25">
            <a:extLst>
              <a:ext uri="{FF2B5EF4-FFF2-40B4-BE49-F238E27FC236}">
                <a16:creationId xmlns:a16="http://schemas.microsoft.com/office/drawing/2014/main" id="{711A2700-8EC3-BF67-061A-B970C34A65F5}"/>
              </a:ext>
            </a:extLst>
          </p:cNvPr>
          <p:cNvSpPr/>
          <p:nvPr/>
        </p:nvSpPr>
        <p:spPr>
          <a:xfrm>
            <a:off x="6111875" y="2773566"/>
            <a:ext cx="1295384" cy="251734"/>
          </a:xfrm>
          <a:prstGeom prst="rightArrow">
            <a:avLst/>
          </a:prstGeom>
          <a:solidFill>
            <a:schemeClr val="bg2">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6FBACC9C-67C9-FD53-7A0D-94FBDD7AD013}"/>
              </a:ext>
            </a:extLst>
          </p:cNvPr>
          <p:cNvSpPr txBox="1"/>
          <p:nvPr/>
        </p:nvSpPr>
        <p:spPr>
          <a:xfrm>
            <a:off x="7662333" y="1312333"/>
            <a:ext cx="2062616" cy="369332"/>
          </a:xfrm>
          <a:prstGeom prst="rect">
            <a:avLst/>
          </a:prstGeom>
          <a:noFill/>
        </p:spPr>
        <p:txBody>
          <a:bodyPr wrap="none" rtlCol="0">
            <a:spAutoFit/>
          </a:bodyPr>
          <a:lstStyle/>
          <a:p>
            <a:r>
              <a:rPr lang="en-IN" dirty="0"/>
              <a:t>Grain contribution </a:t>
            </a:r>
          </a:p>
        </p:txBody>
      </p:sp>
      <p:sp>
        <p:nvSpPr>
          <p:cNvPr id="28" name="TextBox 27">
            <a:extLst>
              <a:ext uri="{FF2B5EF4-FFF2-40B4-BE49-F238E27FC236}">
                <a16:creationId xmlns:a16="http://schemas.microsoft.com/office/drawing/2014/main" id="{E776213E-CD59-E3A0-4E22-BDB120894FC2}"/>
              </a:ext>
            </a:extLst>
          </p:cNvPr>
          <p:cNvSpPr txBox="1"/>
          <p:nvPr/>
        </p:nvSpPr>
        <p:spPr>
          <a:xfrm>
            <a:off x="7662333" y="2033334"/>
            <a:ext cx="3072508" cy="369332"/>
          </a:xfrm>
          <a:prstGeom prst="rect">
            <a:avLst/>
          </a:prstGeom>
          <a:noFill/>
        </p:spPr>
        <p:txBody>
          <a:bodyPr wrap="none" rtlCol="0">
            <a:spAutoFit/>
          </a:bodyPr>
          <a:lstStyle/>
          <a:p>
            <a:r>
              <a:rPr lang="en-IN" dirty="0"/>
              <a:t>Grain boundary contribution </a:t>
            </a:r>
          </a:p>
        </p:txBody>
      </p:sp>
      <p:sp>
        <p:nvSpPr>
          <p:cNvPr id="29" name="TextBox 28">
            <a:extLst>
              <a:ext uri="{FF2B5EF4-FFF2-40B4-BE49-F238E27FC236}">
                <a16:creationId xmlns:a16="http://schemas.microsoft.com/office/drawing/2014/main" id="{E9D6B9C6-8A11-F99E-419B-EAB3C5EDEDB0}"/>
              </a:ext>
            </a:extLst>
          </p:cNvPr>
          <p:cNvSpPr txBox="1"/>
          <p:nvPr/>
        </p:nvSpPr>
        <p:spPr>
          <a:xfrm>
            <a:off x="7662333" y="2698035"/>
            <a:ext cx="2274982" cy="369332"/>
          </a:xfrm>
          <a:prstGeom prst="rect">
            <a:avLst/>
          </a:prstGeom>
          <a:noFill/>
        </p:spPr>
        <p:txBody>
          <a:bodyPr wrap="none" rtlCol="0">
            <a:spAutoFit/>
          </a:bodyPr>
          <a:lstStyle/>
          <a:p>
            <a:r>
              <a:rPr lang="en-IN" dirty="0"/>
              <a:t>Contact contribution </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1CD9E05-2729-F624-3266-872F17DE4309}"/>
                  </a:ext>
                </a:extLst>
              </p:cNvPr>
              <p:cNvSpPr txBox="1"/>
              <p:nvPr/>
            </p:nvSpPr>
            <p:spPr>
              <a:xfrm>
                <a:off x="5627422" y="3399755"/>
                <a:ext cx="5758128" cy="7366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effectLst/>
                              <a:latin typeface="Cambria Math" panose="02040503050406030204" pitchFamily="18" charset="0"/>
                              <a:cs typeface="Times New Roman" panose="02020603050405020304" pitchFamily="18" charset="0"/>
                            </a:rPr>
                          </m:ctrlPr>
                        </m:sSup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𝑍</m:t>
                          </m:r>
                        </m:e>
                        <m:sup>
                          <m:r>
                            <a:rPr lang="en-IN" sz="1600" i="1">
                              <a:effectLst/>
                              <a:latin typeface="Cambria Math" panose="02040503050406030204" pitchFamily="18" charset="0"/>
                              <a:ea typeface="Calibri" panose="020F0502020204030204" pitchFamily="34" charset="0"/>
                              <a:cs typeface="Times New Roman" panose="02020603050405020304" pitchFamily="18" charset="0"/>
                            </a:rPr>
                            <m:t>′</m:t>
                          </m:r>
                        </m:sup>
                      </m:sSup>
                      <m:r>
                        <a:rPr lang="en-IN" sz="1600" i="1">
                          <a:effectLst/>
                          <a:latin typeface="Cambria Math" panose="02040503050406030204" pitchFamily="18" charset="0"/>
                          <a:ea typeface="Calibri" panose="020F0502020204030204" pitchFamily="34" charset="0"/>
                          <a:cs typeface="Times New Roman" panose="02020603050405020304" pitchFamily="18" charset="0"/>
                        </a:rPr>
                        <m:t>(</m:t>
                      </m:r>
                      <m:r>
                        <a:rPr lang="en-IN" sz="1600" i="1">
                          <a:effectLst/>
                          <a:latin typeface="Cambria Math" panose="02040503050406030204" pitchFamily="18" charset="0"/>
                          <a:ea typeface="Calibri" panose="020F0502020204030204" pitchFamily="34" charset="0"/>
                          <a:cs typeface="Times New Roman" panose="02020603050405020304" pitchFamily="18" charset="0"/>
                        </a:rPr>
                        <m:t>𝜔</m:t>
                      </m:r>
                      <m:r>
                        <a:rPr lang="en-IN" sz="16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en-IN" sz="1600" i="1">
                              <a:effectLst/>
                              <a:latin typeface="Cambria Math" panose="02040503050406030204" pitchFamily="18" charset="0"/>
                              <a:cs typeface="Times New Roman" panose="02020603050405020304" pitchFamily="18" charset="0"/>
                            </a:rPr>
                          </m:ctrlPr>
                        </m:fPr>
                        <m:num>
                          <m:sSub>
                            <m:sSubPr>
                              <m:ctrlPr>
                                <a:rPr lang="en-IN" sz="1600" i="1">
                                  <a:effectLst/>
                                  <a:latin typeface="Cambria Math" panose="02040503050406030204" pitchFamily="18"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𝑔</m:t>
                              </m:r>
                            </m:sub>
                          </m:sSub>
                        </m:num>
                        <m:den>
                          <m:d>
                            <m:dPr>
                              <m:begChr m:val="["/>
                              <m:endChr m:val="]"/>
                              <m:ctrlPr>
                                <a:rPr lang="en-IN" sz="1600" i="1">
                                  <a:effectLst/>
                                  <a:latin typeface="Cambria Math" panose="02040503050406030204" pitchFamily="18" charset="0"/>
                                  <a:cs typeface="Times New Roman" panose="02020603050405020304" pitchFamily="18" charset="0"/>
                                </a:rPr>
                              </m:ctrlPr>
                            </m:dPr>
                            <m:e>
                              <m:r>
                                <a:rPr lang="en-IN" sz="16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IN" sz="1600" i="1">
                                      <a:effectLst/>
                                      <a:latin typeface="Cambria Math" panose="02040503050406030204" pitchFamily="18" charset="0"/>
                                      <a:cs typeface="Times New Roman" panose="02020603050405020304" pitchFamily="18" charset="0"/>
                                    </a:rPr>
                                  </m:ctrlPr>
                                </m:sSupPr>
                                <m:e>
                                  <m:d>
                                    <m:dPr>
                                      <m:ctrlPr>
                                        <a:rPr lang="en-IN" sz="1600" i="1">
                                          <a:effectLst/>
                                          <a:latin typeface="Cambria Math" panose="02040503050406030204" pitchFamily="18" charset="0"/>
                                          <a:cs typeface="Times New Roman" panose="02020603050405020304" pitchFamily="18" charset="0"/>
                                        </a:rPr>
                                      </m:ctrlPr>
                                    </m:dPr>
                                    <m:e>
                                      <m:r>
                                        <a:rPr lang="en-IN" sz="1600" i="1">
                                          <a:effectLst/>
                                          <a:latin typeface="Cambria Math" panose="02040503050406030204" pitchFamily="18" charset="0"/>
                                          <a:ea typeface="Calibri" panose="020F0502020204030204" pitchFamily="34" charset="0"/>
                                          <a:cs typeface="Times New Roman" panose="02020603050405020304" pitchFamily="18" charset="0"/>
                                        </a:rPr>
                                        <m:t>𝜔</m:t>
                                      </m:r>
                                      <m:sSub>
                                        <m:sSubPr>
                                          <m:ctrlPr>
                                            <a:rPr lang="en-IN" sz="1600" i="1">
                                              <a:effectLst/>
                                              <a:latin typeface="Cambria Math" panose="02040503050406030204" pitchFamily="18"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𝑔</m:t>
                                          </m:r>
                                        </m:sub>
                                      </m:sSub>
                                      <m:sSub>
                                        <m:sSubPr>
                                          <m:ctrlPr>
                                            <a:rPr lang="en-IN" sz="1600" i="1">
                                              <a:effectLst/>
                                              <a:latin typeface="Cambria Math" panose="02040503050406030204" pitchFamily="18"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𝑔</m:t>
                                          </m:r>
                                        </m:sub>
                                      </m:sSub>
                                    </m:e>
                                  </m:d>
                                </m:e>
                                <m:sup>
                                  <m:r>
                                    <a:rPr lang="en-IN" sz="1600" i="1">
                                      <a:effectLst/>
                                      <a:latin typeface="Cambria Math" panose="02040503050406030204" pitchFamily="18" charset="0"/>
                                      <a:ea typeface="Calibri" panose="020F0502020204030204" pitchFamily="34" charset="0"/>
                                      <a:cs typeface="Times New Roman" panose="02020603050405020304" pitchFamily="18" charset="0"/>
                                    </a:rPr>
                                    <m:t>2</m:t>
                                  </m:r>
                                </m:sup>
                              </m:sSup>
                            </m:e>
                          </m:d>
                        </m:den>
                      </m:f>
                      <m:r>
                        <a:rPr lang="en-IN" sz="16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600" i="1">
                              <a:effectLst/>
                              <a:latin typeface="Cambria Math" panose="02040503050406030204" pitchFamily="18" charset="0"/>
                              <a:cs typeface="Times New Roman" panose="02020603050405020304" pitchFamily="18" charset="0"/>
                            </a:rPr>
                          </m:ctrlPr>
                        </m:fPr>
                        <m:num>
                          <m:sSub>
                            <m:sSubPr>
                              <m:ctrlPr>
                                <a:rPr lang="en-IN" sz="1600" i="1">
                                  <a:effectLst/>
                                  <a:latin typeface="Cambria Math" panose="02040503050406030204" pitchFamily="18"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𝑔𝑏</m:t>
                              </m:r>
                            </m:sub>
                          </m:sSub>
                        </m:num>
                        <m:den>
                          <m:d>
                            <m:dPr>
                              <m:begChr m:val="["/>
                              <m:endChr m:val="]"/>
                              <m:ctrlPr>
                                <a:rPr lang="en-IN" sz="1600" i="1">
                                  <a:effectLst/>
                                  <a:latin typeface="Cambria Math" panose="02040503050406030204" pitchFamily="18" charset="0"/>
                                  <a:cs typeface="Times New Roman" panose="02020603050405020304" pitchFamily="18" charset="0"/>
                                </a:rPr>
                              </m:ctrlPr>
                            </m:dPr>
                            <m:e>
                              <m:r>
                                <a:rPr lang="en-IN" sz="16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IN" sz="1600" i="1">
                                      <a:effectLst/>
                                      <a:latin typeface="Cambria Math" panose="02040503050406030204" pitchFamily="18" charset="0"/>
                                      <a:cs typeface="Times New Roman" panose="02020603050405020304" pitchFamily="18" charset="0"/>
                                    </a:rPr>
                                  </m:ctrlPr>
                                </m:sSupPr>
                                <m:e>
                                  <m:d>
                                    <m:dPr>
                                      <m:ctrlPr>
                                        <a:rPr lang="en-IN" sz="1600" i="1">
                                          <a:effectLst/>
                                          <a:latin typeface="Cambria Math" panose="02040503050406030204" pitchFamily="18" charset="0"/>
                                          <a:cs typeface="Times New Roman" panose="02020603050405020304" pitchFamily="18" charset="0"/>
                                        </a:rPr>
                                      </m:ctrlPr>
                                    </m:dPr>
                                    <m:e>
                                      <m:r>
                                        <a:rPr lang="en-IN" sz="1600" i="1">
                                          <a:effectLst/>
                                          <a:latin typeface="Cambria Math" panose="02040503050406030204" pitchFamily="18" charset="0"/>
                                          <a:ea typeface="Calibri" panose="020F0502020204030204" pitchFamily="34" charset="0"/>
                                          <a:cs typeface="Times New Roman" panose="02020603050405020304" pitchFamily="18" charset="0"/>
                                        </a:rPr>
                                        <m:t>𝜔</m:t>
                                      </m:r>
                                      <m:sSub>
                                        <m:sSubPr>
                                          <m:ctrlPr>
                                            <a:rPr lang="en-IN" sz="1600" i="1">
                                              <a:effectLst/>
                                              <a:latin typeface="Cambria Math" panose="02040503050406030204" pitchFamily="18"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𝑔𝑏</m:t>
                                          </m:r>
                                        </m:sub>
                                      </m:sSub>
                                      <m:sSub>
                                        <m:sSubPr>
                                          <m:ctrlPr>
                                            <a:rPr lang="en-IN" sz="1600" i="1">
                                              <a:effectLst/>
                                              <a:latin typeface="Cambria Math" panose="02040503050406030204" pitchFamily="18"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𝑔𝑏</m:t>
                                          </m:r>
                                        </m:sub>
                                      </m:sSub>
                                    </m:e>
                                  </m:d>
                                </m:e>
                                <m:sup>
                                  <m:r>
                                    <a:rPr lang="en-IN" sz="1600" i="1">
                                      <a:effectLst/>
                                      <a:latin typeface="Cambria Math" panose="02040503050406030204" pitchFamily="18" charset="0"/>
                                      <a:ea typeface="Calibri" panose="020F0502020204030204" pitchFamily="34" charset="0"/>
                                      <a:cs typeface="Times New Roman" panose="02020603050405020304" pitchFamily="18" charset="0"/>
                                    </a:rPr>
                                    <m:t>2</m:t>
                                  </m:r>
                                </m:sup>
                              </m:sSup>
                            </m:e>
                          </m:d>
                        </m:den>
                      </m:f>
                      <m:r>
                        <a:rPr lang="en-IN" sz="16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600" i="1">
                              <a:effectLst/>
                              <a:latin typeface="Cambria Math" panose="02040503050406030204" pitchFamily="18" charset="0"/>
                              <a:cs typeface="Times New Roman" panose="02020603050405020304" pitchFamily="18" charset="0"/>
                            </a:rPr>
                          </m:ctrlPr>
                        </m:fPr>
                        <m:num>
                          <m:sSub>
                            <m:sSubPr>
                              <m:ctrlPr>
                                <a:rPr lang="en-IN" sz="1600" i="1">
                                  <a:effectLst/>
                                  <a:latin typeface="Cambria Math" panose="02040503050406030204" pitchFamily="18"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𝑐</m:t>
                              </m:r>
                            </m:sub>
                          </m:sSub>
                        </m:num>
                        <m:den>
                          <m:d>
                            <m:dPr>
                              <m:begChr m:val="["/>
                              <m:endChr m:val="]"/>
                              <m:ctrlPr>
                                <a:rPr lang="en-IN" sz="1600" i="1">
                                  <a:effectLst/>
                                  <a:latin typeface="Cambria Math" panose="02040503050406030204" pitchFamily="18" charset="0"/>
                                  <a:cs typeface="Times New Roman" panose="02020603050405020304" pitchFamily="18" charset="0"/>
                                </a:rPr>
                              </m:ctrlPr>
                            </m:dPr>
                            <m:e>
                              <m:r>
                                <a:rPr lang="en-IN" sz="1600" i="1">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IN" sz="1600" i="1">
                                      <a:effectLst/>
                                      <a:latin typeface="Cambria Math" panose="02040503050406030204" pitchFamily="18" charset="0"/>
                                      <a:cs typeface="Times New Roman" panose="02020603050405020304" pitchFamily="18" charset="0"/>
                                    </a:rPr>
                                  </m:ctrlPr>
                                </m:sSupPr>
                                <m:e>
                                  <m:d>
                                    <m:dPr>
                                      <m:ctrlPr>
                                        <a:rPr lang="en-IN" sz="1600" i="1">
                                          <a:effectLst/>
                                          <a:latin typeface="Cambria Math" panose="02040503050406030204" pitchFamily="18" charset="0"/>
                                          <a:cs typeface="Times New Roman" panose="02020603050405020304" pitchFamily="18" charset="0"/>
                                        </a:rPr>
                                      </m:ctrlPr>
                                    </m:dPr>
                                    <m:e>
                                      <m:r>
                                        <a:rPr lang="en-IN" sz="1600" i="1">
                                          <a:effectLst/>
                                          <a:latin typeface="Cambria Math" panose="02040503050406030204" pitchFamily="18" charset="0"/>
                                          <a:ea typeface="Calibri" panose="020F0502020204030204" pitchFamily="34" charset="0"/>
                                          <a:cs typeface="Times New Roman" panose="02020603050405020304" pitchFamily="18" charset="0"/>
                                        </a:rPr>
                                        <m:t>𝜔</m:t>
                                      </m:r>
                                      <m:sSub>
                                        <m:sSubPr>
                                          <m:ctrlPr>
                                            <a:rPr lang="en-IN" sz="1600" i="1">
                                              <a:effectLst/>
                                              <a:latin typeface="Cambria Math" panose="02040503050406030204" pitchFamily="18"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𝑐</m:t>
                                          </m:r>
                                        </m:sub>
                                      </m:sSub>
                                      <m:sSub>
                                        <m:sSubPr>
                                          <m:ctrlPr>
                                            <a:rPr lang="en-IN" sz="1600" i="1">
                                              <a:effectLst/>
                                              <a:latin typeface="Cambria Math" panose="02040503050406030204" pitchFamily="18" charset="0"/>
                                              <a:cs typeface="Times New Roman" panose="02020603050405020304" pitchFamily="18" charset="0"/>
                                            </a:rPr>
                                          </m:ctrlPr>
                                        </m:sSubPr>
                                        <m:e>
                                          <m:r>
                                            <a:rPr lang="en-IN" sz="1600" i="1">
                                              <a:effectLst/>
                                              <a:latin typeface="Cambria Math" panose="02040503050406030204" pitchFamily="18" charset="0"/>
                                              <a:ea typeface="Calibri" panose="020F0502020204030204" pitchFamily="34" charset="0"/>
                                              <a:cs typeface="Times New Roman" panose="02020603050405020304" pitchFamily="18" charset="0"/>
                                            </a:rPr>
                                            <m:t>𝐶</m:t>
                                          </m:r>
                                        </m:e>
                                        <m:sub>
                                          <m:r>
                                            <a:rPr lang="en-IN" sz="1600" i="1">
                                              <a:effectLst/>
                                              <a:latin typeface="Cambria Math" panose="02040503050406030204" pitchFamily="18" charset="0"/>
                                              <a:ea typeface="Calibri" panose="020F0502020204030204" pitchFamily="34" charset="0"/>
                                              <a:cs typeface="Times New Roman" panose="02020603050405020304" pitchFamily="18" charset="0"/>
                                            </a:rPr>
                                            <m:t>𝑐</m:t>
                                          </m:r>
                                        </m:sub>
                                      </m:sSub>
                                    </m:e>
                                  </m:d>
                                </m:e>
                                <m:sup>
                                  <m:r>
                                    <a:rPr lang="en-IN" sz="1600" i="1">
                                      <a:effectLst/>
                                      <a:latin typeface="Cambria Math" panose="02040503050406030204" pitchFamily="18" charset="0"/>
                                      <a:ea typeface="Calibri" panose="020F0502020204030204" pitchFamily="34" charset="0"/>
                                      <a:cs typeface="Times New Roman" panose="02020603050405020304" pitchFamily="18" charset="0"/>
                                    </a:rPr>
                                    <m:t>2</m:t>
                                  </m:r>
                                </m:sup>
                              </m:sSup>
                            </m:e>
                          </m:d>
                        </m:den>
                      </m:f>
                    </m:oMath>
                  </m:oMathPara>
                </a14:m>
                <a:endParaRPr lang="en-IN" sz="1600" dirty="0"/>
              </a:p>
            </p:txBody>
          </p:sp>
        </mc:Choice>
        <mc:Fallback xmlns="">
          <p:sp>
            <p:nvSpPr>
              <p:cNvPr id="30" name="TextBox 29">
                <a:extLst>
                  <a:ext uri="{FF2B5EF4-FFF2-40B4-BE49-F238E27FC236}">
                    <a16:creationId xmlns:a16="http://schemas.microsoft.com/office/drawing/2014/main" id="{11CD9E05-2729-F624-3266-872F17DE4309}"/>
                  </a:ext>
                </a:extLst>
              </p:cNvPr>
              <p:cNvSpPr txBox="1">
                <a:spLocks noRot="1" noChangeAspect="1" noMove="1" noResize="1" noEditPoints="1" noAdjustHandles="1" noChangeArrowheads="1" noChangeShapeType="1" noTextEdit="1"/>
              </p:cNvSpPr>
              <p:nvPr/>
            </p:nvSpPr>
            <p:spPr>
              <a:xfrm>
                <a:off x="5627422" y="3399755"/>
                <a:ext cx="5758128" cy="73667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4FAEB31-53ED-AC06-CA56-7DAB8C1A9AD2}"/>
                  </a:ext>
                </a:extLst>
              </p:cNvPr>
              <p:cNvSpPr txBox="1"/>
              <p:nvPr/>
            </p:nvSpPr>
            <p:spPr>
              <a:xfrm>
                <a:off x="5481241" y="4557984"/>
                <a:ext cx="5904309" cy="9845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1600" i="1" smtClean="0">
                              <a:effectLst/>
                              <a:latin typeface="Cambria Math" panose="02040503050406030204" pitchFamily="18" charset="0"/>
                            </a:rPr>
                          </m:ctrlPr>
                        </m:sSupPr>
                        <m:e>
                          <m:r>
                            <a:rPr lang="en-IN" sz="1600">
                              <a:effectLst/>
                              <a:latin typeface="Cambria Math" panose="02040503050406030204" pitchFamily="18" charset="0"/>
                            </a:rPr>
                            <m:t>𝑍</m:t>
                          </m:r>
                        </m:e>
                        <m:sup>
                          <m:r>
                            <a:rPr lang="en-IN" sz="1600">
                              <a:effectLst/>
                              <a:latin typeface="Cambria Math" panose="02040503050406030204" pitchFamily="18" charset="0"/>
                            </a:rPr>
                            <m:t>′′</m:t>
                          </m:r>
                        </m:sup>
                      </m:sSup>
                      <m:r>
                        <a:rPr lang="en-IN" sz="1600">
                          <a:effectLst/>
                          <a:latin typeface="Cambria Math" panose="02040503050406030204" pitchFamily="18" charset="0"/>
                        </a:rPr>
                        <m:t>(</m:t>
                      </m:r>
                      <m:r>
                        <a:rPr lang="en-IN" sz="1600">
                          <a:effectLst/>
                          <a:latin typeface="Cambria Math" panose="02040503050406030204" pitchFamily="18" charset="0"/>
                        </a:rPr>
                        <m:t>𝜔</m:t>
                      </m:r>
                      <m:r>
                        <a:rPr lang="en-IN" sz="1600">
                          <a:effectLst/>
                          <a:latin typeface="Cambria Math" panose="02040503050406030204" pitchFamily="18" charset="0"/>
                        </a:rPr>
                        <m:t>)= </m:t>
                      </m:r>
                      <m:f>
                        <m:fPr>
                          <m:ctrlPr>
                            <a:rPr lang="en-IN" sz="1600" i="1">
                              <a:effectLst/>
                              <a:latin typeface="Cambria Math" panose="02040503050406030204" pitchFamily="18" charset="0"/>
                            </a:rPr>
                          </m:ctrlPr>
                        </m:fPr>
                        <m:num>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𝐶</m:t>
                              </m:r>
                            </m:e>
                            <m:sub>
                              <m:r>
                                <a:rPr lang="en-IN" sz="1600">
                                  <a:effectLst/>
                                  <a:latin typeface="Cambria Math" panose="02040503050406030204" pitchFamily="18" charset="0"/>
                                </a:rPr>
                                <m:t>𝑔</m:t>
                              </m:r>
                            </m:sub>
                          </m:sSub>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𝑅</m:t>
                              </m:r>
                            </m:e>
                            <m:sub>
                              <m:r>
                                <a:rPr lang="en-IN" sz="1600">
                                  <a:effectLst/>
                                  <a:latin typeface="Cambria Math" panose="02040503050406030204" pitchFamily="18" charset="0"/>
                                </a:rPr>
                                <m:t>𝑔</m:t>
                              </m:r>
                            </m:sub>
                          </m:sSub>
                        </m:num>
                        <m:den>
                          <m:d>
                            <m:dPr>
                              <m:begChr m:val="["/>
                              <m:endChr m:val="]"/>
                              <m:ctrlPr>
                                <a:rPr lang="en-IN" sz="1600" i="1">
                                  <a:effectLst/>
                                  <a:latin typeface="Cambria Math" panose="02040503050406030204" pitchFamily="18" charset="0"/>
                                </a:rPr>
                              </m:ctrlPr>
                            </m:dPr>
                            <m:e>
                              <m:r>
                                <a:rPr lang="en-IN" sz="1600">
                                  <a:effectLst/>
                                  <a:latin typeface="Cambria Math" panose="02040503050406030204" pitchFamily="18" charset="0"/>
                                </a:rPr>
                                <m:t>1+</m:t>
                              </m:r>
                              <m:sSup>
                                <m:sSupPr>
                                  <m:ctrlPr>
                                    <a:rPr lang="en-IN" sz="1600" i="1">
                                      <a:effectLst/>
                                      <a:latin typeface="Cambria Math" panose="02040503050406030204" pitchFamily="18" charset="0"/>
                                    </a:rPr>
                                  </m:ctrlPr>
                                </m:sSupPr>
                                <m:e>
                                  <m:d>
                                    <m:dPr>
                                      <m:ctrlPr>
                                        <a:rPr lang="en-IN" sz="1600" i="1">
                                          <a:effectLst/>
                                          <a:latin typeface="Cambria Math" panose="02040503050406030204" pitchFamily="18" charset="0"/>
                                        </a:rPr>
                                      </m:ctrlPr>
                                    </m:dPr>
                                    <m:e>
                                      <m:r>
                                        <a:rPr lang="en-IN" sz="1600">
                                          <a:effectLst/>
                                          <a:latin typeface="Cambria Math" panose="02040503050406030204" pitchFamily="18" charset="0"/>
                                        </a:rPr>
                                        <m:t>𝜔</m:t>
                                      </m:r>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𝑅</m:t>
                                          </m:r>
                                        </m:e>
                                        <m:sub>
                                          <m:r>
                                            <a:rPr lang="en-IN" sz="1600">
                                              <a:effectLst/>
                                              <a:latin typeface="Cambria Math" panose="02040503050406030204" pitchFamily="18" charset="0"/>
                                            </a:rPr>
                                            <m:t>𝑔</m:t>
                                          </m:r>
                                        </m:sub>
                                      </m:sSub>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𝐶</m:t>
                                          </m:r>
                                        </m:e>
                                        <m:sub>
                                          <m:r>
                                            <a:rPr lang="en-IN" sz="1600">
                                              <a:effectLst/>
                                              <a:latin typeface="Cambria Math" panose="02040503050406030204" pitchFamily="18" charset="0"/>
                                            </a:rPr>
                                            <m:t>𝑔</m:t>
                                          </m:r>
                                        </m:sub>
                                      </m:sSub>
                                    </m:e>
                                  </m:d>
                                </m:e>
                                <m:sup>
                                  <m:r>
                                    <a:rPr lang="en-IN" sz="1600">
                                      <a:effectLst/>
                                      <a:latin typeface="Cambria Math" panose="02040503050406030204" pitchFamily="18" charset="0"/>
                                    </a:rPr>
                                    <m:t>2</m:t>
                                  </m:r>
                                </m:sup>
                              </m:sSup>
                            </m:e>
                          </m:d>
                        </m:den>
                      </m:f>
                      <m:r>
                        <a:rPr lang="en-IN" sz="1600">
                          <a:effectLst/>
                          <a:latin typeface="Cambria Math" panose="02040503050406030204" pitchFamily="18" charset="0"/>
                        </a:rPr>
                        <m:t>+</m:t>
                      </m:r>
                      <m:f>
                        <m:fPr>
                          <m:ctrlPr>
                            <a:rPr lang="en-IN" sz="1600" i="1">
                              <a:effectLst/>
                              <a:latin typeface="Cambria Math" panose="02040503050406030204" pitchFamily="18" charset="0"/>
                            </a:rPr>
                          </m:ctrlPr>
                        </m:fPr>
                        <m:num>
                          <m:r>
                            <a:rPr lang="en-IN" sz="1600">
                              <a:effectLst/>
                              <a:latin typeface="Cambria Math" panose="02040503050406030204" pitchFamily="18" charset="0"/>
                            </a:rPr>
                            <m:t>𝜔</m:t>
                          </m:r>
                          <m:sSub>
                            <m:sSubPr>
                              <m:ctrlPr>
                                <a:rPr lang="en-IN" sz="1600" i="1">
                                  <a:effectLst/>
                                  <a:latin typeface="Cambria Math" panose="02040503050406030204" pitchFamily="18" charset="0"/>
                                </a:rPr>
                              </m:ctrlPr>
                            </m:sSubPr>
                            <m:e>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𝐶</m:t>
                                  </m:r>
                                </m:e>
                                <m:sub>
                                  <m:r>
                                    <a:rPr lang="en-IN" sz="1600">
                                      <a:effectLst/>
                                      <a:latin typeface="Cambria Math" panose="02040503050406030204" pitchFamily="18" charset="0"/>
                                    </a:rPr>
                                    <m:t>𝑔𝑏</m:t>
                                  </m:r>
                                </m:sub>
                              </m:sSub>
                              <m:r>
                                <a:rPr lang="en-IN" sz="1600">
                                  <a:effectLst/>
                                  <a:latin typeface="Cambria Math" panose="02040503050406030204" pitchFamily="18" charset="0"/>
                                </a:rPr>
                                <m:t>𝑅</m:t>
                              </m:r>
                            </m:e>
                            <m:sub>
                              <m:r>
                                <a:rPr lang="en-IN" sz="1600">
                                  <a:effectLst/>
                                  <a:latin typeface="Cambria Math" panose="02040503050406030204" pitchFamily="18" charset="0"/>
                                </a:rPr>
                                <m:t>𝑔𝑏</m:t>
                              </m:r>
                            </m:sub>
                          </m:sSub>
                        </m:num>
                        <m:den>
                          <m:d>
                            <m:dPr>
                              <m:begChr m:val="["/>
                              <m:endChr m:val="]"/>
                              <m:ctrlPr>
                                <a:rPr lang="en-IN" sz="1600" i="1">
                                  <a:effectLst/>
                                  <a:latin typeface="Cambria Math" panose="02040503050406030204" pitchFamily="18" charset="0"/>
                                </a:rPr>
                              </m:ctrlPr>
                            </m:dPr>
                            <m:e>
                              <m:r>
                                <a:rPr lang="en-IN" sz="1600">
                                  <a:effectLst/>
                                  <a:latin typeface="Cambria Math" panose="02040503050406030204" pitchFamily="18" charset="0"/>
                                </a:rPr>
                                <m:t>1+</m:t>
                              </m:r>
                              <m:sSup>
                                <m:sSupPr>
                                  <m:ctrlPr>
                                    <a:rPr lang="en-IN" sz="1600" i="1">
                                      <a:effectLst/>
                                      <a:latin typeface="Cambria Math" panose="02040503050406030204" pitchFamily="18" charset="0"/>
                                    </a:rPr>
                                  </m:ctrlPr>
                                </m:sSupPr>
                                <m:e>
                                  <m:d>
                                    <m:dPr>
                                      <m:ctrlPr>
                                        <a:rPr lang="en-IN" sz="1600" i="1">
                                          <a:effectLst/>
                                          <a:latin typeface="Cambria Math" panose="02040503050406030204" pitchFamily="18" charset="0"/>
                                        </a:rPr>
                                      </m:ctrlPr>
                                    </m:dPr>
                                    <m:e>
                                      <m:r>
                                        <a:rPr lang="en-IN" sz="1600">
                                          <a:effectLst/>
                                          <a:latin typeface="Cambria Math" panose="02040503050406030204" pitchFamily="18" charset="0"/>
                                        </a:rPr>
                                        <m:t>𝜔</m:t>
                                      </m:r>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𝑅</m:t>
                                          </m:r>
                                        </m:e>
                                        <m:sub>
                                          <m:r>
                                            <a:rPr lang="en-IN" sz="1600">
                                              <a:effectLst/>
                                              <a:latin typeface="Cambria Math" panose="02040503050406030204" pitchFamily="18" charset="0"/>
                                            </a:rPr>
                                            <m:t>𝑔𝑏</m:t>
                                          </m:r>
                                        </m:sub>
                                      </m:sSub>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𝐶</m:t>
                                          </m:r>
                                        </m:e>
                                        <m:sub>
                                          <m:r>
                                            <a:rPr lang="en-IN" sz="1600">
                                              <a:effectLst/>
                                              <a:latin typeface="Cambria Math" panose="02040503050406030204" pitchFamily="18" charset="0"/>
                                            </a:rPr>
                                            <m:t>𝑔𝑏</m:t>
                                          </m:r>
                                        </m:sub>
                                      </m:sSub>
                                    </m:e>
                                  </m:d>
                                </m:e>
                                <m:sup>
                                  <m:r>
                                    <a:rPr lang="en-IN" sz="1600">
                                      <a:effectLst/>
                                      <a:latin typeface="Cambria Math" panose="02040503050406030204" pitchFamily="18" charset="0"/>
                                    </a:rPr>
                                    <m:t>2</m:t>
                                  </m:r>
                                </m:sup>
                              </m:sSup>
                            </m:e>
                          </m:d>
                        </m:den>
                      </m:f>
                      <m:r>
                        <a:rPr lang="en-IN" sz="1600">
                          <a:effectLst/>
                          <a:latin typeface="Cambria Math" panose="02040503050406030204" pitchFamily="18" charset="0"/>
                        </a:rPr>
                        <m:t>+</m:t>
                      </m:r>
                      <m:f>
                        <m:fPr>
                          <m:ctrlPr>
                            <a:rPr lang="en-IN" sz="1600" i="1">
                              <a:effectLst/>
                              <a:latin typeface="Cambria Math" panose="02040503050406030204" pitchFamily="18" charset="0"/>
                            </a:rPr>
                          </m:ctrlPr>
                        </m:fPr>
                        <m:num>
                          <m:r>
                            <a:rPr lang="en-IN" sz="1600">
                              <a:effectLst/>
                              <a:latin typeface="Cambria Math" panose="02040503050406030204" pitchFamily="18" charset="0"/>
                            </a:rPr>
                            <m:t>𝜔</m:t>
                          </m:r>
                          <m:sSub>
                            <m:sSubPr>
                              <m:ctrlPr>
                                <a:rPr lang="en-IN" sz="1600" i="1">
                                  <a:effectLst/>
                                  <a:latin typeface="Cambria Math" panose="02040503050406030204" pitchFamily="18" charset="0"/>
                                </a:rPr>
                              </m:ctrlPr>
                            </m:sSubPr>
                            <m:e>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𝐶</m:t>
                                  </m:r>
                                </m:e>
                                <m:sub>
                                  <m:r>
                                    <a:rPr lang="en-IN" sz="1600">
                                      <a:effectLst/>
                                      <a:latin typeface="Cambria Math" panose="02040503050406030204" pitchFamily="18" charset="0"/>
                                    </a:rPr>
                                    <m:t>𝑐</m:t>
                                  </m:r>
                                </m:sub>
                              </m:sSub>
                              <m:r>
                                <a:rPr lang="en-IN" sz="1600">
                                  <a:effectLst/>
                                  <a:latin typeface="Cambria Math" panose="02040503050406030204" pitchFamily="18" charset="0"/>
                                </a:rPr>
                                <m:t>𝑅</m:t>
                              </m:r>
                            </m:e>
                            <m:sub>
                              <m:r>
                                <a:rPr lang="en-IN" sz="1600">
                                  <a:effectLst/>
                                  <a:latin typeface="Cambria Math" panose="02040503050406030204" pitchFamily="18" charset="0"/>
                                </a:rPr>
                                <m:t>𝑐</m:t>
                              </m:r>
                            </m:sub>
                          </m:sSub>
                        </m:num>
                        <m:den>
                          <m:d>
                            <m:dPr>
                              <m:begChr m:val="["/>
                              <m:endChr m:val="]"/>
                              <m:ctrlPr>
                                <a:rPr lang="en-IN" sz="1600" i="1">
                                  <a:effectLst/>
                                  <a:latin typeface="Cambria Math" panose="02040503050406030204" pitchFamily="18" charset="0"/>
                                </a:rPr>
                              </m:ctrlPr>
                            </m:dPr>
                            <m:e>
                              <m:r>
                                <a:rPr lang="en-IN" sz="1600">
                                  <a:effectLst/>
                                  <a:latin typeface="Cambria Math" panose="02040503050406030204" pitchFamily="18" charset="0"/>
                                </a:rPr>
                                <m:t>1+</m:t>
                              </m:r>
                              <m:sSup>
                                <m:sSupPr>
                                  <m:ctrlPr>
                                    <a:rPr lang="en-IN" sz="1600" i="1">
                                      <a:effectLst/>
                                      <a:latin typeface="Cambria Math" panose="02040503050406030204" pitchFamily="18" charset="0"/>
                                    </a:rPr>
                                  </m:ctrlPr>
                                </m:sSupPr>
                                <m:e>
                                  <m:d>
                                    <m:dPr>
                                      <m:ctrlPr>
                                        <a:rPr lang="en-IN" sz="1600" i="1">
                                          <a:effectLst/>
                                          <a:latin typeface="Cambria Math" panose="02040503050406030204" pitchFamily="18" charset="0"/>
                                        </a:rPr>
                                      </m:ctrlPr>
                                    </m:dPr>
                                    <m:e>
                                      <m:r>
                                        <a:rPr lang="en-IN" sz="1600">
                                          <a:effectLst/>
                                          <a:latin typeface="Cambria Math" panose="02040503050406030204" pitchFamily="18" charset="0"/>
                                        </a:rPr>
                                        <m:t>𝜔</m:t>
                                      </m:r>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𝑅</m:t>
                                          </m:r>
                                        </m:e>
                                        <m:sub>
                                          <m:r>
                                            <a:rPr lang="en-IN" sz="1600">
                                              <a:effectLst/>
                                              <a:latin typeface="Cambria Math" panose="02040503050406030204" pitchFamily="18" charset="0"/>
                                            </a:rPr>
                                            <m:t>𝑐</m:t>
                                          </m:r>
                                        </m:sub>
                                      </m:sSub>
                                      <m:sSub>
                                        <m:sSubPr>
                                          <m:ctrlPr>
                                            <a:rPr lang="en-IN" sz="1600" i="1">
                                              <a:effectLst/>
                                              <a:latin typeface="Cambria Math" panose="02040503050406030204" pitchFamily="18" charset="0"/>
                                            </a:rPr>
                                          </m:ctrlPr>
                                        </m:sSubPr>
                                        <m:e>
                                          <m:r>
                                            <a:rPr lang="en-IN" sz="1600">
                                              <a:effectLst/>
                                              <a:latin typeface="Cambria Math" panose="02040503050406030204" pitchFamily="18" charset="0"/>
                                            </a:rPr>
                                            <m:t>𝐶</m:t>
                                          </m:r>
                                        </m:e>
                                        <m:sub>
                                          <m:r>
                                            <a:rPr lang="en-IN" sz="1600">
                                              <a:effectLst/>
                                              <a:latin typeface="Cambria Math" panose="02040503050406030204" pitchFamily="18" charset="0"/>
                                            </a:rPr>
                                            <m:t>𝑐</m:t>
                                          </m:r>
                                        </m:sub>
                                      </m:sSub>
                                    </m:e>
                                  </m:d>
                                </m:e>
                                <m:sup>
                                  <m:r>
                                    <a:rPr lang="en-IN" sz="1600">
                                      <a:effectLst/>
                                      <a:latin typeface="Cambria Math" panose="02040503050406030204" pitchFamily="18" charset="0"/>
                                    </a:rPr>
                                    <m:t>2</m:t>
                                  </m:r>
                                </m:sup>
                              </m:sSup>
                            </m:e>
                          </m:d>
                        </m:den>
                      </m:f>
                    </m:oMath>
                  </m:oMathPara>
                </a14:m>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p>
            </p:txBody>
          </p:sp>
        </mc:Choice>
        <mc:Fallback xmlns="">
          <p:sp>
            <p:nvSpPr>
              <p:cNvPr id="33" name="TextBox 32">
                <a:extLst>
                  <a:ext uri="{FF2B5EF4-FFF2-40B4-BE49-F238E27FC236}">
                    <a16:creationId xmlns:a16="http://schemas.microsoft.com/office/drawing/2014/main" id="{F4FAEB31-53ED-AC06-CA56-7DAB8C1A9AD2}"/>
                  </a:ext>
                </a:extLst>
              </p:cNvPr>
              <p:cNvSpPr txBox="1">
                <a:spLocks noRot="1" noChangeAspect="1" noMove="1" noResize="1" noEditPoints="1" noAdjustHandles="1" noChangeArrowheads="1" noChangeShapeType="1" noTextEdit="1"/>
              </p:cNvSpPr>
              <p:nvPr/>
            </p:nvSpPr>
            <p:spPr>
              <a:xfrm>
                <a:off x="5481241" y="4557984"/>
                <a:ext cx="5904309" cy="984500"/>
              </a:xfrm>
              <a:prstGeom prst="rect">
                <a:avLst/>
              </a:prstGeom>
              <a:blipFill>
                <a:blip r:embed="rId5"/>
                <a:stretch>
                  <a:fillRect/>
                </a:stretch>
              </a:blipFill>
            </p:spPr>
            <p:txBody>
              <a:bodyPr/>
              <a:lstStyle/>
              <a:p>
                <a:r>
                  <a:rPr lang="en-IN">
                    <a:noFill/>
                  </a:rPr>
                  <a:t> </a:t>
                </a:r>
              </a:p>
            </p:txBody>
          </p:sp>
        </mc:Fallback>
      </mc:AlternateContent>
      <p:sp>
        <p:nvSpPr>
          <p:cNvPr id="7" name="Oval 9">
            <a:extLst>
              <a:ext uri="{FF2B5EF4-FFF2-40B4-BE49-F238E27FC236}">
                <a16:creationId xmlns:a16="http://schemas.microsoft.com/office/drawing/2014/main" id="{FE2C9A14-30C4-9173-87FD-F74ABC1CFDC1}"/>
              </a:ext>
            </a:extLst>
          </p:cNvPr>
          <p:cNvSpPr/>
          <p:nvPr/>
        </p:nvSpPr>
        <p:spPr>
          <a:xfrm rot="12979363">
            <a:off x="1174885" y="3548965"/>
            <a:ext cx="1029149" cy="949135"/>
          </a:xfrm>
          <a:custGeom>
            <a:avLst/>
            <a:gdLst>
              <a:gd name="connsiteX0" fmla="*/ 0 w 1397000"/>
              <a:gd name="connsiteY0" fmla="*/ 719667 h 1439333"/>
              <a:gd name="connsiteX1" fmla="*/ 698500 w 1397000"/>
              <a:gd name="connsiteY1" fmla="*/ 0 h 1439333"/>
              <a:gd name="connsiteX2" fmla="*/ 1397000 w 1397000"/>
              <a:gd name="connsiteY2" fmla="*/ 719667 h 1439333"/>
              <a:gd name="connsiteX3" fmla="*/ 698500 w 1397000"/>
              <a:gd name="connsiteY3" fmla="*/ 1439334 h 1439333"/>
              <a:gd name="connsiteX4" fmla="*/ 0 w 1397000"/>
              <a:gd name="connsiteY4" fmla="*/ 719667 h 1439333"/>
              <a:gd name="connsiteX0" fmla="*/ 0 w 1168400"/>
              <a:gd name="connsiteY0" fmla="*/ 728137 h 1439342"/>
              <a:gd name="connsiteX1" fmla="*/ 469900 w 1168400"/>
              <a:gd name="connsiteY1" fmla="*/ 4 h 1439342"/>
              <a:gd name="connsiteX2" fmla="*/ 1168400 w 1168400"/>
              <a:gd name="connsiteY2" fmla="*/ 719671 h 1439342"/>
              <a:gd name="connsiteX3" fmla="*/ 469900 w 1168400"/>
              <a:gd name="connsiteY3" fmla="*/ 1439338 h 1439342"/>
              <a:gd name="connsiteX4" fmla="*/ 0 w 1168400"/>
              <a:gd name="connsiteY4" fmla="*/ 728137 h 1439342"/>
              <a:gd name="connsiteX0" fmla="*/ 0 w 1253067"/>
              <a:gd name="connsiteY0" fmla="*/ 745107 h 1439418"/>
              <a:gd name="connsiteX1" fmla="*/ 554567 w 1253067"/>
              <a:gd name="connsiteY1" fmla="*/ 40 h 1439418"/>
              <a:gd name="connsiteX2" fmla="*/ 1253067 w 1253067"/>
              <a:gd name="connsiteY2" fmla="*/ 719707 h 1439418"/>
              <a:gd name="connsiteX3" fmla="*/ 554567 w 1253067"/>
              <a:gd name="connsiteY3" fmla="*/ 1439374 h 1439418"/>
              <a:gd name="connsiteX4" fmla="*/ 0 w 1253067"/>
              <a:gd name="connsiteY4" fmla="*/ 745107 h 1439418"/>
              <a:gd name="connsiteX0" fmla="*/ 0 w 1075267"/>
              <a:gd name="connsiteY0" fmla="*/ 745107 h 1439418"/>
              <a:gd name="connsiteX1" fmla="*/ 554567 w 1075267"/>
              <a:gd name="connsiteY1" fmla="*/ 40 h 1439418"/>
              <a:gd name="connsiteX2" fmla="*/ 1075267 w 1075267"/>
              <a:gd name="connsiteY2" fmla="*/ 719707 h 1439418"/>
              <a:gd name="connsiteX3" fmla="*/ 554567 w 1075267"/>
              <a:gd name="connsiteY3" fmla="*/ 1439374 h 1439418"/>
              <a:gd name="connsiteX4" fmla="*/ 0 w 1075267"/>
              <a:gd name="connsiteY4" fmla="*/ 745107 h 1439418"/>
              <a:gd name="connsiteX0" fmla="*/ 0 w 1075267"/>
              <a:gd name="connsiteY0" fmla="*/ 541972 h 1236266"/>
              <a:gd name="connsiteX1" fmla="*/ 554567 w 1075267"/>
              <a:gd name="connsiteY1" fmla="*/ 105 h 1236266"/>
              <a:gd name="connsiteX2" fmla="*/ 1075267 w 1075267"/>
              <a:gd name="connsiteY2" fmla="*/ 516572 h 1236266"/>
              <a:gd name="connsiteX3" fmla="*/ 554567 w 1075267"/>
              <a:gd name="connsiteY3" fmla="*/ 1236239 h 1236266"/>
              <a:gd name="connsiteX4" fmla="*/ 0 w 1075267"/>
              <a:gd name="connsiteY4" fmla="*/ 541972 h 1236266"/>
              <a:gd name="connsiteX0" fmla="*/ 62 w 1075329"/>
              <a:gd name="connsiteY0" fmla="*/ 541972 h 948424"/>
              <a:gd name="connsiteX1" fmla="*/ 554629 w 1075329"/>
              <a:gd name="connsiteY1" fmla="*/ 105 h 948424"/>
              <a:gd name="connsiteX2" fmla="*/ 1075329 w 1075329"/>
              <a:gd name="connsiteY2" fmla="*/ 516572 h 948424"/>
              <a:gd name="connsiteX3" fmla="*/ 588495 w 1075329"/>
              <a:gd name="connsiteY3" fmla="*/ 948372 h 948424"/>
              <a:gd name="connsiteX4" fmla="*/ 62 w 1075329"/>
              <a:gd name="connsiteY4" fmla="*/ 541972 h 948424"/>
              <a:gd name="connsiteX0" fmla="*/ 71 w 1019768"/>
              <a:gd name="connsiteY0" fmla="*/ 575075 h 949070"/>
              <a:gd name="connsiteX1" fmla="*/ 499068 w 1019768"/>
              <a:gd name="connsiteY1" fmla="*/ 502 h 949070"/>
              <a:gd name="connsiteX2" fmla="*/ 1019768 w 1019768"/>
              <a:gd name="connsiteY2" fmla="*/ 516969 h 949070"/>
              <a:gd name="connsiteX3" fmla="*/ 532934 w 1019768"/>
              <a:gd name="connsiteY3" fmla="*/ 948769 h 949070"/>
              <a:gd name="connsiteX4" fmla="*/ 71 w 1019768"/>
              <a:gd name="connsiteY4" fmla="*/ 575075 h 949070"/>
              <a:gd name="connsiteX0" fmla="*/ 9452 w 1029149"/>
              <a:gd name="connsiteY0" fmla="*/ 575075 h 949135"/>
              <a:gd name="connsiteX1" fmla="*/ 508449 w 1029149"/>
              <a:gd name="connsiteY1" fmla="*/ 502 h 949135"/>
              <a:gd name="connsiteX2" fmla="*/ 1029149 w 1029149"/>
              <a:gd name="connsiteY2" fmla="*/ 516969 h 949135"/>
              <a:gd name="connsiteX3" fmla="*/ 542315 w 1029149"/>
              <a:gd name="connsiteY3" fmla="*/ 948769 h 949135"/>
              <a:gd name="connsiteX4" fmla="*/ 9452 w 1029149"/>
              <a:gd name="connsiteY4" fmla="*/ 575075 h 9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149" h="949135">
                <a:moveTo>
                  <a:pt x="9452" y="575075"/>
                </a:moveTo>
                <a:cubicBezTo>
                  <a:pt x="88876" y="375507"/>
                  <a:pt x="338499" y="10186"/>
                  <a:pt x="508449" y="502"/>
                </a:cubicBezTo>
                <a:cubicBezTo>
                  <a:pt x="678399" y="-9182"/>
                  <a:pt x="1029149" y="119508"/>
                  <a:pt x="1029149" y="516969"/>
                </a:cubicBezTo>
                <a:cubicBezTo>
                  <a:pt x="1029149" y="914430"/>
                  <a:pt x="712265" y="939085"/>
                  <a:pt x="542315" y="948769"/>
                </a:cubicBezTo>
                <a:cubicBezTo>
                  <a:pt x="372365" y="958453"/>
                  <a:pt x="-69972" y="774643"/>
                  <a:pt x="9452" y="57507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9">
            <a:extLst>
              <a:ext uri="{FF2B5EF4-FFF2-40B4-BE49-F238E27FC236}">
                <a16:creationId xmlns:a16="http://schemas.microsoft.com/office/drawing/2014/main" id="{3847244F-176F-F951-A0B9-B83C13F04311}"/>
              </a:ext>
            </a:extLst>
          </p:cNvPr>
          <p:cNvSpPr/>
          <p:nvPr/>
        </p:nvSpPr>
        <p:spPr>
          <a:xfrm rot="10800000">
            <a:off x="819629" y="4449799"/>
            <a:ext cx="1029149" cy="949135"/>
          </a:xfrm>
          <a:custGeom>
            <a:avLst/>
            <a:gdLst>
              <a:gd name="connsiteX0" fmla="*/ 0 w 1397000"/>
              <a:gd name="connsiteY0" fmla="*/ 719667 h 1439333"/>
              <a:gd name="connsiteX1" fmla="*/ 698500 w 1397000"/>
              <a:gd name="connsiteY1" fmla="*/ 0 h 1439333"/>
              <a:gd name="connsiteX2" fmla="*/ 1397000 w 1397000"/>
              <a:gd name="connsiteY2" fmla="*/ 719667 h 1439333"/>
              <a:gd name="connsiteX3" fmla="*/ 698500 w 1397000"/>
              <a:gd name="connsiteY3" fmla="*/ 1439334 h 1439333"/>
              <a:gd name="connsiteX4" fmla="*/ 0 w 1397000"/>
              <a:gd name="connsiteY4" fmla="*/ 719667 h 1439333"/>
              <a:gd name="connsiteX0" fmla="*/ 0 w 1168400"/>
              <a:gd name="connsiteY0" fmla="*/ 728137 h 1439342"/>
              <a:gd name="connsiteX1" fmla="*/ 469900 w 1168400"/>
              <a:gd name="connsiteY1" fmla="*/ 4 h 1439342"/>
              <a:gd name="connsiteX2" fmla="*/ 1168400 w 1168400"/>
              <a:gd name="connsiteY2" fmla="*/ 719671 h 1439342"/>
              <a:gd name="connsiteX3" fmla="*/ 469900 w 1168400"/>
              <a:gd name="connsiteY3" fmla="*/ 1439338 h 1439342"/>
              <a:gd name="connsiteX4" fmla="*/ 0 w 1168400"/>
              <a:gd name="connsiteY4" fmla="*/ 728137 h 1439342"/>
              <a:gd name="connsiteX0" fmla="*/ 0 w 1253067"/>
              <a:gd name="connsiteY0" fmla="*/ 745107 h 1439418"/>
              <a:gd name="connsiteX1" fmla="*/ 554567 w 1253067"/>
              <a:gd name="connsiteY1" fmla="*/ 40 h 1439418"/>
              <a:gd name="connsiteX2" fmla="*/ 1253067 w 1253067"/>
              <a:gd name="connsiteY2" fmla="*/ 719707 h 1439418"/>
              <a:gd name="connsiteX3" fmla="*/ 554567 w 1253067"/>
              <a:gd name="connsiteY3" fmla="*/ 1439374 h 1439418"/>
              <a:gd name="connsiteX4" fmla="*/ 0 w 1253067"/>
              <a:gd name="connsiteY4" fmla="*/ 745107 h 1439418"/>
              <a:gd name="connsiteX0" fmla="*/ 0 w 1075267"/>
              <a:gd name="connsiteY0" fmla="*/ 745107 h 1439418"/>
              <a:gd name="connsiteX1" fmla="*/ 554567 w 1075267"/>
              <a:gd name="connsiteY1" fmla="*/ 40 h 1439418"/>
              <a:gd name="connsiteX2" fmla="*/ 1075267 w 1075267"/>
              <a:gd name="connsiteY2" fmla="*/ 719707 h 1439418"/>
              <a:gd name="connsiteX3" fmla="*/ 554567 w 1075267"/>
              <a:gd name="connsiteY3" fmla="*/ 1439374 h 1439418"/>
              <a:gd name="connsiteX4" fmla="*/ 0 w 1075267"/>
              <a:gd name="connsiteY4" fmla="*/ 745107 h 1439418"/>
              <a:gd name="connsiteX0" fmla="*/ 0 w 1075267"/>
              <a:gd name="connsiteY0" fmla="*/ 541972 h 1236266"/>
              <a:gd name="connsiteX1" fmla="*/ 554567 w 1075267"/>
              <a:gd name="connsiteY1" fmla="*/ 105 h 1236266"/>
              <a:gd name="connsiteX2" fmla="*/ 1075267 w 1075267"/>
              <a:gd name="connsiteY2" fmla="*/ 516572 h 1236266"/>
              <a:gd name="connsiteX3" fmla="*/ 554567 w 1075267"/>
              <a:gd name="connsiteY3" fmla="*/ 1236239 h 1236266"/>
              <a:gd name="connsiteX4" fmla="*/ 0 w 1075267"/>
              <a:gd name="connsiteY4" fmla="*/ 541972 h 1236266"/>
              <a:gd name="connsiteX0" fmla="*/ 62 w 1075329"/>
              <a:gd name="connsiteY0" fmla="*/ 541972 h 948424"/>
              <a:gd name="connsiteX1" fmla="*/ 554629 w 1075329"/>
              <a:gd name="connsiteY1" fmla="*/ 105 h 948424"/>
              <a:gd name="connsiteX2" fmla="*/ 1075329 w 1075329"/>
              <a:gd name="connsiteY2" fmla="*/ 516572 h 948424"/>
              <a:gd name="connsiteX3" fmla="*/ 588495 w 1075329"/>
              <a:gd name="connsiteY3" fmla="*/ 948372 h 948424"/>
              <a:gd name="connsiteX4" fmla="*/ 62 w 1075329"/>
              <a:gd name="connsiteY4" fmla="*/ 541972 h 948424"/>
              <a:gd name="connsiteX0" fmla="*/ 71 w 1019768"/>
              <a:gd name="connsiteY0" fmla="*/ 575075 h 949070"/>
              <a:gd name="connsiteX1" fmla="*/ 499068 w 1019768"/>
              <a:gd name="connsiteY1" fmla="*/ 502 h 949070"/>
              <a:gd name="connsiteX2" fmla="*/ 1019768 w 1019768"/>
              <a:gd name="connsiteY2" fmla="*/ 516969 h 949070"/>
              <a:gd name="connsiteX3" fmla="*/ 532934 w 1019768"/>
              <a:gd name="connsiteY3" fmla="*/ 948769 h 949070"/>
              <a:gd name="connsiteX4" fmla="*/ 71 w 1019768"/>
              <a:gd name="connsiteY4" fmla="*/ 575075 h 949070"/>
              <a:gd name="connsiteX0" fmla="*/ 9452 w 1029149"/>
              <a:gd name="connsiteY0" fmla="*/ 575075 h 949135"/>
              <a:gd name="connsiteX1" fmla="*/ 508449 w 1029149"/>
              <a:gd name="connsiteY1" fmla="*/ 502 h 949135"/>
              <a:gd name="connsiteX2" fmla="*/ 1029149 w 1029149"/>
              <a:gd name="connsiteY2" fmla="*/ 516969 h 949135"/>
              <a:gd name="connsiteX3" fmla="*/ 542315 w 1029149"/>
              <a:gd name="connsiteY3" fmla="*/ 948769 h 949135"/>
              <a:gd name="connsiteX4" fmla="*/ 9452 w 1029149"/>
              <a:gd name="connsiteY4" fmla="*/ 575075 h 949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9149" h="949135">
                <a:moveTo>
                  <a:pt x="9452" y="575075"/>
                </a:moveTo>
                <a:cubicBezTo>
                  <a:pt x="88876" y="375507"/>
                  <a:pt x="338499" y="10186"/>
                  <a:pt x="508449" y="502"/>
                </a:cubicBezTo>
                <a:cubicBezTo>
                  <a:pt x="678399" y="-9182"/>
                  <a:pt x="1029149" y="119508"/>
                  <a:pt x="1029149" y="516969"/>
                </a:cubicBezTo>
                <a:cubicBezTo>
                  <a:pt x="1029149" y="914430"/>
                  <a:pt x="712265" y="939085"/>
                  <a:pt x="542315" y="948769"/>
                </a:cubicBezTo>
                <a:cubicBezTo>
                  <a:pt x="372365" y="958453"/>
                  <a:pt x="-69972" y="774643"/>
                  <a:pt x="9452" y="57507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89671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dirty="0"/>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58</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218" name="Picture 22">
            <a:extLst>
              <a:ext uri="{FF2B5EF4-FFF2-40B4-BE49-F238E27FC236}">
                <a16:creationId xmlns:a16="http://schemas.microsoft.com/office/drawing/2014/main" id="{859F9B3E-A8B9-868E-FAB0-99A494BA5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418" y="817586"/>
            <a:ext cx="259596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23">
            <a:extLst>
              <a:ext uri="{FF2B5EF4-FFF2-40B4-BE49-F238E27FC236}">
                <a16:creationId xmlns:a16="http://schemas.microsoft.com/office/drawing/2014/main" id="{F26EAFEE-3A1E-9DF9-ABC0-9BCC63A32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851820"/>
            <a:ext cx="2695046"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4F115A-5E7E-D62A-3695-8DC10E5DA7C4}"/>
              </a:ext>
            </a:extLst>
          </p:cNvPr>
          <p:cNvSpPr txBox="1"/>
          <p:nvPr/>
        </p:nvSpPr>
        <p:spPr>
          <a:xfrm>
            <a:off x="838200" y="3011820"/>
            <a:ext cx="5463866" cy="523220"/>
          </a:xfrm>
          <a:prstGeom prst="rect">
            <a:avLst/>
          </a:prstGeom>
          <a:noFill/>
        </p:spPr>
        <p:txBody>
          <a:bodyPr wrap="square" rtlCol="0">
            <a:spAutoFit/>
          </a:bodyPr>
          <a:lstStyle/>
          <a:p>
            <a:pPr algn="just">
              <a:spcAft>
                <a:spcPts val="800"/>
              </a:spcAft>
            </a:pPr>
            <a:r>
              <a:rPr lang="en-IN" sz="1400" b="1" dirty="0">
                <a:effectLst/>
                <a:latin typeface="Bell MT" panose="02020503060305020303" pitchFamily="18" charset="0"/>
              </a:rPr>
              <a:t>Fig 21.</a:t>
            </a:r>
            <a:r>
              <a:rPr lang="en-IN" sz="1400" dirty="0">
                <a:effectLst/>
                <a:latin typeface="Bell MT" panose="02020503060305020303" pitchFamily="18" charset="0"/>
              </a:rPr>
              <a:t> The plot of the variation of (a) </a:t>
            </a:r>
            <a:r>
              <a:rPr lang="en-IN" sz="1400" dirty="0" err="1">
                <a:effectLst/>
                <a:latin typeface="Bell MT" panose="02020503060305020303" pitchFamily="18" charset="0"/>
              </a:rPr>
              <a:t>R</a:t>
            </a:r>
            <a:r>
              <a:rPr lang="en-IN" sz="1400" baseline="-25000" dirty="0" err="1">
                <a:effectLst/>
                <a:latin typeface="Bell MT" panose="02020503060305020303" pitchFamily="18" charset="0"/>
              </a:rPr>
              <a:t>cont</a:t>
            </a:r>
            <a:r>
              <a:rPr lang="en-IN" sz="1400" dirty="0">
                <a:effectLst/>
                <a:latin typeface="Bell MT" panose="02020503060305020303" pitchFamily="18" charset="0"/>
              </a:rPr>
              <a:t>, </a:t>
            </a:r>
            <a:r>
              <a:rPr lang="en-IN" sz="1400" dirty="0" err="1">
                <a:effectLst/>
                <a:latin typeface="Bell MT" panose="02020503060305020303" pitchFamily="18" charset="0"/>
              </a:rPr>
              <a:t>R</a:t>
            </a:r>
            <a:r>
              <a:rPr lang="en-IN" sz="1400" baseline="-25000" dirty="0" err="1">
                <a:effectLst/>
                <a:latin typeface="Bell MT" panose="02020503060305020303" pitchFamily="18" charset="0"/>
              </a:rPr>
              <a:t>gb</a:t>
            </a:r>
            <a:r>
              <a:rPr lang="en-IN" sz="1400" dirty="0">
                <a:effectLst/>
                <a:latin typeface="Bell MT" panose="02020503060305020303" pitchFamily="18" charset="0"/>
              </a:rPr>
              <a:t>, </a:t>
            </a:r>
            <a:r>
              <a:rPr lang="en-IN" sz="1400" dirty="0" err="1">
                <a:effectLst/>
                <a:latin typeface="Bell MT" panose="02020503060305020303" pitchFamily="18" charset="0"/>
              </a:rPr>
              <a:t>R</a:t>
            </a:r>
            <a:r>
              <a:rPr lang="en-IN" sz="1400" baseline="-25000" dirty="0" err="1">
                <a:effectLst/>
                <a:latin typeface="Bell MT" panose="02020503060305020303" pitchFamily="18" charset="0"/>
              </a:rPr>
              <a:t>g</a:t>
            </a:r>
            <a:r>
              <a:rPr lang="en-IN" sz="1400" dirty="0">
                <a:effectLst/>
                <a:latin typeface="Bell MT" panose="02020503060305020303" pitchFamily="18" charset="0"/>
              </a:rPr>
              <a:t> and (b) that of </a:t>
            </a:r>
            <a:r>
              <a:rPr lang="en-IN" sz="1400" dirty="0" err="1">
                <a:effectLst/>
                <a:latin typeface="Bell MT" panose="02020503060305020303" pitchFamily="18" charset="0"/>
              </a:rPr>
              <a:t>C</a:t>
            </a:r>
            <a:r>
              <a:rPr lang="en-IN" sz="1400" baseline="-25000" dirty="0" err="1">
                <a:effectLst/>
                <a:latin typeface="Bell MT" panose="02020503060305020303" pitchFamily="18" charset="0"/>
              </a:rPr>
              <a:t>cont</a:t>
            </a:r>
            <a:r>
              <a:rPr lang="en-IN" sz="1400" dirty="0">
                <a:effectLst/>
                <a:latin typeface="Bell MT" panose="02020503060305020303" pitchFamily="18" charset="0"/>
              </a:rPr>
              <a:t>, </a:t>
            </a:r>
            <a:r>
              <a:rPr lang="en-IN" sz="1400" dirty="0" err="1">
                <a:effectLst/>
                <a:latin typeface="Bell MT" panose="02020503060305020303" pitchFamily="18" charset="0"/>
              </a:rPr>
              <a:t>C</a:t>
            </a:r>
            <a:r>
              <a:rPr lang="en-IN" sz="1400" baseline="-25000" dirty="0" err="1">
                <a:effectLst/>
                <a:latin typeface="Bell MT" panose="02020503060305020303" pitchFamily="18" charset="0"/>
              </a:rPr>
              <a:t>gb</a:t>
            </a:r>
            <a:r>
              <a:rPr lang="en-IN" sz="1400" dirty="0">
                <a:effectLst/>
                <a:latin typeface="Bell MT" panose="02020503060305020303" pitchFamily="18" charset="0"/>
              </a:rPr>
              <a:t>, C</a:t>
            </a:r>
            <a:r>
              <a:rPr lang="en-IN" sz="1400" baseline="-25000" dirty="0">
                <a:effectLst/>
                <a:latin typeface="Bell MT" panose="02020503060305020303" pitchFamily="18" charset="0"/>
              </a:rPr>
              <a:t>g</a:t>
            </a:r>
            <a:r>
              <a:rPr lang="en-IN" sz="1400" dirty="0">
                <a:effectLst/>
                <a:latin typeface="Bell MT" panose="02020503060305020303" pitchFamily="18" charset="0"/>
              </a:rPr>
              <a:t> with temperature for sample </a:t>
            </a:r>
            <a:r>
              <a:rPr lang="en-IN" sz="1400" dirty="0" err="1">
                <a:effectLst/>
                <a:latin typeface="Bell MT" panose="02020503060305020303" pitchFamily="18" charset="0"/>
              </a:rPr>
              <a:t>MABiCl</a:t>
            </a:r>
            <a:r>
              <a:rPr lang="en-IN" sz="1400" dirty="0">
                <a:effectLst/>
                <a:latin typeface="Bell MT" panose="02020503060305020303" pitchFamily="18" charset="0"/>
              </a:rPr>
              <a:t>.</a:t>
            </a:r>
            <a:endParaRPr lang="en-IN" sz="1400" dirty="0">
              <a:effectLst/>
              <a:latin typeface="Bell MT" panose="02020503060305020303" pitchFamily="18" charset="0"/>
              <a:ea typeface="Calibri" panose="020F0502020204030204" pitchFamily="34" charset="0"/>
              <a:cs typeface="Times New Roman" panose="02020603050405020304" pitchFamily="18" charset="0"/>
            </a:endParaRPr>
          </a:p>
        </p:txBody>
      </p:sp>
      <p:pic>
        <p:nvPicPr>
          <p:cNvPr id="3" name="Picture 26">
            <a:extLst>
              <a:ext uri="{FF2B5EF4-FFF2-40B4-BE49-F238E27FC236}">
                <a16:creationId xmlns:a16="http://schemas.microsoft.com/office/drawing/2014/main" id="{158764BF-28E6-D917-8716-4566B04562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18" y="3569851"/>
            <a:ext cx="265541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7">
            <a:extLst>
              <a:ext uri="{FF2B5EF4-FFF2-40B4-BE49-F238E27FC236}">
                <a16:creationId xmlns:a16="http://schemas.microsoft.com/office/drawing/2014/main" id="{F60BDF38-C4FD-650D-FCFE-D80B634FE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8121" y="3569851"/>
            <a:ext cx="2813945" cy="216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DF5B1D6-5C50-931B-F66E-F9084F43B8FA}"/>
              </a:ext>
            </a:extLst>
          </p:cNvPr>
          <p:cNvSpPr txBox="1"/>
          <p:nvPr/>
        </p:nvSpPr>
        <p:spPr>
          <a:xfrm>
            <a:off x="807319" y="5673769"/>
            <a:ext cx="5463866" cy="523220"/>
          </a:xfrm>
          <a:prstGeom prst="rect">
            <a:avLst/>
          </a:prstGeom>
          <a:noFill/>
        </p:spPr>
        <p:txBody>
          <a:bodyPr wrap="square" rtlCol="0">
            <a:spAutoFit/>
          </a:bodyPr>
          <a:lstStyle/>
          <a:p>
            <a:r>
              <a:rPr lang="en-IN" sz="1400" b="1" dirty="0">
                <a:effectLst/>
                <a:latin typeface="Bell MT" panose="02020503060305020303" pitchFamily="18" charset="0"/>
              </a:rPr>
              <a:t>Figure </a:t>
            </a:r>
            <a:r>
              <a:rPr lang="en-IN" sz="1400" b="1" dirty="0">
                <a:latin typeface="Bell MT" panose="02020503060305020303" pitchFamily="18" charset="0"/>
              </a:rPr>
              <a:t>22</a:t>
            </a:r>
            <a:r>
              <a:rPr lang="en-IN" sz="1400" b="1" dirty="0">
                <a:effectLst/>
                <a:latin typeface="Bell MT" panose="02020503060305020303" pitchFamily="18" charset="0"/>
              </a:rPr>
              <a:t>.</a:t>
            </a:r>
            <a:r>
              <a:rPr lang="en-IN" sz="1400" dirty="0">
                <a:effectLst/>
                <a:latin typeface="Bell MT" panose="02020503060305020303" pitchFamily="18" charset="0"/>
              </a:rPr>
              <a:t> The plot of the variation of (a) </a:t>
            </a:r>
            <a:r>
              <a:rPr lang="en-IN" sz="1400" dirty="0" err="1">
                <a:effectLst/>
                <a:latin typeface="Bell MT" panose="02020503060305020303" pitchFamily="18" charset="0"/>
              </a:rPr>
              <a:t>R</a:t>
            </a:r>
            <a:r>
              <a:rPr lang="en-IN" sz="1400" baseline="-25000" dirty="0" err="1">
                <a:effectLst/>
                <a:latin typeface="Bell MT" panose="02020503060305020303" pitchFamily="18" charset="0"/>
              </a:rPr>
              <a:t>cont</a:t>
            </a:r>
            <a:r>
              <a:rPr lang="en-IN" sz="1400" dirty="0">
                <a:effectLst/>
                <a:latin typeface="Bell MT" panose="02020503060305020303" pitchFamily="18" charset="0"/>
              </a:rPr>
              <a:t>, </a:t>
            </a:r>
            <a:r>
              <a:rPr lang="en-IN" sz="1400" dirty="0" err="1">
                <a:effectLst/>
                <a:latin typeface="Bell MT" panose="02020503060305020303" pitchFamily="18" charset="0"/>
              </a:rPr>
              <a:t>R</a:t>
            </a:r>
            <a:r>
              <a:rPr lang="en-IN" sz="1400" baseline="-25000" dirty="0" err="1">
                <a:effectLst/>
                <a:latin typeface="Bell MT" panose="02020503060305020303" pitchFamily="18" charset="0"/>
              </a:rPr>
              <a:t>gb</a:t>
            </a:r>
            <a:r>
              <a:rPr lang="en-IN" sz="1400" dirty="0">
                <a:effectLst/>
                <a:latin typeface="Bell MT" panose="02020503060305020303" pitchFamily="18" charset="0"/>
              </a:rPr>
              <a:t>, </a:t>
            </a:r>
            <a:r>
              <a:rPr lang="en-IN" sz="1400" dirty="0" err="1">
                <a:effectLst/>
                <a:latin typeface="Bell MT" panose="02020503060305020303" pitchFamily="18" charset="0"/>
              </a:rPr>
              <a:t>R</a:t>
            </a:r>
            <a:r>
              <a:rPr lang="en-IN" sz="1400" baseline="-25000" dirty="0" err="1">
                <a:effectLst/>
                <a:latin typeface="Bell MT" panose="02020503060305020303" pitchFamily="18" charset="0"/>
              </a:rPr>
              <a:t>g</a:t>
            </a:r>
            <a:r>
              <a:rPr lang="en-IN" sz="1400" dirty="0">
                <a:effectLst/>
                <a:latin typeface="Bell MT" panose="02020503060305020303" pitchFamily="18" charset="0"/>
              </a:rPr>
              <a:t> and (b) that of </a:t>
            </a:r>
            <a:r>
              <a:rPr lang="en-IN" sz="1400" dirty="0" err="1">
                <a:effectLst/>
                <a:latin typeface="Bell MT" panose="02020503060305020303" pitchFamily="18" charset="0"/>
              </a:rPr>
              <a:t>C</a:t>
            </a:r>
            <a:r>
              <a:rPr lang="en-IN" sz="1400" baseline="-25000" dirty="0" err="1">
                <a:effectLst/>
                <a:latin typeface="Bell MT" panose="02020503060305020303" pitchFamily="18" charset="0"/>
              </a:rPr>
              <a:t>cont</a:t>
            </a:r>
            <a:r>
              <a:rPr lang="en-IN" sz="1400" dirty="0">
                <a:effectLst/>
                <a:latin typeface="Bell MT" panose="02020503060305020303" pitchFamily="18" charset="0"/>
              </a:rPr>
              <a:t>, </a:t>
            </a:r>
            <a:r>
              <a:rPr lang="en-IN" sz="1400" dirty="0" err="1">
                <a:effectLst/>
                <a:latin typeface="Bell MT" panose="02020503060305020303" pitchFamily="18" charset="0"/>
              </a:rPr>
              <a:t>C</a:t>
            </a:r>
            <a:r>
              <a:rPr lang="en-IN" sz="1400" baseline="-25000" dirty="0" err="1">
                <a:effectLst/>
                <a:latin typeface="Bell MT" panose="02020503060305020303" pitchFamily="18" charset="0"/>
              </a:rPr>
              <a:t>gb</a:t>
            </a:r>
            <a:r>
              <a:rPr lang="en-IN" sz="1400" dirty="0">
                <a:effectLst/>
                <a:latin typeface="Bell MT" panose="02020503060305020303" pitchFamily="18" charset="0"/>
              </a:rPr>
              <a:t>, C</a:t>
            </a:r>
            <a:r>
              <a:rPr lang="en-IN" sz="1400" baseline="-25000" dirty="0">
                <a:effectLst/>
                <a:latin typeface="Bell MT" panose="02020503060305020303" pitchFamily="18" charset="0"/>
              </a:rPr>
              <a:t>g</a:t>
            </a:r>
            <a:r>
              <a:rPr lang="en-IN" sz="1400" dirty="0">
                <a:effectLst/>
                <a:latin typeface="Bell MT" panose="02020503060305020303" pitchFamily="18" charset="0"/>
              </a:rPr>
              <a:t> with temperature for sample </a:t>
            </a:r>
            <a:r>
              <a:rPr lang="en-IN" sz="1400" dirty="0" err="1">
                <a:effectLst/>
                <a:latin typeface="Bell MT" panose="02020503060305020303" pitchFamily="18" charset="0"/>
              </a:rPr>
              <a:t>MABiBrCl</a:t>
            </a:r>
            <a:r>
              <a:rPr lang="en-IN" sz="1400" dirty="0">
                <a:effectLst/>
                <a:latin typeface="Bell MT" panose="02020503060305020303" pitchFamily="18" charset="0"/>
              </a:rPr>
              <a:t>. </a:t>
            </a:r>
            <a:endParaRPr lang="en-IN" sz="1400" i="1" dirty="0">
              <a:solidFill>
                <a:srgbClr val="44546A"/>
              </a:solidFill>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11" name="Table 7">
            <a:extLst>
              <a:ext uri="{FF2B5EF4-FFF2-40B4-BE49-F238E27FC236}">
                <a16:creationId xmlns:a16="http://schemas.microsoft.com/office/drawing/2014/main" id="{68569AC4-2167-0925-93E3-BCD0F552D81C}"/>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12" name="TextBox 11">
            <a:extLst>
              <a:ext uri="{FF2B5EF4-FFF2-40B4-BE49-F238E27FC236}">
                <a16:creationId xmlns:a16="http://schemas.microsoft.com/office/drawing/2014/main" id="{489D0CD3-C535-0500-AD03-78C9D66441F2}"/>
              </a:ext>
            </a:extLst>
          </p:cNvPr>
          <p:cNvSpPr txBox="1"/>
          <p:nvPr/>
        </p:nvSpPr>
        <p:spPr>
          <a:xfrm>
            <a:off x="6528085" y="1092200"/>
            <a:ext cx="4825716" cy="3364960"/>
          </a:xfrm>
          <a:prstGeom prst="rect">
            <a:avLst/>
          </a:prstGeom>
          <a:noFill/>
        </p:spPr>
        <p:txBody>
          <a:bodyPr wrap="square" rtlCol="0">
            <a:spAutoFit/>
          </a:bodyPr>
          <a:lstStyle/>
          <a:p>
            <a:pPr marL="285750" indent="-285750">
              <a:lnSpc>
                <a:spcPct val="150000"/>
              </a:lnSpc>
              <a:buBlip>
                <a:blip r:embed="rId7"/>
              </a:buBlip>
            </a:pPr>
            <a:r>
              <a:rPr lang="en-IN" sz="1800" dirty="0">
                <a:effectLst/>
                <a:ea typeface="Calibri" panose="020F0502020204030204" pitchFamily="34" charset="0"/>
              </a:rPr>
              <a:t>These three semicircles are primarily due to the contributions of electrode–material interface, grain, and grain boundary. </a:t>
            </a:r>
          </a:p>
          <a:p>
            <a:pPr marL="285750" indent="-285750">
              <a:lnSpc>
                <a:spcPct val="150000"/>
              </a:lnSpc>
              <a:buBlip>
                <a:blip r:embed="rId7"/>
              </a:buBlip>
            </a:pPr>
            <a:r>
              <a:rPr lang="en-IN" sz="1800" dirty="0">
                <a:effectLst/>
                <a:ea typeface="Calibri" panose="020F0502020204030204" pitchFamily="34" charset="0"/>
              </a:rPr>
              <a:t>Semicircle in the high-frequency region is attributed to the contribution of grains</a:t>
            </a:r>
          </a:p>
          <a:p>
            <a:pPr marL="285750" indent="-285750">
              <a:lnSpc>
                <a:spcPct val="150000"/>
              </a:lnSpc>
              <a:buBlip>
                <a:blip r:embed="rId7"/>
              </a:buBlip>
            </a:pPr>
            <a:r>
              <a:rPr lang="en-IN" dirty="0">
                <a:ea typeface="Calibri" panose="020F0502020204030204" pitchFamily="34" charset="0"/>
              </a:rPr>
              <a:t>T</a:t>
            </a:r>
            <a:r>
              <a:rPr lang="en-IN" sz="1800" dirty="0">
                <a:effectLst/>
                <a:ea typeface="Calibri" panose="020F0502020204030204" pitchFamily="34" charset="0"/>
              </a:rPr>
              <a:t>he low-frequency region is assigned to the contribution from the grain boundaries and the electrode–material interface.</a:t>
            </a:r>
            <a:endParaRPr lang="en-IN" dirty="0"/>
          </a:p>
        </p:txBody>
      </p:sp>
    </p:spTree>
    <p:extLst>
      <p:ext uri="{BB962C8B-B14F-4D97-AF65-F5344CB8AC3E}">
        <p14:creationId xmlns:p14="http://schemas.microsoft.com/office/powerpoint/2010/main" val="3792231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59</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268" name="Picture 10">
            <a:extLst>
              <a:ext uri="{FF2B5EF4-FFF2-40B4-BE49-F238E27FC236}">
                <a16:creationId xmlns:a16="http://schemas.microsoft.com/office/drawing/2014/main" id="{0C813C68-BB4F-FCA3-5197-105E1E14BA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13610"/>
            <a:ext cx="267287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11">
            <a:extLst>
              <a:ext uri="{FF2B5EF4-FFF2-40B4-BE49-F238E27FC236}">
                <a16:creationId xmlns:a16="http://schemas.microsoft.com/office/drawing/2014/main" id="{9A4751BD-5205-F51A-6958-04EB3B0EE6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75" y="913610"/>
            <a:ext cx="26752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12">
            <a:extLst>
              <a:ext uri="{FF2B5EF4-FFF2-40B4-BE49-F238E27FC236}">
                <a16:creationId xmlns:a16="http://schemas.microsoft.com/office/drawing/2014/main" id="{6726D4E0-7F32-F9EC-3491-2CC8E8C32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532" y="3284666"/>
            <a:ext cx="2670545"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3">
            <a:extLst>
              <a:ext uri="{FF2B5EF4-FFF2-40B4-BE49-F238E27FC236}">
                <a16:creationId xmlns:a16="http://schemas.microsoft.com/office/drawing/2014/main" id="{2E7021DB-B9CC-5142-D4E3-7A05E4F80D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3489" y="3284666"/>
            <a:ext cx="2592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57919A-9339-6FB6-5733-F4C24657729D}"/>
              </a:ext>
            </a:extLst>
          </p:cNvPr>
          <p:cNvSpPr txBox="1"/>
          <p:nvPr/>
        </p:nvSpPr>
        <p:spPr>
          <a:xfrm>
            <a:off x="709589" y="5378183"/>
            <a:ext cx="5591221" cy="584775"/>
          </a:xfrm>
          <a:prstGeom prst="rect">
            <a:avLst/>
          </a:prstGeom>
          <a:noFill/>
        </p:spPr>
        <p:txBody>
          <a:bodyPr wrap="square" rtlCol="0">
            <a:spAutoFit/>
          </a:bodyPr>
          <a:lstStyle/>
          <a:p>
            <a:r>
              <a:rPr lang="en-IN" sz="1600" b="1" dirty="0">
                <a:effectLst/>
                <a:latin typeface="Bell MT" panose="02020503060305020303" pitchFamily="18" charset="0"/>
              </a:rPr>
              <a:t>Fig 23. </a:t>
            </a:r>
            <a:r>
              <a:rPr lang="en-IN" sz="1600" dirty="0">
                <a:effectLst/>
                <a:latin typeface="Bell MT" panose="02020503060305020303" pitchFamily="18" charset="0"/>
              </a:rPr>
              <a:t>The frequency-dependent plot of the real and imaginary parts of ε(ω) of </a:t>
            </a:r>
            <a:r>
              <a:rPr lang="en-IN" sz="1600" dirty="0" err="1">
                <a:effectLst/>
                <a:latin typeface="Bell MT" panose="02020503060305020303" pitchFamily="18" charset="0"/>
              </a:rPr>
              <a:t>MABiCl</a:t>
            </a:r>
            <a:r>
              <a:rPr lang="en-IN" sz="1600" dirty="0">
                <a:effectLst/>
                <a:latin typeface="Bell MT" panose="02020503060305020303" pitchFamily="18" charset="0"/>
              </a:rPr>
              <a:t> and </a:t>
            </a:r>
            <a:r>
              <a:rPr lang="en-IN" sz="1600" dirty="0" err="1">
                <a:effectLst/>
                <a:latin typeface="Bell MT" panose="02020503060305020303" pitchFamily="18" charset="0"/>
              </a:rPr>
              <a:t>MABiBrCl</a:t>
            </a:r>
            <a:r>
              <a:rPr lang="en-IN" sz="1600" dirty="0">
                <a:effectLst/>
                <a:latin typeface="Bell MT" panose="02020503060305020303" pitchFamily="18" charset="0"/>
              </a:rPr>
              <a:t>.</a:t>
            </a:r>
            <a:endParaRPr lang="en-IN" sz="2400" dirty="0">
              <a:latin typeface="Bell MT" panose="02020503060305020303" pitchFamily="18" charset="0"/>
            </a:endParaRPr>
          </a:p>
        </p:txBody>
      </p:sp>
      <p:graphicFrame>
        <p:nvGraphicFramePr>
          <p:cNvPr id="3" name="Table 7">
            <a:extLst>
              <a:ext uri="{FF2B5EF4-FFF2-40B4-BE49-F238E27FC236}">
                <a16:creationId xmlns:a16="http://schemas.microsoft.com/office/drawing/2014/main" id="{CBE00173-3913-1B4D-1D0C-F3AA8F04F710}"/>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3280D1C-CB96-1B7D-2353-B9CB297164BF}"/>
                  </a:ext>
                </a:extLst>
              </p:cNvPr>
              <p:cNvSpPr txBox="1"/>
              <p:nvPr/>
            </p:nvSpPr>
            <p:spPr>
              <a:xfrm>
                <a:off x="6404833" y="913610"/>
                <a:ext cx="4980717" cy="5016758"/>
              </a:xfrm>
              <a:prstGeom prst="rect">
                <a:avLst/>
              </a:prstGeom>
              <a:noFill/>
            </p:spPr>
            <p:txBody>
              <a:bodyPr wrap="square" rtlCol="0">
                <a:spAutoFit/>
              </a:bodyPr>
              <a:lstStyle/>
              <a:p>
                <a:pPr marL="285750" indent="-285750">
                  <a:buBlip>
                    <a:blip r:embed="rId7"/>
                  </a:buBlip>
                </a:pPr>
                <a:r>
                  <a:rPr lang="en-IN" sz="1600" dirty="0">
                    <a:latin typeface="Times New Roman" panose="02020603050405020304" pitchFamily="18" charset="0"/>
                    <a:ea typeface="Calibri" panose="020F0502020204030204" pitchFamily="34" charset="0"/>
                  </a:rPr>
                  <a:t>S</a:t>
                </a:r>
                <a:r>
                  <a:rPr lang="en-IN" sz="1600" dirty="0">
                    <a:effectLst/>
                    <a:latin typeface="Times New Roman" panose="02020603050405020304" pitchFamily="18" charset="0"/>
                    <a:ea typeface="Calibri" panose="020F0502020204030204" pitchFamily="34" charset="0"/>
                  </a:rPr>
                  <a:t>emiconductors consist of frequency-independent DC conductivity which complicates any relaxation process</a:t>
                </a:r>
              </a:p>
              <a:p>
                <a:pPr marL="285750" indent="-285750">
                  <a:buBlip>
                    <a:blip r:embed="rId7"/>
                  </a:buBlip>
                </a:pPr>
                <a:r>
                  <a:rPr lang="en-IN" sz="1600" dirty="0">
                    <a:latin typeface="Times New Roman" panose="02020603050405020304" pitchFamily="18" charset="0"/>
                    <a:ea typeface="Calibri" panose="020F0502020204030204" pitchFamily="34" charset="0"/>
                  </a:rPr>
                  <a:t>Using Koop’s theory </a:t>
                </a:r>
                <a:r>
                  <a:rPr lang="en-IN" sz="1600" dirty="0">
                    <a:effectLst/>
                    <a:latin typeface="Times New Roman" panose="02020603050405020304" pitchFamily="18" charset="0"/>
                    <a:ea typeface="Calibri" panose="020F0502020204030204" pitchFamily="34" charset="0"/>
                  </a:rPr>
                  <a:t>the material is considered to be an inhomogeneous medium consisting of grains separated by definite boundaries with negligible conduction or high potential barriers.</a:t>
                </a:r>
              </a:p>
              <a:p>
                <a:pPr marL="285750" indent="-285750">
                  <a:buBlip>
                    <a:blip r:embed="rId7"/>
                  </a:buBlip>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Under the influence of an applied alternating electric field, the electrons move toward the grain boundary by the hopping mechanism. </a:t>
                </a:r>
              </a:p>
              <a:p>
                <a:pPr marL="285750" indent="-285750">
                  <a:buBlip>
                    <a:blip r:embed="rId7"/>
                  </a:buBlip>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Now, if the resistance is massive enough at the grain boundary, then the electrons may accumulate at the grain boundaries and produce polarization. But as the frequency increases the electron hardly copes up with rapid force field direction alteration which in turn reverses the electron flow and decrease in polarization. </a:t>
                </a:r>
              </a:p>
              <a:p>
                <a:pPr marL="285750" indent="-285750">
                  <a:buBlip>
                    <a:blip r:embed="rId7"/>
                  </a:buBlip>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The ionic polarization within the material arises due to the separation of negative ((Bi</a:t>
                </a:r>
                <a:r>
                  <a:rPr lang="en-IN" sz="1600" baseline="-25000" dirty="0">
                    <a:effectLst/>
                    <a:latin typeface="Times New Roman" panose="02020603050405020304" pitchFamily="18" charset="0"/>
                    <a:ea typeface="Calibri" panose="020F0502020204030204" pitchFamily="34" charset="0"/>
                    <a:cs typeface="Times New Roman" panose="02020603050405020304" pitchFamily="18" charset="0"/>
                  </a:rPr>
                  <a:t>2</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X</a:t>
                </a:r>
                <a:r>
                  <a:rPr lang="en-IN" sz="1600" baseline="-25000" dirty="0">
                    <a:effectLst/>
                    <a:latin typeface="Times New Roman" panose="02020603050405020304" pitchFamily="18" charset="0"/>
                    <a:ea typeface="Calibri" panose="020F0502020204030204" pitchFamily="34" charset="0"/>
                    <a:cs typeface="Times New Roman" panose="02020603050405020304" pitchFamily="18" charset="0"/>
                  </a:rPr>
                  <a:t>9</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600" baseline="30000" dirty="0">
                    <a:effectLst/>
                    <a:latin typeface="Times New Roman" panose="02020603050405020304" pitchFamily="18" charset="0"/>
                    <a:ea typeface="Calibri" panose="020F0502020204030204" pitchFamily="34" charset="0"/>
                    <a:cs typeface="Times New Roman" panose="02020603050405020304" pitchFamily="18" charset="0"/>
                  </a:rPr>
                  <a:t>3−</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and positive MA</a:t>
                </a:r>
                <a:r>
                  <a:rPr lang="en-IN" sz="16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charge centres. Higher values of </a:t>
                </a:r>
                <a14:m>
                  <m:oMath xmlns:m="http://schemas.openxmlformats.org/officeDocument/2006/math">
                    <m:r>
                      <a:rPr lang="en-IN" sz="1600" i="1">
                        <a:effectLst/>
                        <a:latin typeface="Cambria Math" panose="02040503050406030204" pitchFamily="18" charset="0"/>
                        <a:ea typeface="Calibri" panose="020F0502020204030204" pitchFamily="34" charset="0"/>
                        <a:cs typeface="Times New Roman" panose="02020603050405020304" pitchFamily="18" charset="0"/>
                      </a:rPr>
                      <m:t>𝜀</m:t>
                    </m:r>
                    <m:r>
                      <a:rPr lang="en-IN" sz="1600" i="1">
                        <a:effectLst/>
                        <a:latin typeface="Cambria Math" panose="02040503050406030204" pitchFamily="18" charset="0"/>
                        <a:ea typeface="Calibri" panose="020F0502020204030204" pitchFamily="34" charset="0"/>
                        <a:cs typeface="Times New Roman" panose="02020603050405020304" pitchFamily="18" charset="0"/>
                      </a:rPr>
                      <m:t>′(</m:t>
                    </m:r>
                    <m:r>
                      <a:rPr lang="en-IN" sz="1600" i="1">
                        <a:effectLst/>
                        <a:latin typeface="Cambria Math" panose="02040503050406030204" pitchFamily="18" charset="0"/>
                        <a:ea typeface="Calibri" panose="020F0502020204030204" pitchFamily="34" charset="0"/>
                        <a:cs typeface="Times New Roman" panose="02020603050405020304" pitchFamily="18" charset="0"/>
                      </a:rPr>
                      <m:t>𝜔</m:t>
                    </m:r>
                    <m:r>
                      <a:rPr lang="en-IN" sz="16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at low frequencies may be attributed to the contribution of ionic polarization within the material.</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B3280D1C-CB96-1B7D-2353-B9CB297164BF}"/>
                  </a:ext>
                </a:extLst>
              </p:cNvPr>
              <p:cNvSpPr txBox="1">
                <a:spLocks noRot="1" noChangeAspect="1" noMove="1" noResize="1" noEditPoints="1" noAdjustHandles="1" noChangeArrowheads="1" noChangeShapeType="1" noTextEdit="1"/>
              </p:cNvSpPr>
              <p:nvPr/>
            </p:nvSpPr>
            <p:spPr>
              <a:xfrm>
                <a:off x="6404833" y="913610"/>
                <a:ext cx="4980717" cy="5016758"/>
              </a:xfrm>
              <a:prstGeom prst="rect">
                <a:avLst/>
              </a:prstGeom>
              <a:blipFill>
                <a:blip r:embed="rId8"/>
                <a:stretch>
                  <a:fillRect t="-365" r="-1102" b="-486"/>
                </a:stretch>
              </a:blipFill>
            </p:spPr>
            <p:txBody>
              <a:bodyPr/>
              <a:lstStyle/>
              <a:p>
                <a:r>
                  <a:rPr lang="en-IN">
                    <a:noFill/>
                  </a:rPr>
                  <a:t> </a:t>
                </a:r>
              </a:p>
            </p:txBody>
          </p:sp>
        </mc:Fallback>
      </mc:AlternateContent>
    </p:spTree>
    <p:extLst>
      <p:ext uri="{BB962C8B-B14F-4D97-AF65-F5344CB8AC3E}">
        <p14:creationId xmlns:p14="http://schemas.microsoft.com/office/powerpoint/2010/main" val="460395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6</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1535347362"/>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grpSp>
        <p:nvGrpSpPr>
          <p:cNvPr id="12" name="Group 11">
            <a:extLst>
              <a:ext uri="{FF2B5EF4-FFF2-40B4-BE49-F238E27FC236}">
                <a16:creationId xmlns:a16="http://schemas.microsoft.com/office/drawing/2014/main" id="{C66D5F0A-77F9-0011-F5B5-78F9E7C5FCFF}"/>
              </a:ext>
            </a:extLst>
          </p:cNvPr>
          <p:cNvGrpSpPr/>
          <p:nvPr/>
        </p:nvGrpSpPr>
        <p:grpSpPr>
          <a:xfrm>
            <a:off x="1041399" y="1676155"/>
            <a:ext cx="5080001" cy="3505689"/>
            <a:chOff x="3620170" y="1676155"/>
            <a:chExt cx="5080001" cy="3505689"/>
          </a:xfrm>
        </p:grpSpPr>
        <p:sp>
          <p:nvSpPr>
            <p:cNvPr id="10" name="Rectangle 9">
              <a:extLst>
                <a:ext uri="{FF2B5EF4-FFF2-40B4-BE49-F238E27FC236}">
                  <a16:creationId xmlns:a16="http://schemas.microsoft.com/office/drawing/2014/main" id="{2F8B84EC-FD46-89C2-BF8C-CBCAA402881A}"/>
                </a:ext>
              </a:extLst>
            </p:cNvPr>
            <p:cNvSpPr/>
            <p:nvPr/>
          </p:nvSpPr>
          <p:spPr>
            <a:xfrm>
              <a:off x="5359400" y="3937000"/>
              <a:ext cx="1498600" cy="594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56C8CF2-A027-F4D0-3949-A787B32F75AD}"/>
                </a:ext>
              </a:extLst>
            </p:cNvPr>
            <p:cNvSpPr/>
            <p:nvPr/>
          </p:nvSpPr>
          <p:spPr>
            <a:xfrm>
              <a:off x="7205133" y="4531360"/>
              <a:ext cx="1303867" cy="497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A2A4A1F4-0098-046A-2B4E-10207E772E6C}"/>
                </a:ext>
              </a:extLst>
            </p:cNvPr>
            <p:cNvPicPr>
              <a:picLocks noChangeAspect="1"/>
            </p:cNvPicPr>
            <p:nvPr/>
          </p:nvPicPr>
          <p:blipFill rotWithShape="1">
            <a:blip r:embed="rId2"/>
            <a:srcRect l="5345" r="3030"/>
            <a:stretch/>
          </p:blipFill>
          <p:spPr>
            <a:xfrm>
              <a:off x="3620170" y="1676155"/>
              <a:ext cx="5080001" cy="3505689"/>
            </a:xfrm>
            <a:prstGeom prst="rect">
              <a:avLst/>
            </a:prstGeom>
          </p:spPr>
        </p:pic>
        <p:sp>
          <p:nvSpPr>
            <p:cNvPr id="11" name="Rectangle 10">
              <a:extLst>
                <a:ext uri="{FF2B5EF4-FFF2-40B4-BE49-F238E27FC236}">
                  <a16:creationId xmlns:a16="http://schemas.microsoft.com/office/drawing/2014/main" id="{8AB904B3-8ECF-2EC3-BEC6-E1B00B19B156}"/>
                </a:ext>
              </a:extLst>
            </p:cNvPr>
            <p:cNvSpPr/>
            <p:nvPr/>
          </p:nvSpPr>
          <p:spPr>
            <a:xfrm>
              <a:off x="7205133" y="4597400"/>
              <a:ext cx="1303867"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CCA2F519-26F4-4313-0331-02D401BEE6AE}"/>
              </a:ext>
            </a:extLst>
          </p:cNvPr>
          <p:cNvSpPr txBox="1"/>
          <p:nvPr/>
        </p:nvSpPr>
        <p:spPr>
          <a:xfrm>
            <a:off x="5960532" y="1588785"/>
            <a:ext cx="5425018" cy="2031325"/>
          </a:xfrm>
          <a:prstGeom prst="rect">
            <a:avLst/>
          </a:prstGeom>
          <a:noFill/>
        </p:spPr>
        <p:txBody>
          <a:bodyPr wrap="square" rtlCol="0">
            <a:spAutoFit/>
          </a:bodyPr>
          <a:lstStyle/>
          <a:p>
            <a:r>
              <a:rPr lang="en-US" dirty="0"/>
              <a:t>The I-V curve of a solar cell is the superposition of the I-V curve of the solar cell diode in the dark with the light-generated current. The light shifts the I-V curve down into the fourth quadrant, where power can be extracted from the diode. Illuminating a cell adds to the normal "dark" currents in the diode so that the diode law becomes:</a:t>
            </a:r>
            <a:endParaRPr lang="en-IN"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BF05387-EC5E-431A-2982-7322EE0994CF}"/>
                  </a:ext>
                </a:extLst>
              </p:cNvPr>
              <p:cNvSpPr txBox="1"/>
              <p:nvPr/>
            </p:nvSpPr>
            <p:spPr>
              <a:xfrm>
                <a:off x="7192839" y="3641798"/>
                <a:ext cx="2835520"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𝐼</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0</m:t>
                          </m:r>
                        </m:sub>
                      </m:sSub>
                      <m:d>
                        <m:dPr>
                          <m:begChr m:val="["/>
                          <m:endChr m:val="]"/>
                          <m:ctrlPr>
                            <a:rPr lang="en-IN" b="0" i="1" smtClean="0">
                              <a:latin typeface="Cambria Math" panose="02040503050406030204" pitchFamily="18" charset="0"/>
                            </a:rPr>
                          </m:ctrlPr>
                        </m:dPr>
                        <m:e>
                          <m:r>
                            <m:rPr>
                              <m:sty m:val="p"/>
                            </m:rPr>
                            <a:rPr lang="en-IN" b="0" i="0" smtClean="0">
                              <a:latin typeface="Cambria Math" panose="02040503050406030204" pitchFamily="18" charset="0"/>
                            </a:rPr>
                            <m:t>exp</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𝑞𝑉</m:t>
                              </m:r>
                            </m:num>
                            <m:den>
                              <m:r>
                                <a:rPr lang="en-IN" b="0" i="1" smtClean="0">
                                  <a:latin typeface="Cambria Math" panose="02040503050406030204" pitchFamily="18" charset="0"/>
                                </a:rPr>
                                <m:t>𝑛𝑘𝑇</m:t>
                              </m:r>
                            </m:den>
                          </m:f>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𝐿</m:t>
                          </m:r>
                        </m:sub>
                      </m:sSub>
                    </m:oMath>
                  </m:oMathPara>
                </a14:m>
                <a:endParaRPr lang="en-IN" dirty="0"/>
              </a:p>
            </p:txBody>
          </p:sp>
        </mc:Choice>
        <mc:Fallback xmlns="">
          <p:sp>
            <p:nvSpPr>
              <p:cNvPr id="3" name="TextBox 2">
                <a:extLst>
                  <a:ext uri="{FF2B5EF4-FFF2-40B4-BE49-F238E27FC236}">
                    <a16:creationId xmlns:a16="http://schemas.microsoft.com/office/drawing/2014/main" id="{4BF05387-EC5E-431A-2982-7322EE0994CF}"/>
                  </a:ext>
                </a:extLst>
              </p:cNvPr>
              <p:cNvSpPr txBox="1">
                <a:spLocks noRot="1" noChangeAspect="1" noMove="1" noResize="1" noEditPoints="1" noAdjustHandles="1" noChangeArrowheads="1" noChangeShapeType="1" noTextEdit="1"/>
              </p:cNvSpPr>
              <p:nvPr/>
            </p:nvSpPr>
            <p:spPr>
              <a:xfrm>
                <a:off x="7192839" y="3641798"/>
                <a:ext cx="2835520" cy="618374"/>
              </a:xfrm>
              <a:prstGeom prst="rect">
                <a:avLst/>
              </a:prstGeom>
              <a:blipFill>
                <a:blip r:embed="rId3"/>
                <a:stretch>
                  <a:fillRect/>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9D1D4D5D-22CB-E887-2837-84C4F4611FCA}"/>
              </a:ext>
            </a:extLst>
          </p:cNvPr>
          <p:cNvSpPr txBox="1"/>
          <p:nvPr/>
        </p:nvSpPr>
        <p:spPr>
          <a:xfrm>
            <a:off x="6095999" y="4464989"/>
            <a:ext cx="5003800" cy="369332"/>
          </a:xfrm>
          <a:prstGeom prst="rect">
            <a:avLst/>
          </a:prstGeom>
          <a:noFill/>
        </p:spPr>
        <p:txBody>
          <a:bodyPr wrap="square" rtlCol="0">
            <a:spAutoFit/>
          </a:bodyPr>
          <a:lstStyle/>
          <a:p>
            <a:r>
              <a:rPr lang="en-US" dirty="0"/>
              <a:t>where </a:t>
            </a:r>
            <a:r>
              <a:rPr lang="en-US" i="1" dirty="0"/>
              <a:t>I</a:t>
            </a:r>
            <a:r>
              <a:rPr lang="en-US" i="1" baseline="-25000" dirty="0"/>
              <a:t>L</a:t>
            </a:r>
            <a:r>
              <a:rPr lang="en-US" dirty="0"/>
              <a:t> = light-generated current</a:t>
            </a:r>
            <a:endParaRPr lang="en-IN" dirty="0"/>
          </a:p>
        </p:txBody>
      </p:sp>
      <p:sp>
        <p:nvSpPr>
          <p:cNvPr id="14" name="TextBox 13">
            <a:extLst>
              <a:ext uri="{FF2B5EF4-FFF2-40B4-BE49-F238E27FC236}">
                <a16:creationId xmlns:a16="http://schemas.microsoft.com/office/drawing/2014/main" id="{017FE7FD-C995-F644-4659-5BF4F7F43EF7}"/>
              </a:ext>
            </a:extLst>
          </p:cNvPr>
          <p:cNvSpPr txBox="1"/>
          <p:nvPr/>
        </p:nvSpPr>
        <p:spPr>
          <a:xfrm>
            <a:off x="838200" y="839741"/>
            <a:ext cx="3589867" cy="369332"/>
          </a:xfrm>
          <a:prstGeom prst="rect">
            <a:avLst/>
          </a:prstGeom>
          <a:noFill/>
        </p:spPr>
        <p:txBody>
          <a:bodyPr wrap="square" rtlCol="0">
            <a:spAutoFit/>
          </a:bodyPr>
          <a:lstStyle/>
          <a:p>
            <a:r>
              <a:rPr lang="en-IN" b="1" dirty="0"/>
              <a:t>Solar cell model</a:t>
            </a:r>
          </a:p>
        </p:txBody>
      </p:sp>
    </p:spTree>
    <p:extLst>
      <p:ext uri="{BB962C8B-B14F-4D97-AF65-F5344CB8AC3E}">
        <p14:creationId xmlns:p14="http://schemas.microsoft.com/office/powerpoint/2010/main" val="20109821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60</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292" name="Picture 14">
            <a:extLst>
              <a:ext uri="{FF2B5EF4-FFF2-40B4-BE49-F238E27FC236}">
                <a16:creationId xmlns:a16="http://schemas.microsoft.com/office/drawing/2014/main" id="{9BE82664-E1D4-D90A-30C0-89F3BBD539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386" y="930655"/>
            <a:ext cx="2801096"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15">
            <a:extLst>
              <a:ext uri="{FF2B5EF4-FFF2-40B4-BE49-F238E27FC236}">
                <a16:creationId xmlns:a16="http://schemas.microsoft.com/office/drawing/2014/main" id="{0DBBB615-9EFC-ECE4-4BD3-BC52E895FF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930654"/>
            <a:ext cx="277150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16">
            <a:extLst>
              <a:ext uri="{FF2B5EF4-FFF2-40B4-BE49-F238E27FC236}">
                <a16:creationId xmlns:a16="http://schemas.microsoft.com/office/drawing/2014/main" id="{0E2AAB16-F45E-9042-0D0B-F490B94A5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290423"/>
            <a:ext cx="2798182"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7">
            <a:extLst>
              <a:ext uri="{FF2B5EF4-FFF2-40B4-BE49-F238E27FC236}">
                <a16:creationId xmlns:a16="http://schemas.microsoft.com/office/drawing/2014/main" id="{47BA815A-3373-8CC5-F2AD-CE25E36E39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6934" y="3290423"/>
            <a:ext cx="2765973"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4ED56-DA5F-DB85-B02D-0391A3452D46}"/>
              </a:ext>
            </a:extLst>
          </p:cNvPr>
          <p:cNvSpPr txBox="1"/>
          <p:nvPr/>
        </p:nvSpPr>
        <p:spPr>
          <a:xfrm>
            <a:off x="838199" y="5534054"/>
            <a:ext cx="5514707" cy="584775"/>
          </a:xfrm>
          <a:prstGeom prst="rect">
            <a:avLst/>
          </a:prstGeom>
          <a:noFill/>
        </p:spPr>
        <p:txBody>
          <a:bodyPr wrap="square" rtlCol="0">
            <a:spAutoFit/>
          </a:bodyPr>
          <a:lstStyle/>
          <a:p>
            <a:r>
              <a:rPr lang="en-IN" sz="1600" b="1" dirty="0">
                <a:effectLst/>
                <a:latin typeface="Bell MT" panose="02020503060305020303" pitchFamily="18" charset="0"/>
              </a:rPr>
              <a:t>Fig 24.</a:t>
            </a:r>
            <a:r>
              <a:rPr lang="en-IN" sz="1600" dirty="0">
                <a:effectLst/>
                <a:latin typeface="Bell MT" panose="02020503060305020303" pitchFamily="18" charset="0"/>
              </a:rPr>
              <a:t> Logarithmic angular frequency dependence of M</a:t>
            </a:r>
            <a:r>
              <a:rPr lang="en-IN" sz="1600" baseline="30000" dirty="0">
                <a:effectLst/>
                <a:latin typeface="Bell MT" panose="02020503060305020303" pitchFamily="18" charset="0"/>
                <a:sym typeface="Symbol" panose="05050102010706020507" pitchFamily="18" charset="2"/>
              </a:rPr>
              <a:t></a:t>
            </a:r>
            <a:r>
              <a:rPr lang="en-IN" sz="1600" dirty="0">
                <a:effectLst/>
                <a:latin typeface="Bell MT" panose="02020503060305020303" pitchFamily="18" charset="0"/>
              </a:rPr>
              <a:t> and M</a:t>
            </a:r>
            <a:r>
              <a:rPr lang="en-IN" sz="1600" baseline="30000" dirty="0">
                <a:effectLst/>
                <a:latin typeface="Bell MT" panose="02020503060305020303" pitchFamily="18" charset="0"/>
                <a:sym typeface="Symbol" panose="05050102010706020507" pitchFamily="18" charset="2"/>
              </a:rPr>
              <a:t></a:t>
            </a:r>
            <a:r>
              <a:rPr lang="en-IN" sz="1600" dirty="0">
                <a:effectLst/>
                <a:latin typeface="Bell MT" panose="02020503060305020303" pitchFamily="18" charset="0"/>
              </a:rPr>
              <a:t>(a, b) of </a:t>
            </a:r>
            <a:r>
              <a:rPr lang="en-IN" sz="1600" dirty="0" err="1">
                <a:effectLst/>
                <a:latin typeface="Bell MT" panose="02020503060305020303" pitchFamily="18" charset="0"/>
              </a:rPr>
              <a:t>MABiCl</a:t>
            </a:r>
            <a:r>
              <a:rPr lang="en-IN" sz="1600" dirty="0">
                <a:effectLst/>
                <a:latin typeface="Bell MT" panose="02020503060305020303" pitchFamily="18" charset="0"/>
              </a:rPr>
              <a:t> and (c, d) of </a:t>
            </a:r>
            <a:r>
              <a:rPr lang="en-IN" sz="1600" dirty="0" err="1">
                <a:effectLst/>
                <a:latin typeface="Bell MT" panose="02020503060305020303" pitchFamily="18" charset="0"/>
              </a:rPr>
              <a:t>MABiBrCl</a:t>
            </a:r>
            <a:r>
              <a:rPr lang="en-IN" sz="1600" dirty="0">
                <a:effectLst/>
                <a:latin typeface="Bell MT" panose="02020503060305020303" pitchFamily="18" charset="0"/>
              </a:rPr>
              <a:t>.</a:t>
            </a:r>
            <a:endParaRPr lang="en-IN" sz="1600" dirty="0">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C28F0864-5399-AE4E-5D9A-286854D146FD}"/>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6C5953-4240-CBDA-7C81-1EEE44DA2884}"/>
                  </a:ext>
                </a:extLst>
              </p:cNvPr>
              <p:cNvSpPr txBox="1"/>
              <p:nvPr/>
            </p:nvSpPr>
            <p:spPr>
              <a:xfrm>
                <a:off x="6412575" y="858692"/>
                <a:ext cx="4972975" cy="4924425"/>
              </a:xfrm>
              <a:prstGeom prst="rect">
                <a:avLst/>
              </a:prstGeom>
              <a:noFill/>
            </p:spPr>
            <p:txBody>
              <a:bodyPr wrap="square" rtlCol="0">
                <a:spAutoFit/>
              </a:bodyPr>
              <a:lstStyle/>
              <a:p>
                <a:pPr marL="285750" indent="-285750">
                  <a:buBlip>
                    <a:blip r:embed="rId7"/>
                  </a:buBlip>
                </a:pPr>
                <a:r>
                  <a:rPr lang="en-IN" sz="1600" dirty="0">
                    <a:effectLst/>
                    <a:ea typeface="Calibri" panose="020F0502020204030204" pitchFamily="34" charset="0"/>
                    <a:cs typeface="Times New Roman" panose="02020603050405020304" pitchFamily="18" charset="0"/>
                  </a:rPr>
                  <a:t>The relaxation phenomenon inside both materials gives rise to a characteristic peak (f</a:t>
                </a:r>
                <a:r>
                  <a:rPr lang="en-IN" sz="1600" baseline="-25000" dirty="0">
                    <a:effectLst/>
                    <a:ea typeface="Calibri" panose="020F0502020204030204" pitchFamily="34" charset="0"/>
                    <a:cs typeface="Times New Roman" panose="02020603050405020304" pitchFamily="18" charset="0"/>
                  </a:rPr>
                  <a:t>max</a:t>
                </a:r>
                <a:r>
                  <a:rPr lang="en-IN" sz="1600" dirty="0">
                    <a:effectLst/>
                    <a:ea typeface="Calibri" panose="020F0502020204030204" pitchFamily="34" charset="0"/>
                    <a:cs typeface="Times New Roman" panose="02020603050405020304" pitchFamily="18" charset="0"/>
                  </a:rPr>
                  <a:t>) which tends to shift toward higher frequencies with the increase in temperature which can be caused by the movement of free charges generated by thermal energy. </a:t>
                </a:r>
              </a:p>
              <a:p>
                <a:pPr marL="285750" indent="-285750">
                  <a:buBlip>
                    <a:blip r:embed="rId7"/>
                  </a:buBlip>
                </a:pPr>
                <a:r>
                  <a:rPr lang="en-IN" sz="1600" dirty="0">
                    <a:effectLst/>
                    <a:ea typeface="Calibri" panose="020F0502020204030204" pitchFamily="34" charset="0"/>
                    <a:cs typeface="Times New Roman" panose="02020603050405020304" pitchFamily="18" charset="0"/>
                  </a:rPr>
                  <a:t>The frequency variation of </a:t>
                </a:r>
                <a14:m>
                  <m:oMath xmlns:m="http://schemas.openxmlformats.org/officeDocument/2006/math">
                    <m:r>
                      <a:rPr lang="en-IN" sz="1600" i="1">
                        <a:effectLst/>
                        <a:latin typeface="Cambria Math" panose="02040503050406030204" pitchFamily="18" charset="0"/>
                        <a:ea typeface="Calibri" panose="020F0502020204030204" pitchFamily="34" charset="0"/>
                        <a:cs typeface="Times New Roman" panose="02020603050405020304" pitchFamily="18" charset="0"/>
                      </a:rPr>
                      <m:t>𝑀</m:t>
                    </m:r>
                    <m:r>
                      <a:rPr lang="en-IN" sz="1600" i="1">
                        <a:effectLst/>
                        <a:latin typeface="Cambria Math" panose="02040503050406030204" pitchFamily="18" charset="0"/>
                        <a:ea typeface="Calibri" panose="020F0502020204030204" pitchFamily="34" charset="0"/>
                        <a:cs typeface="Times New Roman" panose="02020603050405020304" pitchFamily="18" charset="0"/>
                      </a:rPr>
                      <m:t>′′(</m:t>
                    </m:r>
                    <m:r>
                      <a:rPr lang="en-IN" sz="1600" i="1">
                        <a:effectLst/>
                        <a:latin typeface="Cambria Math" panose="02040503050406030204" pitchFamily="18" charset="0"/>
                        <a:ea typeface="Calibri" panose="020F0502020204030204" pitchFamily="34" charset="0"/>
                        <a:cs typeface="Times New Roman" panose="02020603050405020304" pitchFamily="18" charset="0"/>
                      </a:rPr>
                      <m:t>𝜔</m:t>
                    </m:r>
                    <m:r>
                      <a:rPr lang="en-IN" sz="1600"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IN" sz="1600" dirty="0">
                    <a:effectLst/>
                    <a:ea typeface="Calibri" panose="020F0502020204030204" pitchFamily="34" charset="0"/>
                    <a:cs typeface="Times New Roman" panose="02020603050405020304" pitchFamily="18" charset="0"/>
                  </a:rPr>
                  <a:t> below f</a:t>
                </a:r>
                <a:r>
                  <a:rPr lang="en-IN" sz="1600" baseline="-25000" dirty="0">
                    <a:effectLst/>
                    <a:ea typeface="Calibri" panose="020F0502020204030204" pitchFamily="34" charset="0"/>
                    <a:cs typeface="Times New Roman" panose="02020603050405020304" pitchFamily="18" charset="0"/>
                  </a:rPr>
                  <a:t>max</a:t>
                </a:r>
                <a:r>
                  <a:rPr lang="en-IN" sz="1600" dirty="0">
                    <a:effectLst/>
                    <a:ea typeface="Calibri" panose="020F0502020204030204" pitchFamily="34" charset="0"/>
                    <a:cs typeface="Times New Roman" panose="02020603050405020304" pitchFamily="18" charset="0"/>
                  </a:rPr>
                  <a:t> is correlated to the hopping of mobile charge carriers over a long range inside the </a:t>
                </a:r>
                <a:r>
                  <a:rPr lang="en-IN" sz="1600" dirty="0" err="1">
                    <a:effectLst/>
                    <a:ea typeface="Calibri" panose="020F0502020204030204" pitchFamily="34" charset="0"/>
                    <a:cs typeface="Times New Roman" panose="02020603050405020304" pitchFamily="18" charset="0"/>
                  </a:rPr>
                  <a:t>MABiCl</a:t>
                </a:r>
                <a:r>
                  <a:rPr lang="en-IN" sz="1600" dirty="0">
                    <a:effectLst/>
                    <a:ea typeface="Calibri" panose="020F0502020204030204" pitchFamily="34" charset="0"/>
                    <a:cs typeface="Times New Roman" panose="02020603050405020304" pitchFamily="18" charset="0"/>
                  </a:rPr>
                  <a:t> and </a:t>
                </a:r>
                <a:r>
                  <a:rPr lang="en-IN" sz="1600" dirty="0" err="1">
                    <a:effectLst/>
                    <a:ea typeface="Calibri" panose="020F0502020204030204" pitchFamily="34" charset="0"/>
                    <a:cs typeface="Times New Roman" panose="02020603050405020304" pitchFamily="18" charset="0"/>
                  </a:rPr>
                  <a:t>MABiBrCl</a:t>
                </a:r>
                <a:r>
                  <a:rPr lang="en-IN" sz="1600" dirty="0">
                    <a:effectLst/>
                    <a:ea typeface="Calibri" panose="020F0502020204030204" pitchFamily="34" charset="0"/>
                    <a:cs typeface="Times New Roman" panose="02020603050405020304" pitchFamily="18" charset="0"/>
                  </a:rPr>
                  <a:t> and above f</a:t>
                </a:r>
                <a:r>
                  <a:rPr lang="en-IN" sz="1600" baseline="-25000" dirty="0">
                    <a:effectLst/>
                    <a:ea typeface="Calibri" panose="020F0502020204030204" pitchFamily="34" charset="0"/>
                    <a:cs typeface="Times New Roman" panose="02020603050405020304" pitchFamily="18" charset="0"/>
                  </a:rPr>
                  <a:t>max</a:t>
                </a:r>
                <a:r>
                  <a:rPr lang="en-IN" sz="1600" dirty="0">
                    <a:effectLst/>
                    <a:ea typeface="Calibri" panose="020F0502020204030204" pitchFamily="34" charset="0"/>
                    <a:cs typeface="Times New Roman" panose="02020603050405020304" pitchFamily="18" charset="0"/>
                  </a:rPr>
                  <a:t> to the short-range or localized motion of charge carriers. </a:t>
                </a:r>
              </a:p>
              <a:p>
                <a:pPr marL="285750" indent="-285750">
                  <a:buBlip>
                    <a:blip r:embed="rId7"/>
                  </a:buBlip>
                </a:pPr>
                <a:r>
                  <a:rPr lang="en-IN" sz="1600" dirty="0">
                    <a:effectLst/>
                    <a:ea typeface="Calibri" panose="020F0502020204030204" pitchFamily="34" charset="0"/>
                    <a:cs typeface="Times New Roman" panose="02020603050405020304" pitchFamily="18" charset="0"/>
                  </a:rPr>
                  <a:t>The relaxation peak points to the transition from the long-range to the short-range mobilization of free charges in </a:t>
                </a:r>
                <a:r>
                  <a:rPr lang="en-IN" sz="1600" dirty="0" err="1">
                    <a:effectLst/>
                    <a:ea typeface="Calibri" panose="020F0502020204030204" pitchFamily="34" charset="0"/>
                    <a:cs typeface="Times New Roman" panose="02020603050405020304" pitchFamily="18" charset="0"/>
                  </a:rPr>
                  <a:t>MABiCl</a:t>
                </a:r>
                <a:r>
                  <a:rPr lang="en-IN" sz="1600" dirty="0">
                    <a:effectLst/>
                    <a:ea typeface="Calibri" panose="020F0502020204030204" pitchFamily="34" charset="0"/>
                    <a:cs typeface="Times New Roman" panose="02020603050405020304" pitchFamily="18" charset="0"/>
                  </a:rPr>
                  <a:t> and </a:t>
                </a:r>
                <a:r>
                  <a:rPr lang="en-IN" sz="1600" dirty="0" err="1">
                    <a:effectLst/>
                    <a:ea typeface="Calibri" panose="020F0502020204030204" pitchFamily="34" charset="0"/>
                    <a:cs typeface="Times New Roman" panose="02020603050405020304" pitchFamily="18" charset="0"/>
                  </a:rPr>
                  <a:t>MABiBrCl</a:t>
                </a:r>
                <a:r>
                  <a:rPr lang="en-IN" sz="1600" dirty="0">
                    <a:effectLst/>
                    <a:ea typeface="Calibri" panose="020F0502020204030204" pitchFamily="34" charset="0"/>
                    <a:cs typeface="Times New Roman" panose="02020603050405020304" pitchFamily="18" charset="0"/>
                  </a:rPr>
                  <a:t>. </a:t>
                </a:r>
              </a:p>
              <a:p>
                <a:pPr marL="285750" indent="-285750">
                  <a:buBlip>
                    <a:blip r:embed="rId7"/>
                  </a:buBlip>
                </a:pPr>
                <a:r>
                  <a:rPr lang="en-IN" sz="1600" dirty="0">
                    <a:ea typeface="Calibri" panose="020F0502020204030204" pitchFamily="34" charset="0"/>
                    <a:cs typeface="Times New Roman" panose="02020603050405020304" pitchFamily="18" charset="0"/>
                  </a:rPr>
                  <a:t>T</a:t>
                </a:r>
                <a:r>
                  <a:rPr lang="en-IN" sz="1600" dirty="0">
                    <a:effectLst/>
                    <a:ea typeface="Calibri" panose="020F0502020204030204" pitchFamily="34" charset="0"/>
                    <a:cs typeface="Times New Roman" panose="02020603050405020304" pitchFamily="18" charset="0"/>
                  </a:rPr>
                  <a:t>he </a:t>
                </a:r>
                <a:r>
                  <a:rPr lang="en-IN" sz="1600" dirty="0" err="1">
                    <a:effectLst/>
                    <a:ea typeface="Calibri" panose="020F0502020204030204" pitchFamily="34" charset="0"/>
                    <a:cs typeface="Times New Roman" panose="02020603050405020304" pitchFamily="18" charset="0"/>
                  </a:rPr>
                  <a:t>MABiBrCl</a:t>
                </a:r>
                <a:r>
                  <a:rPr lang="en-IN" sz="1600" dirty="0">
                    <a:effectLst/>
                    <a:ea typeface="Calibri" panose="020F0502020204030204" pitchFamily="34" charset="0"/>
                    <a:cs typeface="Times New Roman" panose="02020603050405020304" pitchFamily="18" charset="0"/>
                  </a:rPr>
                  <a:t> sample shows the long-range electron hopping for a greater range of frequency values and the range increases with increasing temperature.</a:t>
                </a:r>
              </a:p>
              <a:p>
                <a:endParaRPr lang="en-IN" dirty="0"/>
              </a:p>
            </p:txBody>
          </p:sp>
        </mc:Choice>
        <mc:Fallback xmlns="">
          <p:sp>
            <p:nvSpPr>
              <p:cNvPr id="9" name="TextBox 8">
                <a:extLst>
                  <a:ext uri="{FF2B5EF4-FFF2-40B4-BE49-F238E27FC236}">
                    <a16:creationId xmlns:a16="http://schemas.microsoft.com/office/drawing/2014/main" id="{DB6C5953-4240-CBDA-7C81-1EEE44DA2884}"/>
                  </a:ext>
                </a:extLst>
              </p:cNvPr>
              <p:cNvSpPr txBox="1">
                <a:spLocks noRot="1" noChangeAspect="1" noMove="1" noResize="1" noEditPoints="1" noAdjustHandles="1" noChangeArrowheads="1" noChangeShapeType="1" noTextEdit="1"/>
              </p:cNvSpPr>
              <p:nvPr/>
            </p:nvSpPr>
            <p:spPr>
              <a:xfrm>
                <a:off x="6412575" y="858692"/>
                <a:ext cx="4972975" cy="4924425"/>
              </a:xfrm>
              <a:prstGeom prst="rect">
                <a:avLst/>
              </a:prstGeom>
              <a:blipFill>
                <a:blip r:embed="rId8"/>
                <a:stretch>
                  <a:fillRect t="-495" r="-735"/>
                </a:stretch>
              </a:blipFill>
            </p:spPr>
            <p:txBody>
              <a:bodyPr/>
              <a:lstStyle/>
              <a:p>
                <a:r>
                  <a:rPr lang="en-IN">
                    <a:noFill/>
                  </a:rPr>
                  <a:t> </a:t>
                </a:r>
              </a:p>
            </p:txBody>
          </p:sp>
        </mc:Fallback>
      </mc:AlternateContent>
    </p:spTree>
    <p:extLst>
      <p:ext uri="{BB962C8B-B14F-4D97-AF65-F5344CB8AC3E}">
        <p14:creationId xmlns:p14="http://schemas.microsoft.com/office/powerpoint/2010/main" val="16397014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61</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316" name="Picture 3">
            <a:extLst>
              <a:ext uri="{FF2B5EF4-FFF2-40B4-BE49-F238E27FC236}">
                <a16:creationId xmlns:a16="http://schemas.microsoft.com/office/drawing/2014/main" id="{FA7E7318-4763-166A-6492-81C1EDA00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734" y="925099"/>
            <a:ext cx="269465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4">
            <a:extLst>
              <a:ext uri="{FF2B5EF4-FFF2-40B4-BE49-F238E27FC236}">
                <a16:creationId xmlns:a16="http://schemas.microsoft.com/office/drawing/2014/main" id="{473E6DE8-B706-8301-9B13-1049A3BBBB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5734" y="3150813"/>
            <a:ext cx="2694653"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356704-7B4D-391D-D19A-272BF03C1A42}"/>
              </a:ext>
            </a:extLst>
          </p:cNvPr>
          <p:cNvSpPr txBox="1"/>
          <p:nvPr/>
        </p:nvSpPr>
        <p:spPr>
          <a:xfrm>
            <a:off x="838199" y="5373467"/>
            <a:ext cx="4682068" cy="830997"/>
          </a:xfrm>
          <a:prstGeom prst="rect">
            <a:avLst/>
          </a:prstGeom>
          <a:noFill/>
        </p:spPr>
        <p:txBody>
          <a:bodyPr wrap="square" rtlCol="0">
            <a:spAutoFit/>
          </a:bodyPr>
          <a:lstStyle/>
          <a:p>
            <a:r>
              <a:rPr lang="en-IN" sz="1600" b="1" dirty="0">
                <a:effectLst/>
                <a:latin typeface="Bell MT" panose="02020503060305020303" pitchFamily="18" charset="0"/>
              </a:rPr>
              <a:t>Fig  25.</a:t>
            </a:r>
            <a:r>
              <a:rPr lang="en-IN" sz="1600" dirty="0">
                <a:effectLst/>
                <a:latin typeface="Bell MT" panose="02020503060305020303" pitchFamily="18" charset="0"/>
              </a:rPr>
              <a:t> (a), (c) Electrical conductivity vs. frequency plot for temperature range 333-403K for </a:t>
            </a:r>
            <a:r>
              <a:rPr lang="en-IN" sz="1600" dirty="0" err="1">
                <a:effectLst/>
                <a:latin typeface="Bell MT" panose="02020503060305020303" pitchFamily="18" charset="0"/>
              </a:rPr>
              <a:t>MABiCl</a:t>
            </a:r>
            <a:r>
              <a:rPr lang="en-IN" sz="1600" dirty="0">
                <a:effectLst/>
                <a:latin typeface="Bell MT" panose="02020503060305020303" pitchFamily="18" charset="0"/>
              </a:rPr>
              <a:t> and </a:t>
            </a:r>
            <a:r>
              <a:rPr lang="en-IN" sz="1600" dirty="0" err="1">
                <a:effectLst/>
                <a:latin typeface="Bell MT" panose="02020503060305020303" pitchFamily="18" charset="0"/>
              </a:rPr>
              <a:t>MABiBrCl</a:t>
            </a:r>
            <a:r>
              <a:rPr lang="en-IN" sz="1600" dirty="0">
                <a:effectLst/>
                <a:latin typeface="Bell MT" panose="02020503060305020303" pitchFamily="18" charset="0"/>
              </a:rPr>
              <a:t>.</a:t>
            </a:r>
            <a:endParaRPr lang="en-IN" sz="2400" dirty="0">
              <a:latin typeface="Bell MT" panose="02020503060305020303" pitchFamily="18" charset="0"/>
            </a:endParaRPr>
          </a:p>
        </p:txBody>
      </p:sp>
      <p:graphicFrame>
        <p:nvGraphicFramePr>
          <p:cNvPr id="3" name="Table 7">
            <a:extLst>
              <a:ext uri="{FF2B5EF4-FFF2-40B4-BE49-F238E27FC236}">
                <a16:creationId xmlns:a16="http://schemas.microsoft.com/office/drawing/2014/main" id="{653DAC9B-C70A-B928-4E3B-7A8C4113D21E}"/>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6A27EFF-4CD0-CBAF-38B8-3A2180AEEDAB}"/>
                  </a:ext>
                </a:extLst>
              </p:cNvPr>
              <p:cNvSpPr txBox="1"/>
              <p:nvPr/>
            </p:nvSpPr>
            <p:spPr>
              <a:xfrm>
                <a:off x="7110935" y="1327647"/>
                <a:ext cx="208493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i="1" smtClean="0">
                          <a:effectLst/>
                          <a:latin typeface="Cambria Math" panose="02040503050406030204" pitchFamily="18" charset="0"/>
                          <a:ea typeface="Calibri" panose="020F0502020204030204" pitchFamily="34" charset="0"/>
                          <a:cs typeface="Times New Roman" panose="02020603050405020304" pitchFamily="18" charset="0"/>
                        </a:rPr>
                        <m:t>𝜎</m:t>
                      </m:r>
                      <m:r>
                        <a:rPr lang="en-IN" i="1" smtClean="0">
                          <a:effectLst/>
                          <a:latin typeface="Cambria Math" panose="02040503050406030204" pitchFamily="18" charset="0"/>
                          <a:ea typeface="Calibri" panose="020F0502020204030204" pitchFamily="34" charset="0"/>
                          <a:cs typeface="Times New Roman" panose="02020603050405020304" pitchFamily="18" charset="0"/>
                        </a:rPr>
                        <m:t>(</m:t>
                      </m:r>
                      <m:r>
                        <a:rPr lang="en-IN" i="1" smtClean="0">
                          <a:effectLst/>
                          <a:latin typeface="Cambria Math" panose="02040503050406030204" pitchFamily="18" charset="0"/>
                          <a:ea typeface="Calibri" panose="020F0502020204030204" pitchFamily="34" charset="0"/>
                          <a:cs typeface="Times New Roman" panose="02020603050405020304" pitchFamily="18" charset="0"/>
                        </a:rPr>
                        <m:t>𝜔</m:t>
                      </m:r>
                      <m:r>
                        <a:rPr lang="en-IN"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i="1">
                              <a:effectLst/>
                              <a:latin typeface="Cambria Math" panose="02040503050406030204" pitchFamily="18" charset="0"/>
                              <a:cs typeface="Times New Roman" panose="02020603050405020304" pitchFamily="18" charset="0"/>
                            </a:rPr>
                          </m:ctrlPr>
                        </m:sSubPr>
                        <m:e>
                          <m:r>
                            <a:rPr lang="en-IN" i="1">
                              <a:effectLst/>
                              <a:latin typeface="Cambria Math" panose="02040503050406030204" pitchFamily="18" charset="0"/>
                              <a:ea typeface="Calibri" panose="020F0502020204030204" pitchFamily="34" charset="0"/>
                              <a:cs typeface="Times New Roman" panose="02020603050405020304" pitchFamily="18" charset="0"/>
                            </a:rPr>
                            <m:t>𝜎</m:t>
                          </m:r>
                        </m:e>
                        <m:sub>
                          <m:r>
                            <a:rPr lang="en-IN" i="1">
                              <a:effectLst/>
                              <a:latin typeface="Cambria Math" panose="02040503050406030204" pitchFamily="18" charset="0"/>
                              <a:ea typeface="Calibri" panose="020F0502020204030204" pitchFamily="34" charset="0"/>
                              <a:cs typeface="Times New Roman" panose="02020603050405020304" pitchFamily="18" charset="0"/>
                            </a:rPr>
                            <m:t>𝑑𝑐</m:t>
                          </m:r>
                        </m:sub>
                      </m:sSub>
                      <m:r>
                        <a:rPr lang="en-IN" i="1">
                          <a:effectLst/>
                          <a:latin typeface="Cambria Math" panose="02040503050406030204" pitchFamily="18" charset="0"/>
                          <a:ea typeface="Calibri" panose="020F0502020204030204" pitchFamily="34" charset="0"/>
                          <a:cs typeface="Times New Roman" panose="02020603050405020304" pitchFamily="18" charset="0"/>
                        </a:rPr>
                        <m:t>+</m:t>
                      </m:r>
                      <m:r>
                        <a:rPr lang="en-IN" i="1">
                          <a:effectLst/>
                          <a:latin typeface="Cambria Math" panose="02040503050406030204" pitchFamily="18" charset="0"/>
                          <a:ea typeface="Calibri" panose="020F0502020204030204" pitchFamily="34" charset="0"/>
                          <a:cs typeface="Times New Roman" panose="02020603050405020304" pitchFamily="18" charset="0"/>
                        </a:rPr>
                        <m:t>𝐴</m:t>
                      </m:r>
                      <m:sSup>
                        <m:sSupPr>
                          <m:ctrlPr>
                            <a:rPr lang="en-IN" i="1">
                              <a:effectLst/>
                              <a:latin typeface="Cambria Math" panose="02040503050406030204" pitchFamily="18" charset="0"/>
                              <a:cs typeface="Times New Roman" panose="02020603050405020304" pitchFamily="18" charset="0"/>
                            </a:rPr>
                          </m:ctrlPr>
                        </m:sSupPr>
                        <m:e>
                          <m:r>
                            <a:rPr lang="en-IN" i="1">
                              <a:effectLst/>
                              <a:latin typeface="Cambria Math" panose="02040503050406030204" pitchFamily="18" charset="0"/>
                              <a:ea typeface="Calibri" panose="020F0502020204030204" pitchFamily="34" charset="0"/>
                              <a:cs typeface="Times New Roman" panose="02020603050405020304" pitchFamily="18" charset="0"/>
                            </a:rPr>
                            <m:t>𝜔</m:t>
                          </m:r>
                        </m:e>
                        <m:sup>
                          <m:r>
                            <a:rPr lang="en-IN" i="1">
                              <a:effectLst/>
                              <a:latin typeface="Cambria Math" panose="02040503050406030204" pitchFamily="18" charset="0"/>
                              <a:ea typeface="Calibri" panose="020F0502020204030204" pitchFamily="34" charset="0"/>
                              <a:cs typeface="Times New Roman" panose="02020603050405020304" pitchFamily="18" charset="0"/>
                            </a:rPr>
                            <m:t>𝑛</m:t>
                          </m:r>
                        </m:sup>
                      </m:sSup>
                    </m:oMath>
                  </m:oMathPara>
                </a14:m>
                <a:endParaRPr lang="en-IN" dirty="0"/>
              </a:p>
            </p:txBody>
          </p:sp>
        </mc:Choice>
        <mc:Fallback xmlns="">
          <p:sp>
            <p:nvSpPr>
              <p:cNvPr id="9" name="TextBox 8">
                <a:extLst>
                  <a:ext uri="{FF2B5EF4-FFF2-40B4-BE49-F238E27FC236}">
                    <a16:creationId xmlns:a16="http://schemas.microsoft.com/office/drawing/2014/main" id="{76A27EFF-4CD0-CBAF-38B8-3A2180AEEDAB}"/>
                  </a:ext>
                </a:extLst>
              </p:cNvPr>
              <p:cNvSpPr txBox="1">
                <a:spLocks noRot="1" noChangeAspect="1" noMove="1" noResize="1" noEditPoints="1" noAdjustHandles="1" noChangeArrowheads="1" noChangeShapeType="1" noTextEdit="1"/>
              </p:cNvSpPr>
              <p:nvPr/>
            </p:nvSpPr>
            <p:spPr>
              <a:xfrm>
                <a:off x="7110935" y="1327647"/>
                <a:ext cx="2084930" cy="369332"/>
              </a:xfrm>
              <a:prstGeom prst="rect">
                <a:avLst/>
              </a:prstGeom>
              <a:blipFill>
                <a:blip r:embed="rId5"/>
                <a:stretch>
                  <a:fillRect b="-15000"/>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DFF757BB-C6C4-369F-26BF-7509B08F5E77}"/>
              </a:ext>
            </a:extLst>
          </p:cNvPr>
          <p:cNvSpPr txBox="1"/>
          <p:nvPr/>
        </p:nvSpPr>
        <p:spPr>
          <a:xfrm>
            <a:off x="5427133" y="833618"/>
            <a:ext cx="2851200" cy="369332"/>
          </a:xfrm>
          <a:prstGeom prst="rect">
            <a:avLst/>
          </a:prstGeom>
          <a:noFill/>
        </p:spPr>
        <p:txBody>
          <a:bodyPr wrap="square">
            <a:spAutoFit/>
          </a:bodyPr>
          <a:lstStyle/>
          <a:p>
            <a:r>
              <a:rPr lang="en-IN" sz="1800" b="1" dirty="0" err="1">
                <a:effectLst/>
                <a:latin typeface="Times New Roman" panose="02020603050405020304" pitchFamily="18" charset="0"/>
                <a:ea typeface="Calibri" panose="020F0502020204030204" pitchFamily="34" charset="0"/>
              </a:rPr>
              <a:t>Jonscher’s</a:t>
            </a:r>
            <a:r>
              <a:rPr lang="en-IN" sz="1800" b="1" dirty="0">
                <a:effectLst/>
                <a:latin typeface="Times New Roman" panose="02020603050405020304" pitchFamily="18" charset="0"/>
                <a:ea typeface="Calibri" panose="020F0502020204030204" pitchFamily="34" charset="0"/>
              </a:rPr>
              <a:t> power law </a:t>
            </a:r>
            <a:endParaRPr lang="en-IN" b="1" dirty="0"/>
          </a:p>
        </p:txBody>
      </p:sp>
      <p:sp>
        <p:nvSpPr>
          <p:cNvPr id="13" name="Rectangle 1">
            <a:extLst>
              <a:ext uri="{FF2B5EF4-FFF2-40B4-BE49-F238E27FC236}">
                <a16:creationId xmlns:a16="http://schemas.microsoft.com/office/drawing/2014/main" id="{70686539-A86C-31A3-85E6-8C2AA3DA1CAD}"/>
              </a:ext>
            </a:extLst>
          </p:cNvPr>
          <p:cNvSpPr>
            <a:spLocks noChangeArrowheads="1"/>
          </p:cNvSpPr>
          <p:nvPr/>
        </p:nvSpPr>
        <p:spPr bwMode="auto">
          <a:xfrm>
            <a:off x="5520267" y="1887825"/>
            <a:ext cx="592666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00000"/>
              </a:lnSpc>
              <a:spcBef>
                <a:spcPct val="0"/>
              </a:spcBef>
              <a:spcAft>
                <a:spcPct val="0"/>
              </a:spcAft>
              <a:buClrTx/>
              <a:buSzTx/>
              <a:buBlip>
                <a:blip r:embed="rId6"/>
              </a:buBlip>
              <a:tabLst/>
            </a:pPr>
            <a:r>
              <a:rPr kumimoji="0" lang="en-US" alt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At low frequencies, the electrical conductivity is nearly equal to the dc conductivity, which does not change significantly up to a critical frequency and arises out of long-range hopping of charge carriers due to resistive grain boundaries.</a:t>
            </a:r>
          </a:p>
          <a:p>
            <a:pPr marL="171450" marR="0" lvl="0" indent="-171450" algn="just" defTabSz="914400" rtl="0" eaLnBrk="0" fontAlgn="base" latinLnBrk="0" hangingPunct="0">
              <a:lnSpc>
                <a:spcPct val="100000"/>
              </a:lnSpc>
              <a:spcBef>
                <a:spcPct val="0"/>
              </a:spcBef>
              <a:spcAft>
                <a:spcPct val="0"/>
              </a:spcAft>
              <a:buClrTx/>
              <a:buSzTx/>
              <a:buBlip>
                <a:blip r:embed="rId6"/>
              </a:buBlip>
              <a:tabLst/>
            </a:pPr>
            <a:r>
              <a:rPr kumimoji="0" lang="en-US" alt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Beyond the critical frequency, as the frequency is increased, the conductivity increases nonlinearly. This is ascribed to the short-range hopping of charge carriers dominated by trap-controlled ac electrical conduction process.</a:t>
            </a:r>
          </a:p>
          <a:p>
            <a:pPr marL="171450" marR="0" lvl="0" indent="-171450" algn="just" defTabSz="914400" rtl="0" eaLnBrk="0" fontAlgn="base" latinLnBrk="0" hangingPunct="0">
              <a:lnSpc>
                <a:spcPct val="100000"/>
              </a:lnSpc>
              <a:spcBef>
                <a:spcPct val="0"/>
              </a:spcBef>
              <a:spcAft>
                <a:spcPct val="0"/>
              </a:spcAft>
              <a:buClrTx/>
              <a:buSzTx/>
              <a:buBlip>
                <a:blip r:embed="rId6"/>
              </a:buBlip>
              <a:tabLst/>
            </a:pPr>
            <a:r>
              <a:rPr kumimoji="0" lang="en-US" alt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This is often described by a jump relaxation model (JRM model) to account for the dispersive nature of the conductivity at high frequency. </a:t>
            </a:r>
            <a:endParaRPr kumimoji="0" lang="en-US" altLang="en-US" sz="16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48644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62</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315" name="Picture 2">
            <a:extLst>
              <a:ext uri="{FF2B5EF4-FFF2-40B4-BE49-F238E27FC236}">
                <a16:creationId xmlns:a16="http://schemas.microsoft.com/office/drawing/2014/main" id="{A8E4A894-7843-B3FD-EEB5-8B588B9B8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969" y="913766"/>
            <a:ext cx="28512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a:extLst>
              <a:ext uri="{FF2B5EF4-FFF2-40B4-BE49-F238E27FC236}">
                <a16:creationId xmlns:a16="http://schemas.microsoft.com/office/drawing/2014/main" id="{254EF78D-4FEF-5A59-445D-63CC85184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2641" y="3266223"/>
            <a:ext cx="2865528"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356704-7B4D-391D-D19A-272BF03C1A42}"/>
              </a:ext>
            </a:extLst>
          </p:cNvPr>
          <p:cNvSpPr txBox="1"/>
          <p:nvPr/>
        </p:nvSpPr>
        <p:spPr>
          <a:xfrm>
            <a:off x="838199" y="5373467"/>
            <a:ext cx="5960534" cy="584775"/>
          </a:xfrm>
          <a:prstGeom prst="rect">
            <a:avLst/>
          </a:prstGeom>
          <a:noFill/>
        </p:spPr>
        <p:txBody>
          <a:bodyPr wrap="square" rtlCol="0">
            <a:spAutoFit/>
          </a:bodyPr>
          <a:lstStyle/>
          <a:p>
            <a:r>
              <a:rPr lang="en-IN" sz="1600" b="1" dirty="0">
                <a:effectLst/>
                <a:latin typeface="Bell MT" panose="02020503060305020303" pitchFamily="18" charset="0"/>
              </a:rPr>
              <a:t>Fig 26</a:t>
            </a:r>
            <a:r>
              <a:rPr lang="en-IN" sz="1600" dirty="0">
                <a:effectLst/>
                <a:latin typeface="Bell MT" panose="02020503060305020303" pitchFamily="18" charset="0"/>
              </a:rPr>
              <a:t>. (b) Arrhenius plot of </a:t>
            </a:r>
            <a:r>
              <a:rPr lang="en-IN" sz="1600" dirty="0" err="1">
                <a:effectLst/>
                <a:latin typeface="Bell MT" panose="02020503060305020303" pitchFamily="18" charset="0"/>
              </a:rPr>
              <a:t>MABiCl</a:t>
            </a:r>
            <a:r>
              <a:rPr lang="en-IN" sz="1600" dirty="0">
                <a:effectLst/>
                <a:latin typeface="Bell MT" panose="02020503060305020303" pitchFamily="18" charset="0"/>
              </a:rPr>
              <a:t>. (d) Arrhenius plot of </a:t>
            </a:r>
            <a:r>
              <a:rPr lang="en-IN" sz="1600" dirty="0" err="1">
                <a:effectLst/>
                <a:latin typeface="Bell MT" panose="02020503060305020303" pitchFamily="18" charset="0"/>
              </a:rPr>
              <a:t>MABiBrCl</a:t>
            </a:r>
            <a:r>
              <a:rPr lang="en-IN" sz="1600" dirty="0">
                <a:effectLst/>
                <a:latin typeface="Bell MT" panose="02020503060305020303" pitchFamily="18" charset="0"/>
              </a:rPr>
              <a:t>.</a:t>
            </a:r>
            <a:endParaRPr lang="en-IN" sz="1600" dirty="0">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3" name="Table 7">
            <a:extLst>
              <a:ext uri="{FF2B5EF4-FFF2-40B4-BE49-F238E27FC236}">
                <a16:creationId xmlns:a16="http://schemas.microsoft.com/office/drawing/2014/main" id="{653DAC9B-C70A-B928-4E3B-7A8C4113D21E}"/>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CC7357-C8B2-926F-7929-1BBC65F5EC26}"/>
                  </a:ext>
                </a:extLst>
              </p:cNvPr>
              <p:cNvSpPr txBox="1"/>
              <p:nvPr/>
            </p:nvSpPr>
            <p:spPr>
              <a:xfrm>
                <a:off x="7211988" y="1500125"/>
                <a:ext cx="2263825" cy="6167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1800" i="1" smtClean="0">
                              <a:effectLst/>
                              <a:latin typeface="Cambria Math" panose="02040503050406030204" pitchFamily="18" charset="0"/>
                            </a:rPr>
                          </m:ctrlPr>
                        </m:sSubPr>
                        <m:e>
                          <m:r>
                            <a:rPr lang="en-IN" sz="1800">
                              <a:effectLst/>
                              <a:latin typeface="Cambria Math" panose="02040503050406030204" pitchFamily="18" charset="0"/>
                            </a:rPr>
                            <m:t>𝜎</m:t>
                          </m:r>
                        </m:e>
                        <m:sub>
                          <m:r>
                            <a:rPr lang="en-IN" sz="1800">
                              <a:effectLst/>
                              <a:latin typeface="Cambria Math" panose="02040503050406030204" pitchFamily="18" charset="0"/>
                            </a:rPr>
                            <m:t>𝑑𝑐</m:t>
                          </m:r>
                        </m:sub>
                      </m:sSub>
                      <m:r>
                        <a:rPr lang="en-IN" sz="1800">
                          <a:effectLst/>
                          <a:latin typeface="Cambria Math" panose="02040503050406030204" pitchFamily="18" charset="0"/>
                        </a:rPr>
                        <m:t>=</m:t>
                      </m:r>
                      <m:sSub>
                        <m:sSubPr>
                          <m:ctrlPr>
                            <a:rPr lang="en-IN" sz="1800" i="1">
                              <a:effectLst/>
                              <a:latin typeface="Cambria Math" panose="02040503050406030204" pitchFamily="18" charset="0"/>
                            </a:rPr>
                          </m:ctrlPr>
                        </m:sSubPr>
                        <m:e>
                          <m:r>
                            <a:rPr lang="en-IN" sz="1800">
                              <a:effectLst/>
                              <a:latin typeface="Cambria Math" panose="02040503050406030204" pitchFamily="18" charset="0"/>
                            </a:rPr>
                            <m:t>𝜎</m:t>
                          </m:r>
                        </m:e>
                        <m:sub>
                          <m:r>
                            <a:rPr lang="en-IN" sz="1800">
                              <a:effectLst/>
                              <a:latin typeface="Cambria Math" panose="02040503050406030204" pitchFamily="18" charset="0"/>
                            </a:rPr>
                            <m:t>0</m:t>
                          </m:r>
                        </m:sub>
                      </m:sSub>
                      <m:func>
                        <m:funcPr>
                          <m:ctrlPr>
                            <a:rPr lang="en-IN" sz="1800" i="1">
                              <a:effectLst/>
                              <a:latin typeface="Cambria Math" panose="02040503050406030204" pitchFamily="18" charset="0"/>
                            </a:rPr>
                          </m:ctrlPr>
                        </m:funcPr>
                        <m:fName>
                          <m:r>
                            <m:rPr>
                              <m:sty m:val="p"/>
                            </m:rPr>
                            <a:rPr lang="en-IN" sz="1800">
                              <a:effectLst/>
                              <a:latin typeface="Cambria Math" panose="02040503050406030204" pitchFamily="18" charset="0"/>
                            </a:rPr>
                            <m:t>exp</m:t>
                          </m:r>
                        </m:fName>
                        <m:e>
                          <m:d>
                            <m:dPr>
                              <m:ctrlPr>
                                <a:rPr lang="en-IN" sz="1800" i="1">
                                  <a:effectLst/>
                                  <a:latin typeface="Cambria Math" panose="02040503050406030204" pitchFamily="18" charset="0"/>
                                </a:rPr>
                              </m:ctrlPr>
                            </m:dPr>
                            <m:e>
                              <m:r>
                                <a:rPr lang="en-IN" sz="1800">
                                  <a:effectLst/>
                                  <a:latin typeface="Cambria Math" panose="02040503050406030204" pitchFamily="18" charset="0"/>
                                </a:rPr>
                                <m:t>−</m:t>
                              </m:r>
                              <m:f>
                                <m:fPr>
                                  <m:ctrlPr>
                                    <a:rPr lang="en-IN" sz="1800" i="1">
                                      <a:effectLst/>
                                      <a:latin typeface="Cambria Math" panose="02040503050406030204" pitchFamily="18" charset="0"/>
                                    </a:rPr>
                                  </m:ctrlPr>
                                </m:fPr>
                                <m:num>
                                  <m:sSub>
                                    <m:sSubPr>
                                      <m:ctrlPr>
                                        <a:rPr lang="en-IN" sz="1800" i="1">
                                          <a:effectLst/>
                                          <a:latin typeface="Cambria Math" panose="02040503050406030204" pitchFamily="18" charset="0"/>
                                        </a:rPr>
                                      </m:ctrlPr>
                                    </m:sSubPr>
                                    <m:e>
                                      <m:r>
                                        <a:rPr lang="en-IN" sz="1800">
                                          <a:effectLst/>
                                          <a:latin typeface="Cambria Math" panose="02040503050406030204" pitchFamily="18" charset="0"/>
                                        </a:rPr>
                                        <m:t>𝐸</m:t>
                                      </m:r>
                                    </m:e>
                                    <m:sub>
                                      <m:r>
                                        <a:rPr lang="en-IN" sz="1800">
                                          <a:effectLst/>
                                          <a:latin typeface="Cambria Math" panose="02040503050406030204" pitchFamily="18" charset="0"/>
                                        </a:rPr>
                                        <m:t>𝑎</m:t>
                                      </m:r>
                                    </m:sub>
                                  </m:sSub>
                                </m:num>
                                <m:den>
                                  <m:r>
                                    <a:rPr lang="en-IN" sz="1800">
                                      <a:effectLst/>
                                      <a:latin typeface="Cambria Math" panose="02040503050406030204" pitchFamily="18" charset="0"/>
                                    </a:rPr>
                                    <m:t>𝐾𝑇</m:t>
                                  </m:r>
                                </m:den>
                              </m:f>
                            </m:e>
                          </m:d>
                        </m:e>
                      </m:func>
                    </m:oMath>
                  </m:oMathPara>
                </a14:m>
                <a:endParaRPr lang="en-IN" dirty="0"/>
              </a:p>
            </p:txBody>
          </p:sp>
        </mc:Choice>
        <mc:Fallback xmlns="">
          <p:sp>
            <p:nvSpPr>
              <p:cNvPr id="14" name="TextBox 13">
                <a:extLst>
                  <a:ext uri="{FF2B5EF4-FFF2-40B4-BE49-F238E27FC236}">
                    <a16:creationId xmlns:a16="http://schemas.microsoft.com/office/drawing/2014/main" id="{C7CC7357-C8B2-926F-7929-1BBC65F5EC26}"/>
                  </a:ext>
                </a:extLst>
              </p:cNvPr>
              <p:cNvSpPr txBox="1">
                <a:spLocks noRot="1" noChangeAspect="1" noMove="1" noResize="1" noEditPoints="1" noAdjustHandles="1" noChangeArrowheads="1" noChangeShapeType="1" noTextEdit="1"/>
              </p:cNvSpPr>
              <p:nvPr/>
            </p:nvSpPr>
            <p:spPr>
              <a:xfrm>
                <a:off x="7211988" y="1500125"/>
                <a:ext cx="2263825" cy="616772"/>
              </a:xfrm>
              <a:prstGeom prst="rect">
                <a:avLst/>
              </a:prstGeom>
              <a:blipFill>
                <a:blip r:embed="rId5"/>
                <a:stretch>
                  <a:fillRect/>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ED047583-942E-643C-A29A-C575F254566A}"/>
              </a:ext>
            </a:extLst>
          </p:cNvPr>
          <p:cNvSpPr txBox="1"/>
          <p:nvPr/>
        </p:nvSpPr>
        <p:spPr>
          <a:xfrm>
            <a:off x="5365750" y="2576919"/>
            <a:ext cx="6019800" cy="1477328"/>
          </a:xfrm>
          <a:prstGeom prst="rect">
            <a:avLst/>
          </a:prstGeom>
          <a:noFill/>
        </p:spPr>
        <p:txBody>
          <a:bodyPr wrap="square" rtlCol="0">
            <a:spAutoFit/>
          </a:bodyPr>
          <a:lstStyle/>
          <a:p>
            <a:pPr marL="285750" indent="-285750">
              <a:buBlip>
                <a:blip r:embed="rId6"/>
              </a:buBlip>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activation energies are obtained from the Arrhenius plot as shown in Fig.</a:t>
            </a:r>
          </a:p>
          <a:p>
            <a:pPr marL="285750" indent="-285750">
              <a:buBlip>
                <a:blip r:embed="rId6"/>
              </a:buBlip>
            </a:pPr>
            <a:r>
              <a:rPr lang="en-US" altLang="en-US" dirty="0">
                <a:latin typeface="Times New Roman" panose="02020603050405020304" pitchFamily="18" charset="0"/>
                <a:ea typeface="Calibri" panose="020F0502020204030204" pitchFamily="34" charset="0"/>
                <a:cs typeface="Times New Roman" panose="02020603050405020304" pitchFamily="18" charset="0"/>
              </a:rPr>
              <a:t>Activation </a:t>
            </a:r>
            <a:r>
              <a:rPr lang="en-US" altLang="en-US" dirty="0" err="1">
                <a:latin typeface="Times New Roman" panose="02020603050405020304" pitchFamily="18" charset="0"/>
                <a:ea typeface="Calibri" panose="020F0502020204030204" pitchFamily="34" charset="0"/>
                <a:cs typeface="Times New Roman" panose="02020603050405020304" pitchFamily="18" charset="0"/>
              </a:rPr>
              <a:t>eneries</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are </a:t>
            </a: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0.326 eV</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0.538 eV</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for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MABiCl</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MABiBrCl</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respectively. </a:t>
            </a:r>
          </a:p>
          <a:p>
            <a:endParaRPr lang="en-IN" dirty="0"/>
          </a:p>
        </p:txBody>
      </p:sp>
      <p:sp>
        <p:nvSpPr>
          <p:cNvPr id="18" name="TextBox 17">
            <a:extLst>
              <a:ext uri="{FF2B5EF4-FFF2-40B4-BE49-F238E27FC236}">
                <a16:creationId xmlns:a16="http://schemas.microsoft.com/office/drawing/2014/main" id="{5F6DECDC-18D8-7F23-FE39-0D203C47B506}"/>
              </a:ext>
            </a:extLst>
          </p:cNvPr>
          <p:cNvSpPr txBox="1"/>
          <p:nvPr/>
        </p:nvSpPr>
        <p:spPr>
          <a:xfrm>
            <a:off x="5334001" y="903982"/>
            <a:ext cx="2078454" cy="369332"/>
          </a:xfrm>
          <a:prstGeom prst="rect">
            <a:avLst/>
          </a:prstGeom>
          <a:noFill/>
        </p:spPr>
        <p:txBody>
          <a:bodyPr wrap="none" rtlCol="0">
            <a:spAutoFit/>
          </a:bodyPr>
          <a:lstStyle/>
          <a:p>
            <a:r>
              <a:rPr lang="en-IN" sz="1800" b="1" dirty="0">
                <a:effectLst/>
                <a:latin typeface="Times New Roman" panose="02020603050405020304" pitchFamily="18" charset="0"/>
                <a:ea typeface="Calibri" panose="020F0502020204030204" pitchFamily="34" charset="0"/>
              </a:rPr>
              <a:t>Arrhenius relation </a:t>
            </a:r>
            <a:endParaRPr lang="en-IN" b="1" dirty="0"/>
          </a:p>
        </p:txBody>
      </p:sp>
    </p:spTree>
    <p:extLst>
      <p:ext uri="{BB962C8B-B14F-4D97-AF65-F5344CB8AC3E}">
        <p14:creationId xmlns:p14="http://schemas.microsoft.com/office/powerpoint/2010/main" val="2402528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63</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47001E60-2019-0415-489D-CB0C3EAFED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extBox 11">
            <a:extLst>
              <a:ext uri="{FF2B5EF4-FFF2-40B4-BE49-F238E27FC236}">
                <a16:creationId xmlns:a16="http://schemas.microsoft.com/office/drawing/2014/main" id="{8485132C-0E0D-1632-C2AE-87579FD3F4CA}"/>
              </a:ext>
            </a:extLst>
          </p:cNvPr>
          <p:cNvSpPr txBox="1"/>
          <p:nvPr/>
        </p:nvSpPr>
        <p:spPr>
          <a:xfrm>
            <a:off x="838200" y="2721302"/>
            <a:ext cx="10504457" cy="1384995"/>
          </a:xfrm>
          <a:prstGeom prst="rect">
            <a:avLst/>
          </a:prstGeom>
          <a:noFill/>
        </p:spPr>
        <p:txBody>
          <a:bodyPr wrap="square" rtlCol="0">
            <a:spAutoFit/>
          </a:bodyPr>
          <a:lstStyle/>
          <a:p>
            <a:pPr algn="ctr"/>
            <a:r>
              <a:rPr lang="en-IN" sz="2800" b="1" dirty="0">
                <a:effectLst/>
              </a:rPr>
              <a:t>Frequency and temperature-dependent dielectric characteristics of lead-free Br doped perovskites (CH</a:t>
            </a:r>
            <a:r>
              <a:rPr lang="en-IN" sz="2800" b="1" baseline="-25000" dirty="0">
                <a:effectLst/>
              </a:rPr>
              <a:t>3</a:t>
            </a:r>
            <a:r>
              <a:rPr lang="en-IN" sz="2800" b="1" dirty="0">
                <a:effectLst/>
              </a:rPr>
              <a:t>NH</a:t>
            </a:r>
            <a:r>
              <a:rPr lang="en-IN" sz="2800" b="1" baseline="-25000" dirty="0">
                <a:effectLst/>
              </a:rPr>
              <a:t>3</a:t>
            </a:r>
            <a:r>
              <a:rPr lang="en-IN" sz="2800" b="1" dirty="0">
                <a:effectLst/>
              </a:rPr>
              <a:t>)</a:t>
            </a:r>
            <a:r>
              <a:rPr lang="en-IN" sz="2800" b="1" baseline="-25000" dirty="0">
                <a:effectLst/>
              </a:rPr>
              <a:t>3</a:t>
            </a:r>
            <a:r>
              <a:rPr lang="en-IN" sz="2800" b="1" dirty="0">
                <a:effectLst/>
              </a:rPr>
              <a:t>Bi</a:t>
            </a:r>
            <a:r>
              <a:rPr lang="en-IN" sz="2800" b="1" baseline="-25000" dirty="0">
                <a:effectLst/>
              </a:rPr>
              <a:t>2</a:t>
            </a:r>
            <a:r>
              <a:rPr lang="en-IN" sz="2800" b="1" dirty="0">
                <a:effectLst/>
              </a:rPr>
              <a:t>Cl</a:t>
            </a:r>
            <a:r>
              <a:rPr lang="en-IN" sz="2800" b="1" baseline="-25000" dirty="0">
                <a:effectLst/>
              </a:rPr>
              <a:t>9</a:t>
            </a:r>
            <a:r>
              <a:rPr lang="en-IN" sz="2800" b="1" dirty="0">
                <a:effectLst/>
              </a:rPr>
              <a:t> and (CH</a:t>
            </a:r>
            <a:r>
              <a:rPr lang="en-IN" sz="2800" b="1" baseline="-25000" dirty="0">
                <a:effectLst/>
              </a:rPr>
              <a:t>3</a:t>
            </a:r>
            <a:r>
              <a:rPr lang="en-IN" sz="2800" b="1" dirty="0">
                <a:effectLst/>
              </a:rPr>
              <a:t>NH</a:t>
            </a:r>
            <a:r>
              <a:rPr lang="en-IN" sz="2800" b="1" baseline="-25000" dirty="0">
                <a:effectLst/>
              </a:rPr>
              <a:t>3</a:t>
            </a:r>
            <a:r>
              <a:rPr lang="en-IN" sz="2800" b="1" dirty="0">
                <a:effectLst/>
              </a:rPr>
              <a:t>)</a:t>
            </a:r>
            <a:r>
              <a:rPr lang="en-IN" sz="2800" b="1" baseline="-25000" dirty="0">
                <a:effectLst/>
              </a:rPr>
              <a:t>3</a:t>
            </a:r>
            <a:r>
              <a:rPr lang="en-IN" sz="2800" b="1" dirty="0">
                <a:effectLst/>
              </a:rPr>
              <a:t>Bi</a:t>
            </a:r>
            <a:r>
              <a:rPr lang="en-IN" sz="2800" b="1" baseline="-25000" dirty="0">
                <a:effectLst/>
              </a:rPr>
              <a:t>2</a:t>
            </a:r>
            <a:r>
              <a:rPr lang="en-IN" sz="2800" b="1" dirty="0">
                <a:effectLst/>
              </a:rPr>
              <a:t>Br</a:t>
            </a:r>
            <a:r>
              <a:rPr lang="en-IN" sz="2800" b="1" baseline="-25000" dirty="0">
                <a:effectLst/>
              </a:rPr>
              <a:t>x</a:t>
            </a:r>
            <a:r>
              <a:rPr lang="en-IN" sz="2800" b="1" dirty="0">
                <a:effectLst/>
              </a:rPr>
              <a:t>Cl</a:t>
            </a:r>
            <a:r>
              <a:rPr lang="en-IN" sz="2800" b="1" baseline="-25000" dirty="0">
                <a:effectLst/>
              </a:rPr>
              <a:t>9-x</a:t>
            </a:r>
            <a:endParaRPr lang="en-IN" sz="2800" b="1" dirty="0"/>
          </a:p>
        </p:txBody>
      </p:sp>
      <p:graphicFrame>
        <p:nvGraphicFramePr>
          <p:cNvPr id="13" name="Table 7">
            <a:extLst>
              <a:ext uri="{FF2B5EF4-FFF2-40B4-BE49-F238E27FC236}">
                <a16:creationId xmlns:a16="http://schemas.microsoft.com/office/drawing/2014/main" id="{D5FC5AC7-5654-EA60-2F1C-BB570B045931}"/>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3015548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64</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33D0EFB8-BE1C-B9DD-26B0-C11AE57F49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213485" y="1297059"/>
            <a:ext cx="4241631" cy="3600000"/>
          </a:xfrm>
          <a:prstGeom prst="rect">
            <a:avLst/>
          </a:prstGeom>
          <a:noFill/>
          <a:ln>
            <a:noFill/>
          </a:ln>
        </p:spPr>
      </p:pic>
      <p:graphicFrame>
        <p:nvGraphicFramePr>
          <p:cNvPr id="7" name="Table 7">
            <a:extLst>
              <a:ext uri="{FF2B5EF4-FFF2-40B4-BE49-F238E27FC236}">
                <a16:creationId xmlns:a16="http://schemas.microsoft.com/office/drawing/2014/main" id="{C7050F8C-E5E0-EC1F-D8FA-C8FD4C7257B2}"/>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10" name="TextBox 9">
            <a:extLst>
              <a:ext uri="{FF2B5EF4-FFF2-40B4-BE49-F238E27FC236}">
                <a16:creationId xmlns:a16="http://schemas.microsoft.com/office/drawing/2014/main" id="{53D4ECB3-F8D1-75EF-32DC-EB468BFD7E6E}"/>
              </a:ext>
            </a:extLst>
          </p:cNvPr>
          <p:cNvSpPr txBox="1"/>
          <p:nvPr/>
        </p:nvSpPr>
        <p:spPr>
          <a:xfrm>
            <a:off x="5702060" y="4286230"/>
            <a:ext cx="5651740" cy="1477328"/>
          </a:xfrm>
          <a:prstGeom prst="rect">
            <a:avLst/>
          </a:prstGeom>
          <a:noFill/>
        </p:spPr>
        <p:txBody>
          <a:bodyPr wrap="square" rtlCol="0">
            <a:spAutoFit/>
          </a:bodyPr>
          <a:lstStyle/>
          <a:p>
            <a:pPr marL="285750" indent="-285750">
              <a:buBlip>
                <a:blip r:embed="rId4"/>
              </a:buBlip>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For the doped samples, two additional peaks at 60.63</a:t>
            </a:r>
            <a:r>
              <a:rPr kumimoji="0" lang="en-US" altLang="en-US" sz="18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and 63.52</a:t>
            </a:r>
            <a:r>
              <a:rPr kumimoji="0" lang="en-US" altLang="en-US" sz="18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are obtained. The additional peaks observed may arise due to unreacted bismuth phase in the sample.</a:t>
            </a:r>
            <a:endParaRPr kumimoji="0" lang="en-US" altLang="en-US" sz="4000" b="0" i="0" u="none" strike="noStrike" cap="none" normalizeH="0" baseline="0" dirty="0">
              <a:ln>
                <a:noFill/>
              </a:ln>
              <a:solidFill>
                <a:schemeClr val="tx1"/>
              </a:solidFill>
              <a:effectLst/>
            </a:endParaRPr>
          </a:p>
          <a:p>
            <a:endParaRPr lang="en-IN" dirty="0"/>
          </a:p>
        </p:txBody>
      </p:sp>
      <p:sp>
        <p:nvSpPr>
          <p:cNvPr id="11" name="TextBox 10">
            <a:extLst>
              <a:ext uri="{FF2B5EF4-FFF2-40B4-BE49-F238E27FC236}">
                <a16:creationId xmlns:a16="http://schemas.microsoft.com/office/drawing/2014/main" id="{0A735035-5435-CA9C-BB22-28C8C749548E}"/>
              </a:ext>
            </a:extLst>
          </p:cNvPr>
          <p:cNvSpPr txBox="1"/>
          <p:nvPr/>
        </p:nvSpPr>
        <p:spPr>
          <a:xfrm>
            <a:off x="961672" y="4910917"/>
            <a:ext cx="4616916" cy="830997"/>
          </a:xfrm>
          <a:prstGeom prst="rect">
            <a:avLst/>
          </a:prstGeom>
          <a:noFill/>
        </p:spPr>
        <p:txBody>
          <a:bodyPr wrap="square" rtlCol="0">
            <a:spAutoFit/>
          </a:bodyPr>
          <a:lstStyle/>
          <a:p>
            <a:r>
              <a:rPr lang="en-IN" sz="1600" b="1" dirty="0">
                <a:effectLst/>
                <a:latin typeface="Bell MT" panose="02020503060305020303" pitchFamily="18" charset="0"/>
                <a:ea typeface="Calibri" panose="020F0502020204030204" pitchFamily="34" charset="0"/>
              </a:rPr>
              <a:t>Fig 27. </a:t>
            </a:r>
            <a:r>
              <a:rPr lang="en-IN" sz="1600" dirty="0">
                <a:effectLst/>
                <a:latin typeface="Bell MT" panose="02020503060305020303" pitchFamily="18" charset="0"/>
                <a:ea typeface="Calibri" panose="020F0502020204030204" pitchFamily="34" charset="0"/>
              </a:rPr>
              <a:t>X-Ray diffraction plot for (a) calculated from the CIF (a) (CH</a:t>
            </a:r>
            <a:r>
              <a:rPr lang="en-IN" sz="1600" baseline="-25000" dirty="0">
                <a:effectLst/>
                <a:latin typeface="Bell MT" panose="02020503060305020303" pitchFamily="18" charset="0"/>
                <a:ea typeface="Calibri" panose="020F0502020204030204" pitchFamily="34" charset="0"/>
              </a:rPr>
              <a:t>3</a:t>
            </a:r>
            <a:r>
              <a:rPr lang="en-IN" sz="1600" dirty="0">
                <a:effectLst/>
                <a:latin typeface="Bell MT" panose="02020503060305020303" pitchFamily="18" charset="0"/>
                <a:ea typeface="Calibri" panose="020F0502020204030204" pitchFamily="34" charset="0"/>
              </a:rPr>
              <a:t>NH</a:t>
            </a:r>
            <a:r>
              <a:rPr lang="en-IN" sz="1600" baseline="-25000" dirty="0">
                <a:effectLst/>
                <a:latin typeface="Bell MT" panose="02020503060305020303" pitchFamily="18" charset="0"/>
                <a:ea typeface="Calibri" panose="020F0502020204030204" pitchFamily="34" charset="0"/>
              </a:rPr>
              <a:t>3</a:t>
            </a:r>
            <a:r>
              <a:rPr lang="en-IN" sz="1600" dirty="0">
                <a:effectLst/>
                <a:latin typeface="Bell MT" panose="02020503060305020303" pitchFamily="18" charset="0"/>
                <a:ea typeface="Calibri" panose="020F0502020204030204" pitchFamily="34" charset="0"/>
              </a:rPr>
              <a:t>)</a:t>
            </a:r>
            <a:r>
              <a:rPr lang="en-IN" sz="1600" baseline="-25000" dirty="0">
                <a:effectLst/>
                <a:latin typeface="Bell MT" panose="02020503060305020303" pitchFamily="18" charset="0"/>
                <a:ea typeface="Calibri" panose="020F0502020204030204" pitchFamily="34" charset="0"/>
              </a:rPr>
              <a:t>3</a:t>
            </a:r>
            <a:r>
              <a:rPr lang="en-IN" sz="1600" dirty="0">
                <a:effectLst/>
                <a:latin typeface="Bell MT" panose="02020503060305020303" pitchFamily="18" charset="0"/>
                <a:ea typeface="Calibri" panose="020F0502020204030204" pitchFamily="34" charset="0"/>
              </a:rPr>
              <a:t>Bi</a:t>
            </a:r>
            <a:r>
              <a:rPr lang="en-IN" sz="1600" baseline="-25000" dirty="0">
                <a:effectLst/>
                <a:latin typeface="Bell MT" panose="02020503060305020303" pitchFamily="18" charset="0"/>
                <a:ea typeface="Calibri" panose="020F0502020204030204" pitchFamily="34" charset="0"/>
              </a:rPr>
              <a:t>2</a:t>
            </a:r>
            <a:r>
              <a:rPr lang="en-IN" sz="1600" dirty="0">
                <a:effectLst/>
                <a:latin typeface="Bell MT" panose="02020503060305020303" pitchFamily="18" charset="0"/>
                <a:ea typeface="Calibri" panose="020F0502020204030204" pitchFamily="34" charset="0"/>
              </a:rPr>
              <a:t>Cl</a:t>
            </a:r>
            <a:r>
              <a:rPr lang="en-IN" sz="1600" baseline="-25000" dirty="0">
                <a:effectLst/>
                <a:latin typeface="Bell MT" panose="02020503060305020303" pitchFamily="18" charset="0"/>
                <a:ea typeface="Calibri" panose="020F0502020204030204" pitchFamily="34" charset="0"/>
              </a:rPr>
              <a:t>9</a:t>
            </a:r>
            <a:r>
              <a:rPr lang="en-IN" sz="1600" dirty="0">
                <a:effectLst/>
                <a:latin typeface="Bell MT" panose="02020503060305020303" pitchFamily="18" charset="0"/>
                <a:ea typeface="Calibri" panose="020F0502020204030204" pitchFamily="34" charset="0"/>
              </a:rPr>
              <a:t> (</a:t>
            </a:r>
            <a:r>
              <a:rPr lang="en-IN" sz="1600" dirty="0" err="1">
                <a:effectLst/>
                <a:latin typeface="Bell MT" panose="02020503060305020303" pitchFamily="18" charset="0"/>
                <a:ea typeface="Calibri" panose="020F0502020204030204" pitchFamily="34" charset="0"/>
              </a:rPr>
              <a:t>MABiCl</a:t>
            </a:r>
            <a:r>
              <a:rPr lang="en-IN" sz="1600" dirty="0">
                <a:effectLst/>
                <a:latin typeface="Bell MT" panose="02020503060305020303" pitchFamily="18" charset="0"/>
                <a:ea typeface="Calibri" panose="020F0502020204030204" pitchFamily="34" charset="0"/>
              </a:rPr>
              <a:t>) and (b) (CH</a:t>
            </a:r>
            <a:r>
              <a:rPr lang="en-IN" sz="1600" baseline="-25000" dirty="0">
                <a:effectLst/>
                <a:latin typeface="Bell MT" panose="02020503060305020303" pitchFamily="18" charset="0"/>
                <a:ea typeface="Calibri" panose="020F0502020204030204" pitchFamily="34" charset="0"/>
              </a:rPr>
              <a:t>3</a:t>
            </a:r>
            <a:r>
              <a:rPr lang="en-IN" sz="1600" dirty="0">
                <a:effectLst/>
                <a:latin typeface="Bell MT" panose="02020503060305020303" pitchFamily="18" charset="0"/>
                <a:ea typeface="Calibri" panose="020F0502020204030204" pitchFamily="34" charset="0"/>
              </a:rPr>
              <a:t>NH</a:t>
            </a:r>
            <a:r>
              <a:rPr lang="en-IN" sz="1600" baseline="-25000" dirty="0">
                <a:effectLst/>
                <a:latin typeface="Bell MT" panose="02020503060305020303" pitchFamily="18" charset="0"/>
                <a:ea typeface="Calibri" panose="020F0502020204030204" pitchFamily="34" charset="0"/>
              </a:rPr>
              <a:t>3</a:t>
            </a:r>
            <a:r>
              <a:rPr lang="en-IN" sz="1600" dirty="0">
                <a:effectLst/>
                <a:latin typeface="Bell MT" panose="02020503060305020303" pitchFamily="18" charset="0"/>
                <a:ea typeface="Calibri" panose="020F0502020204030204" pitchFamily="34" charset="0"/>
              </a:rPr>
              <a:t>)</a:t>
            </a:r>
            <a:r>
              <a:rPr lang="en-IN" sz="1600" baseline="-25000" dirty="0">
                <a:effectLst/>
                <a:latin typeface="Bell MT" panose="02020503060305020303" pitchFamily="18" charset="0"/>
                <a:ea typeface="Calibri" panose="020F0502020204030204" pitchFamily="34" charset="0"/>
              </a:rPr>
              <a:t>3</a:t>
            </a:r>
            <a:r>
              <a:rPr lang="en-IN" sz="1600" dirty="0">
                <a:effectLst/>
                <a:latin typeface="Bell MT" panose="02020503060305020303" pitchFamily="18" charset="0"/>
                <a:ea typeface="Calibri" panose="020F0502020204030204" pitchFamily="34" charset="0"/>
              </a:rPr>
              <a:t>Bi</a:t>
            </a:r>
            <a:r>
              <a:rPr lang="en-IN" sz="1600" baseline="-25000" dirty="0">
                <a:effectLst/>
                <a:latin typeface="Bell MT" panose="02020503060305020303" pitchFamily="18" charset="0"/>
                <a:ea typeface="Calibri" panose="020F0502020204030204" pitchFamily="34" charset="0"/>
              </a:rPr>
              <a:t>2</a:t>
            </a:r>
            <a:r>
              <a:rPr lang="en-IN" sz="1600" dirty="0">
                <a:effectLst/>
                <a:latin typeface="Bell MT" panose="02020503060305020303" pitchFamily="18" charset="0"/>
                <a:ea typeface="Calibri" panose="020F0502020204030204" pitchFamily="34" charset="0"/>
              </a:rPr>
              <a:t>Br</a:t>
            </a:r>
            <a:r>
              <a:rPr lang="en-IN" sz="1600" baseline="-25000" dirty="0">
                <a:effectLst/>
                <a:latin typeface="Bell MT" panose="02020503060305020303" pitchFamily="18" charset="0"/>
                <a:ea typeface="Calibri" panose="020F0502020204030204" pitchFamily="34" charset="0"/>
              </a:rPr>
              <a:t>x</a:t>
            </a:r>
            <a:r>
              <a:rPr lang="en-IN" sz="1600" dirty="0">
                <a:effectLst/>
                <a:latin typeface="Bell MT" panose="02020503060305020303" pitchFamily="18" charset="0"/>
                <a:ea typeface="Calibri" panose="020F0502020204030204" pitchFamily="34" charset="0"/>
              </a:rPr>
              <a:t>Cl</a:t>
            </a:r>
            <a:r>
              <a:rPr lang="en-IN" sz="1600" baseline="-25000" dirty="0">
                <a:effectLst/>
                <a:latin typeface="Bell MT" panose="02020503060305020303" pitchFamily="18" charset="0"/>
                <a:ea typeface="Calibri" panose="020F0502020204030204" pitchFamily="34" charset="0"/>
              </a:rPr>
              <a:t>9-x</a:t>
            </a:r>
            <a:r>
              <a:rPr lang="en-IN" sz="1600" dirty="0">
                <a:effectLst/>
                <a:latin typeface="Bell MT" panose="02020503060305020303" pitchFamily="18" charset="0"/>
                <a:ea typeface="Calibri" panose="020F0502020204030204" pitchFamily="34" charset="0"/>
              </a:rPr>
              <a:t> (x = 3) (</a:t>
            </a:r>
            <a:r>
              <a:rPr lang="en-IN" sz="1600" dirty="0" err="1">
                <a:effectLst/>
                <a:latin typeface="Bell MT" panose="02020503060305020303" pitchFamily="18" charset="0"/>
                <a:ea typeface="Calibri" panose="020F0502020204030204" pitchFamily="34" charset="0"/>
              </a:rPr>
              <a:t>MABiBrCl</a:t>
            </a:r>
            <a:r>
              <a:rPr lang="en-IN" sz="1600" dirty="0">
                <a:effectLst/>
                <a:latin typeface="Bell MT" panose="02020503060305020303" pitchFamily="18" charset="0"/>
                <a:ea typeface="Calibri" panose="020F0502020204030204" pitchFamily="34" charset="0"/>
              </a:rPr>
              <a:t>).</a:t>
            </a:r>
            <a:endParaRPr lang="en-IN" sz="1600" dirty="0">
              <a:latin typeface="Bell MT" panose="02020503060305020303" pitchFamily="18" charset="0"/>
            </a:endParaRPr>
          </a:p>
        </p:txBody>
      </p:sp>
      <p:graphicFrame>
        <p:nvGraphicFramePr>
          <p:cNvPr id="12" name="Table 12">
            <a:extLst>
              <a:ext uri="{FF2B5EF4-FFF2-40B4-BE49-F238E27FC236}">
                <a16:creationId xmlns:a16="http://schemas.microsoft.com/office/drawing/2014/main" id="{B2F043BA-04A5-95CA-DCAE-3BA1F9F2628C}"/>
              </a:ext>
            </a:extLst>
          </p:cNvPr>
          <p:cNvGraphicFramePr>
            <a:graphicFrameLocks noGrp="1"/>
          </p:cNvGraphicFramePr>
          <p:nvPr>
            <p:extLst>
              <p:ext uri="{D42A27DB-BD31-4B8C-83A1-F6EECF244321}">
                <p14:modId xmlns:p14="http://schemas.microsoft.com/office/powerpoint/2010/main" val="625902950"/>
              </p:ext>
            </p:extLst>
          </p:nvPr>
        </p:nvGraphicFramePr>
        <p:xfrm>
          <a:off x="6510866" y="1057119"/>
          <a:ext cx="3649134" cy="3017520"/>
        </p:xfrm>
        <a:graphic>
          <a:graphicData uri="http://schemas.openxmlformats.org/drawingml/2006/table">
            <a:tbl>
              <a:tblPr firstRow="1" bandRow="1">
                <a:tableStyleId>{5C22544A-7EE6-4342-B048-85BDC9FD1C3A}</a:tableStyleId>
              </a:tblPr>
              <a:tblGrid>
                <a:gridCol w="1824567">
                  <a:extLst>
                    <a:ext uri="{9D8B030D-6E8A-4147-A177-3AD203B41FA5}">
                      <a16:colId xmlns:a16="http://schemas.microsoft.com/office/drawing/2014/main" val="2270583087"/>
                    </a:ext>
                  </a:extLst>
                </a:gridCol>
                <a:gridCol w="1824567">
                  <a:extLst>
                    <a:ext uri="{9D8B030D-6E8A-4147-A177-3AD203B41FA5}">
                      <a16:colId xmlns:a16="http://schemas.microsoft.com/office/drawing/2014/main" val="745902777"/>
                    </a:ext>
                  </a:extLst>
                </a:gridCol>
              </a:tblGrid>
              <a:tr h="257959">
                <a:tc>
                  <a:txBody>
                    <a:bodyPr/>
                    <a:lstStyle/>
                    <a:p>
                      <a:pPr algn="ctr"/>
                      <a:r>
                        <a:rPr lang="en-IN" sz="1200" dirty="0"/>
                        <a:t>Angle (2</a:t>
                      </a:r>
                      <a:r>
                        <a:rPr lang="el-GR" sz="1200" dirty="0"/>
                        <a:t>θ</a:t>
                      </a:r>
                      <a:r>
                        <a:rPr lang="en-IN" sz="1200" dirty="0"/>
                        <a:t>)</a:t>
                      </a:r>
                    </a:p>
                  </a:txBody>
                  <a:tcPr/>
                </a:tc>
                <a:tc>
                  <a:txBody>
                    <a:bodyPr/>
                    <a:lstStyle/>
                    <a:p>
                      <a:pPr algn="ctr"/>
                      <a:r>
                        <a:rPr lang="en-IN" sz="1200" dirty="0"/>
                        <a:t>Crystal indices (</a:t>
                      </a:r>
                      <a:r>
                        <a:rPr lang="en-IN" sz="1200" dirty="0" err="1"/>
                        <a:t>hkl</a:t>
                      </a:r>
                      <a:r>
                        <a:rPr lang="en-IN" sz="1200" dirty="0"/>
                        <a:t>)</a:t>
                      </a:r>
                    </a:p>
                  </a:txBody>
                  <a:tcPr/>
                </a:tc>
                <a:extLst>
                  <a:ext uri="{0D108BD9-81ED-4DB2-BD59-A6C34878D82A}">
                    <a16:rowId xmlns:a16="http://schemas.microsoft.com/office/drawing/2014/main" val="832635289"/>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7.89</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(101)</a:t>
                      </a:r>
                      <a:endParaRPr lang="en-IN" sz="1200" dirty="0"/>
                    </a:p>
                  </a:txBody>
                  <a:tcPr/>
                </a:tc>
                <a:extLst>
                  <a:ext uri="{0D108BD9-81ED-4DB2-BD59-A6C34878D82A}">
                    <a16:rowId xmlns:a16="http://schemas.microsoft.com/office/drawing/2014/main" val="1612504703"/>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8.82</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(200) </a:t>
                      </a:r>
                      <a:endParaRPr lang="en-IN" sz="1200" dirty="0"/>
                    </a:p>
                  </a:txBody>
                  <a:tcPr/>
                </a:tc>
                <a:extLst>
                  <a:ext uri="{0D108BD9-81ED-4DB2-BD59-A6C34878D82A}">
                    <a16:rowId xmlns:a16="http://schemas.microsoft.com/office/drawing/2014/main" val="1616107723"/>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10.59</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(201) </a:t>
                      </a:r>
                      <a:endParaRPr lang="en-IN" sz="1200" dirty="0"/>
                    </a:p>
                  </a:txBody>
                  <a:tcPr/>
                </a:tc>
                <a:extLst>
                  <a:ext uri="{0D108BD9-81ED-4DB2-BD59-A6C34878D82A}">
                    <a16:rowId xmlns:a16="http://schemas.microsoft.com/office/drawing/2014/main" val="866517963"/>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13.96</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(111) </a:t>
                      </a:r>
                      <a:endParaRPr lang="en-IN" sz="1200" dirty="0"/>
                    </a:p>
                  </a:txBody>
                  <a:tcPr/>
                </a:tc>
                <a:extLst>
                  <a:ext uri="{0D108BD9-81ED-4DB2-BD59-A6C34878D82A}">
                    <a16:rowId xmlns:a16="http://schemas.microsoft.com/office/drawing/2014/main" val="4049182206"/>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15.96</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(202) </a:t>
                      </a:r>
                      <a:endParaRPr lang="en-IN" sz="1200" dirty="0"/>
                    </a:p>
                  </a:txBody>
                  <a:tcPr/>
                </a:tc>
                <a:extLst>
                  <a:ext uri="{0D108BD9-81ED-4DB2-BD59-A6C34878D82A}">
                    <a16:rowId xmlns:a16="http://schemas.microsoft.com/office/drawing/2014/main" val="3906019705"/>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17.30</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(400) </a:t>
                      </a:r>
                      <a:endParaRPr lang="en-IN" sz="1200" dirty="0"/>
                    </a:p>
                  </a:txBody>
                  <a:tcPr/>
                </a:tc>
                <a:extLst>
                  <a:ext uri="{0D108BD9-81ED-4DB2-BD59-A6C34878D82A}">
                    <a16:rowId xmlns:a16="http://schemas.microsoft.com/office/drawing/2014/main" val="2120436331"/>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22.08</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(312) </a:t>
                      </a:r>
                      <a:endParaRPr lang="en-IN" sz="1200" dirty="0"/>
                    </a:p>
                  </a:txBody>
                  <a:tcPr/>
                </a:tc>
                <a:extLst>
                  <a:ext uri="{0D108BD9-81ED-4DB2-BD59-A6C34878D82A}">
                    <a16:rowId xmlns:a16="http://schemas.microsoft.com/office/drawing/2014/main" val="3506041285"/>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31.97</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(422) </a:t>
                      </a:r>
                      <a:endParaRPr lang="en-IN" sz="1200" dirty="0"/>
                    </a:p>
                  </a:txBody>
                  <a:tcPr/>
                </a:tc>
                <a:extLst>
                  <a:ext uri="{0D108BD9-81ED-4DB2-BD59-A6C34878D82A}">
                    <a16:rowId xmlns:a16="http://schemas.microsoft.com/office/drawing/2014/main" val="947928144"/>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35.10</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(800)</a:t>
                      </a:r>
                      <a:endParaRPr lang="en-IN" sz="1200" dirty="0"/>
                    </a:p>
                  </a:txBody>
                  <a:tcPr/>
                </a:tc>
                <a:extLst>
                  <a:ext uri="{0D108BD9-81ED-4DB2-BD59-A6C34878D82A}">
                    <a16:rowId xmlns:a16="http://schemas.microsoft.com/office/drawing/2014/main" val="1295157493"/>
                  </a:ext>
                </a:extLst>
              </a:tr>
              <a:tr h="257959">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37.99</a:t>
                      </a:r>
                      <a:r>
                        <a:rPr kumimoji="0" lang="en-US" altLang="en-US" sz="1200"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o</a:t>
                      </a:r>
                      <a:endParaRPr lang="en-IN" sz="1200" dirty="0"/>
                    </a:p>
                  </a:txBody>
                  <a:tcPr/>
                </a:tc>
                <a:tc>
                  <a:txBody>
                    <a:bodyPr/>
                    <a:lstStyle/>
                    <a:p>
                      <a:pPr algn="ct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(331) </a:t>
                      </a:r>
                      <a:endParaRPr lang="en-IN" sz="1200" dirty="0"/>
                    </a:p>
                  </a:txBody>
                  <a:tcPr/>
                </a:tc>
                <a:extLst>
                  <a:ext uri="{0D108BD9-81ED-4DB2-BD59-A6C34878D82A}">
                    <a16:rowId xmlns:a16="http://schemas.microsoft.com/office/drawing/2014/main" val="4279158776"/>
                  </a:ext>
                </a:extLst>
              </a:tr>
            </a:tbl>
          </a:graphicData>
        </a:graphic>
      </p:graphicFrame>
    </p:spTree>
    <p:extLst>
      <p:ext uri="{BB962C8B-B14F-4D97-AF65-F5344CB8AC3E}">
        <p14:creationId xmlns:p14="http://schemas.microsoft.com/office/powerpoint/2010/main" val="20047971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65</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337" name="Picture 29">
            <a:extLst>
              <a:ext uri="{FF2B5EF4-FFF2-40B4-BE49-F238E27FC236}">
                <a16:creationId xmlns:a16="http://schemas.microsoft.com/office/drawing/2014/main" id="{BD2A28BB-26AA-CE93-60A7-E6C5409B1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152207"/>
            <a:ext cx="4266000" cy="360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DA5E22-6D6F-CB28-5FB9-3413C98187AA}"/>
              </a:ext>
            </a:extLst>
          </p:cNvPr>
          <p:cNvSpPr txBox="1"/>
          <p:nvPr/>
        </p:nvSpPr>
        <p:spPr>
          <a:xfrm>
            <a:off x="838200" y="4853350"/>
            <a:ext cx="4266000" cy="461665"/>
          </a:xfrm>
          <a:prstGeom prst="rect">
            <a:avLst/>
          </a:prstGeom>
          <a:noFill/>
        </p:spPr>
        <p:txBody>
          <a:bodyPr wrap="square" rtlCol="0">
            <a:spAutoFit/>
          </a:bodyPr>
          <a:lstStyle/>
          <a:p>
            <a:r>
              <a:rPr lang="en-IN" sz="1200" b="1" dirty="0">
                <a:effectLst/>
              </a:rPr>
              <a:t>Fig 28.</a:t>
            </a:r>
            <a:r>
              <a:rPr lang="en-IN" sz="1200" dirty="0">
                <a:effectLst/>
              </a:rPr>
              <a:t> Optical absorption data for </a:t>
            </a:r>
            <a:r>
              <a:rPr lang="en-IN" sz="1200" dirty="0" err="1">
                <a:effectLst/>
              </a:rPr>
              <a:t>MABiCl</a:t>
            </a:r>
            <a:r>
              <a:rPr lang="en-IN" sz="1200" dirty="0">
                <a:effectLst/>
              </a:rPr>
              <a:t> and </a:t>
            </a:r>
            <a:r>
              <a:rPr lang="en-IN" sz="1200" dirty="0" err="1">
                <a:effectLst/>
              </a:rPr>
              <a:t>MABiBrCl</a:t>
            </a:r>
            <a:r>
              <a:rPr lang="en-IN" sz="1200" dirty="0">
                <a:effectLst/>
              </a:rPr>
              <a:t> samples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3" name="Table 7">
            <a:extLst>
              <a:ext uri="{FF2B5EF4-FFF2-40B4-BE49-F238E27FC236}">
                <a16:creationId xmlns:a16="http://schemas.microsoft.com/office/drawing/2014/main" id="{8B2D9560-F536-2E59-8F9A-7632FAD933B0}"/>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10" name="TextBox 9">
            <a:extLst>
              <a:ext uri="{FF2B5EF4-FFF2-40B4-BE49-F238E27FC236}">
                <a16:creationId xmlns:a16="http://schemas.microsoft.com/office/drawing/2014/main" id="{5ABEE391-A5C0-A36D-871C-D3D12C30F4FA}"/>
              </a:ext>
            </a:extLst>
          </p:cNvPr>
          <p:cNvSpPr txBox="1"/>
          <p:nvPr/>
        </p:nvSpPr>
        <p:spPr>
          <a:xfrm>
            <a:off x="5443268" y="982133"/>
            <a:ext cx="5910531" cy="4801314"/>
          </a:xfrm>
          <a:prstGeom prst="rect">
            <a:avLst/>
          </a:prstGeom>
          <a:noFill/>
        </p:spPr>
        <p:txBody>
          <a:bodyPr wrap="square" rtlCol="0">
            <a:spAutoFit/>
          </a:bodyPr>
          <a:lstStyle/>
          <a:p>
            <a:pPr marL="285750" indent="-285750">
              <a:buBlip>
                <a:blip r:embed="rId4"/>
              </a:buBlip>
            </a:pP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The bandgaps are c</a:t>
            </a: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alculated from the optical absorption data are </a:t>
            </a:r>
            <a:r>
              <a:rPr kumimoji="0" lang="en-US" altLang="en-US" sz="18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2.65</a:t>
            </a: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2.70 eV </a:t>
            </a: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for </a:t>
            </a:r>
            <a:r>
              <a:rPr kumimoji="0" lang="en-US" altLang="en-US" sz="18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MABiCl</a:t>
            </a: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and </a:t>
            </a:r>
            <a:r>
              <a:rPr kumimoji="0" lang="en-US" altLang="en-US" sz="18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MABiBrCl</a:t>
            </a: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respectively. </a:t>
            </a:r>
          </a:p>
          <a:p>
            <a:pPr marL="285750" indent="-285750">
              <a:buBlip>
                <a:blip r:embed="rId4"/>
              </a:buBlip>
            </a:pP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Slight increase (50 </a:t>
            </a:r>
            <a:r>
              <a:rPr kumimoji="0" lang="en-US" altLang="en-US" sz="18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meV</a:t>
            </a: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in bandgap is observed for the Br doped sample. </a:t>
            </a:r>
          </a:p>
          <a:p>
            <a:pPr marL="285750" indent="-285750">
              <a:buBlip>
                <a:blip r:embed="rId4"/>
              </a:buBlip>
            </a:pP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Conventionally, the band gap decreases in perovskites when the ionic radius of the halogen ion increases but we observed a slight discrepancy in our result where bandgap increases with Br doping.</a:t>
            </a:r>
          </a:p>
          <a:p>
            <a:pPr marL="285750" indent="-285750">
              <a:buBlip>
                <a:blip r:embed="rId4"/>
              </a:buBlip>
            </a:pP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This anomaly may be explained due to size effect of the perovskites flakes. Dependence of optical absorbance with the particle size of the sample is an observed phenomenon.</a:t>
            </a:r>
          </a:p>
          <a:p>
            <a:pPr marL="285750" indent="-285750">
              <a:buBlip>
                <a:blip r:embed="rId4"/>
              </a:buBlip>
            </a:pPr>
            <a:r>
              <a:rPr kumimoji="0" lang="en-US" altLang="en-US" sz="18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Introduction of Br during synthesis plausibly resulted in a reduction of particle (flake) size (as seen in FESEM images) and hence the blue-shift of absorption peak and increase in band gap energy.   </a:t>
            </a:r>
            <a:endParaRPr kumimoji="0" lang="en-US" altLang="en-US" sz="40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605866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66</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364" name="Picture 20">
            <a:extLst>
              <a:ext uri="{FF2B5EF4-FFF2-40B4-BE49-F238E27FC236}">
                <a16:creationId xmlns:a16="http://schemas.microsoft.com/office/drawing/2014/main" id="{8D04300C-351C-16DF-A320-C163B257F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2" y="873677"/>
            <a:ext cx="25908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21">
            <a:extLst>
              <a:ext uri="{FF2B5EF4-FFF2-40B4-BE49-F238E27FC236}">
                <a16:creationId xmlns:a16="http://schemas.microsoft.com/office/drawing/2014/main" id="{C4293148-6E70-9954-F0DB-675D0ACF2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547" y="868914"/>
            <a:ext cx="260032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4">
            <a:extLst>
              <a:ext uri="{FF2B5EF4-FFF2-40B4-BE49-F238E27FC236}">
                <a16:creationId xmlns:a16="http://schemas.microsoft.com/office/drawing/2014/main" id="{EB1CD4D8-E425-E0D1-2E0F-A07CDF1901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0459" y="2763988"/>
            <a:ext cx="4448175" cy="1800225"/>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3">
            <a:extLst>
              <a:ext uri="{FF2B5EF4-FFF2-40B4-BE49-F238E27FC236}">
                <a16:creationId xmlns:a16="http://schemas.microsoft.com/office/drawing/2014/main" id="{F56F6CA0-BBF9-CEB0-3F02-4995081EDD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0459" y="4551363"/>
            <a:ext cx="4457700" cy="18002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A6A739-91E5-4403-0F03-BE32CD268F6E}"/>
              </a:ext>
            </a:extLst>
          </p:cNvPr>
          <p:cNvSpPr txBox="1"/>
          <p:nvPr/>
        </p:nvSpPr>
        <p:spPr>
          <a:xfrm>
            <a:off x="6096000" y="4938938"/>
            <a:ext cx="5359400" cy="1692771"/>
          </a:xfrm>
          <a:prstGeom prst="rect">
            <a:avLst/>
          </a:prstGeom>
          <a:noFill/>
        </p:spPr>
        <p:txBody>
          <a:bodyPr wrap="square" rtlCol="0">
            <a:spAutoFit/>
          </a:bodyPr>
          <a:lstStyle/>
          <a:p>
            <a:r>
              <a:rPr lang="en-IN" sz="1600" b="1" dirty="0">
                <a:effectLst/>
                <a:latin typeface="Bell MT" panose="02020503060305020303" pitchFamily="18" charset="0"/>
              </a:rPr>
              <a:t>Fig 29.</a:t>
            </a:r>
            <a:r>
              <a:rPr lang="en-IN" sz="1600" dirty="0">
                <a:effectLst/>
                <a:latin typeface="Bell MT" panose="02020503060305020303" pitchFamily="18" charset="0"/>
              </a:rPr>
              <a:t> SEM image of (a) (CH</a:t>
            </a:r>
            <a:r>
              <a:rPr lang="en-IN" sz="1600" baseline="-25000" dirty="0">
                <a:effectLst/>
                <a:latin typeface="Bell MT" panose="02020503060305020303" pitchFamily="18" charset="0"/>
              </a:rPr>
              <a:t>3</a:t>
            </a:r>
            <a:r>
              <a:rPr lang="en-IN" sz="1600" dirty="0">
                <a:effectLst/>
                <a:latin typeface="Bell MT" panose="02020503060305020303" pitchFamily="18" charset="0"/>
              </a:rPr>
              <a:t>NH</a:t>
            </a:r>
            <a:r>
              <a:rPr lang="en-IN" sz="1600" baseline="-25000" dirty="0">
                <a:effectLst/>
                <a:latin typeface="Bell MT" panose="02020503060305020303" pitchFamily="18" charset="0"/>
              </a:rPr>
              <a:t>3</a:t>
            </a:r>
            <a:r>
              <a:rPr lang="en-IN" sz="1600" dirty="0">
                <a:effectLst/>
                <a:latin typeface="Bell MT" panose="02020503060305020303" pitchFamily="18" charset="0"/>
              </a:rPr>
              <a:t>)</a:t>
            </a:r>
            <a:r>
              <a:rPr lang="en-IN" sz="1600" baseline="-25000" dirty="0">
                <a:effectLst/>
                <a:latin typeface="Bell MT" panose="02020503060305020303" pitchFamily="18" charset="0"/>
              </a:rPr>
              <a:t>3</a:t>
            </a:r>
            <a:r>
              <a:rPr lang="en-IN" sz="1600" dirty="0">
                <a:effectLst/>
                <a:latin typeface="Bell MT" panose="02020503060305020303" pitchFamily="18" charset="0"/>
              </a:rPr>
              <a:t>Bi</a:t>
            </a:r>
            <a:r>
              <a:rPr lang="en-IN" sz="1600" baseline="-25000" dirty="0">
                <a:effectLst/>
                <a:latin typeface="Bell MT" panose="02020503060305020303" pitchFamily="18" charset="0"/>
              </a:rPr>
              <a:t>2</a:t>
            </a:r>
            <a:r>
              <a:rPr lang="en-IN" sz="1600" dirty="0">
                <a:effectLst/>
                <a:latin typeface="Bell MT" panose="02020503060305020303" pitchFamily="18" charset="0"/>
              </a:rPr>
              <a:t>Cl</a:t>
            </a:r>
            <a:r>
              <a:rPr lang="en-IN" sz="1600" baseline="-25000" dirty="0">
                <a:effectLst/>
                <a:latin typeface="Bell MT" panose="02020503060305020303" pitchFamily="18" charset="0"/>
              </a:rPr>
              <a:t>9</a:t>
            </a:r>
            <a:r>
              <a:rPr lang="en-IN" sz="1600" dirty="0">
                <a:effectLst/>
                <a:latin typeface="Bell MT" panose="02020503060305020303" pitchFamily="18" charset="0"/>
              </a:rPr>
              <a:t> (</a:t>
            </a:r>
            <a:r>
              <a:rPr lang="en-IN" sz="1600" dirty="0" err="1">
                <a:effectLst/>
                <a:latin typeface="Bell MT" panose="02020503060305020303" pitchFamily="18" charset="0"/>
              </a:rPr>
              <a:t>MABiCl</a:t>
            </a:r>
            <a:r>
              <a:rPr lang="en-IN" sz="1600" dirty="0">
                <a:effectLst/>
                <a:latin typeface="Bell MT" panose="02020503060305020303" pitchFamily="18" charset="0"/>
              </a:rPr>
              <a:t>) and (b) (CH</a:t>
            </a:r>
            <a:r>
              <a:rPr lang="en-IN" sz="1600" baseline="-25000" dirty="0">
                <a:effectLst/>
                <a:latin typeface="Bell MT" panose="02020503060305020303" pitchFamily="18" charset="0"/>
              </a:rPr>
              <a:t>3</a:t>
            </a:r>
            <a:r>
              <a:rPr lang="en-IN" sz="1600" dirty="0">
                <a:effectLst/>
                <a:latin typeface="Bell MT" panose="02020503060305020303" pitchFamily="18" charset="0"/>
              </a:rPr>
              <a:t>NH</a:t>
            </a:r>
            <a:r>
              <a:rPr lang="en-IN" sz="1600" baseline="-25000" dirty="0">
                <a:effectLst/>
                <a:latin typeface="Bell MT" panose="02020503060305020303" pitchFamily="18" charset="0"/>
              </a:rPr>
              <a:t>3</a:t>
            </a:r>
            <a:r>
              <a:rPr lang="en-IN" sz="1600" dirty="0">
                <a:effectLst/>
                <a:latin typeface="Bell MT" panose="02020503060305020303" pitchFamily="18" charset="0"/>
              </a:rPr>
              <a:t>)</a:t>
            </a:r>
            <a:r>
              <a:rPr lang="en-IN" sz="1600" baseline="-25000" dirty="0">
                <a:effectLst/>
                <a:latin typeface="Bell MT" panose="02020503060305020303" pitchFamily="18" charset="0"/>
              </a:rPr>
              <a:t>3</a:t>
            </a:r>
            <a:r>
              <a:rPr lang="en-IN" sz="1600" dirty="0">
                <a:effectLst/>
                <a:latin typeface="Bell MT" panose="02020503060305020303" pitchFamily="18" charset="0"/>
              </a:rPr>
              <a:t>Bi</a:t>
            </a:r>
            <a:r>
              <a:rPr lang="en-IN" sz="1600" baseline="-25000" dirty="0">
                <a:effectLst/>
                <a:latin typeface="Bell MT" panose="02020503060305020303" pitchFamily="18" charset="0"/>
              </a:rPr>
              <a:t>2</a:t>
            </a:r>
            <a:r>
              <a:rPr lang="en-IN" sz="1600" dirty="0">
                <a:effectLst/>
                <a:latin typeface="Bell MT" panose="02020503060305020303" pitchFamily="18" charset="0"/>
              </a:rPr>
              <a:t>Br</a:t>
            </a:r>
            <a:r>
              <a:rPr lang="en-IN" sz="1600" baseline="-25000" dirty="0">
                <a:effectLst/>
                <a:latin typeface="Bell MT" panose="02020503060305020303" pitchFamily="18" charset="0"/>
              </a:rPr>
              <a:t>x</a:t>
            </a:r>
            <a:r>
              <a:rPr lang="en-IN" sz="1600" dirty="0">
                <a:effectLst/>
                <a:latin typeface="Bell MT" panose="02020503060305020303" pitchFamily="18" charset="0"/>
              </a:rPr>
              <a:t>Cl</a:t>
            </a:r>
            <a:r>
              <a:rPr lang="en-IN" sz="1600" baseline="-25000" dirty="0">
                <a:effectLst/>
                <a:latin typeface="Bell MT" panose="02020503060305020303" pitchFamily="18" charset="0"/>
              </a:rPr>
              <a:t>9-x</a:t>
            </a:r>
            <a:r>
              <a:rPr lang="en-IN" sz="1600" dirty="0">
                <a:effectLst/>
                <a:latin typeface="Bell MT" panose="02020503060305020303" pitchFamily="18" charset="0"/>
              </a:rPr>
              <a:t> (x = 3) (</a:t>
            </a:r>
            <a:r>
              <a:rPr lang="en-IN" sz="1600" dirty="0" err="1">
                <a:effectLst/>
                <a:latin typeface="Bell MT" panose="02020503060305020303" pitchFamily="18" charset="0"/>
              </a:rPr>
              <a:t>MABiBrCl</a:t>
            </a:r>
            <a:r>
              <a:rPr lang="en-IN" sz="1600" dirty="0">
                <a:effectLst/>
                <a:latin typeface="Bell MT" panose="02020503060305020303" pitchFamily="18" charset="0"/>
              </a:rPr>
              <a:t>). The SEM showed growth of disc-shaped flakes for both the samples. EDX spectra are shown in (c) </a:t>
            </a:r>
            <a:r>
              <a:rPr lang="en-IN" sz="1600" dirty="0" err="1">
                <a:effectLst/>
                <a:latin typeface="Bell MT" panose="02020503060305020303" pitchFamily="18" charset="0"/>
              </a:rPr>
              <a:t>MABiCl</a:t>
            </a:r>
            <a:r>
              <a:rPr lang="en-IN" sz="1600" dirty="0">
                <a:effectLst/>
                <a:latin typeface="Bell MT" panose="02020503060305020303" pitchFamily="18" charset="0"/>
              </a:rPr>
              <a:t> and (d) </a:t>
            </a:r>
            <a:r>
              <a:rPr lang="en-IN" sz="1600" dirty="0" err="1">
                <a:effectLst/>
                <a:latin typeface="Bell MT" panose="02020503060305020303" pitchFamily="18" charset="0"/>
              </a:rPr>
              <a:t>MABiBrCl</a:t>
            </a:r>
            <a:r>
              <a:rPr lang="en-IN" sz="1600" dirty="0">
                <a:effectLst/>
                <a:latin typeface="Bell MT" panose="02020503060305020303" pitchFamily="18" charset="0"/>
              </a:rPr>
              <a:t> respectively.</a:t>
            </a:r>
            <a:endParaRPr lang="en-IN" sz="1600" dirty="0">
              <a:effectLst/>
              <a:latin typeface="Bell MT" panose="02020503060305020303" pitchFamily="18" charset="0"/>
              <a:ea typeface="Calibri" panose="020F0502020204030204" pitchFamily="34" charset="0"/>
              <a:cs typeface="Times New Roman" panose="02020603050405020304" pitchFamily="18" charset="0"/>
            </a:endParaRPr>
          </a:p>
          <a:p>
            <a:endParaRPr lang="en-IN" sz="2400" dirty="0">
              <a:latin typeface="Bell MT" panose="02020503060305020303" pitchFamily="18" charset="0"/>
            </a:endParaRPr>
          </a:p>
        </p:txBody>
      </p:sp>
      <p:graphicFrame>
        <p:nvGraphicFramePr>
          <p:cNvPr id="9" name="Table 7">
            <a:extLst>
              <a:ext uri="{FF2B5EF4-FFF2-40B4-BE49-F238E27FC236}">
                <a16:creationId xmlns:a16="http://schemas.microsoft.com/office/drawing/2014/main" id="{5E7BFF04-0465-D3D4-6D67-83D4CE8DD18C}"/>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10" name="TextBox 9">
            <a:extLst>
              <a:ext uri="{FF2B5EF4-FFF2-40B4-BE49-F238E27FC236}">
                <a16:creationId xmlns:a16="http://schemas.microsoft.com/office/drawing/2014/main" id="{CC0A2E85-315F-408D-57B0-D6BF5149B860}"/>
              </a:ext>
            </a:extLst>
          </p:cNvPr>
          <p:cNvSpPr txBox="1"/>
          <p:nvPr/>
        </p:nvSpPr>
        <p:spPr>
          <a:xfrm>
            <a:off x="6341533" y="1678940"/>
            <a:ext cx="4935160" cy="2585323"/>
          </a:xfrm>
          <a:prstGeom prst="rect">
            <a:avLst/>
          </a:prstGeom>
          <a:noFill/>
        </p:spPr>
        <p:txBody>
          <a:bodyPr wrap="square" rtlCol="0">
            <a:spAutoFit/>
          </a:bodyPr>
          <a:lstStyle/>
          <a:p>
            <a:pPr marL="285750" indent="-285750">
              <a:buBlip>
                <a:blip r:embed="rId7"/>
              </a:buBlip>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morphological structure of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MABiCl</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MABiBrCl</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samples is shown</a:t>
            </a:r>
          </a:p>
          <a:p>
            <a:pPr marL="285750" indent="-285750">
              <a:buBlip>
                <a:blip r:embed="rId7"/>
              </a:buBlip>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 is observed that the microstructure contains disc-like flakes ranging from 100 nm to 5 µm. </a:t>
            </a:r>
          </a:p>
          <a:p>
            <a:pPr marL="285750" indent="-285750">
              <a:buBlip>
                <a:blip r:embed="rId7"/>
              </a:buBlip>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EDX spectra of the samples as shown confirm the presence of constituent elements (C, N, Cl, Br, Bi).</a:t>
            </a:r>
          </a:p>
          <a:p>
            <a:pPr marL="285750" indent="-285750">
              <a:buBlip>
                <a:blip r:embed="rId7"/>
              </a:buBlip>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The distribution of flakes was more uniform for Br doped than the </a:t>
            </a:r>
            <a:r>
              <a:rPr kumimoji="0" lang="en-US" altLang="en-US" sz="18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MABiCl</a:t>
            </a: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sample.</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18023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67</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388" name="Picture 1">
            <a:extLst>
              <a:ext uri="{FF2B5EF4-FFF2-40B4-BE49-F238E27FC236}">
                <a16:creationId xmlns:a16="http://schemas.microsoft.com/office/drawing/2014/main" id="{7F634649-DD6D-FA02-51CC-0E5695FB1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451" y="886413"/>
            <a:ext cx="2656991"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2">
            <a:extLst>
              <a:ext uri="{FF2B5EF4-FFF2-40B4-BE49-F238E27FC236}">
                <a16:creationId xmlns:a16="http://schemas.microsoft.com/office/drawing/2014/main" id="{456FDDA5-4258-E38D-A556-99B768B45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090" y="884237"/>
            <a:ext cx="2514600"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5">
            <a:extLst>
              <a:ext uri="{FF2B5EF4-FFF2-40B4-BE49-F238E27FC236}">
                <a16:creationId xmlns:a16="http://schemas.microsoft.com/office/drawing/2014/main" id="{38E79A33-3F56-F029-9C25-F15724BC07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7" y="3158761"/>
            <a:ext cx="2486025"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7">
            <a:extLst>
              <a:ext uri="{FF2B5EF4-FFF2-40B4-BE49-F238E27FC236}">
                <a16:creationId xmlns:a16="http://schemas.microsoft.com/office/drawing/2014/main" id="{50CC137E-CB3F-A1DB-2365-60CE971AC2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0740" y="3158761"/>
            <a:ext cx="2647950" cy="21621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253D89-1E0A-87F0-E504-FC7FF0020F5B}"/>
              </a:ext>
            </a:extLst>
          </p:cNvPr>
          <p:cNvSpPr txBox="1"/>
          <p:nvPr/>
        </p:nvSpPr>
        <p:spPr>
          <a:xfrm>
            <a:off x="838200" y="5320936"/>
            <a:ext cx="5570490" cy="1067408"/>
          </a:xfrm>
          <a:prstGeom prst="rect">
            <a:avLst/>
          </a:prstGeom>
          <a:noFill/>
        </p:spPr>
        <p:txBody>
          <a:bodyPr wrap="square" rtlCol="0">
            <a:spAutoFit/>
          </a:bodyPr>
          <a:lstStyle/>
          <a:p>
            <a:pPr algn="just">
              <a:lnSpc>
                <a:spcPct val="115000"/>
              </a:lnSpc>
              <a:spcAft>
                <a:spcPts val="800"/>
              </a:spcAft>
            </a:pPr>
            <a:r>
              <a:rPr lang="en-IN" sz="1400" b="1" dirty="0">
                <a:effectLst/>
                <a:latin typeface="Bell MT" panose="02020503060305020303" pitchFamily="18" charset="0"/>
              </a:rPr>
              <a:t>Fig 30.</a:t>
            </a:r>
            <a:r>
              <a:rPr lang="en-IN" sz="1400" dirty="0">
                <a:effectLst/>
                <a:latin typeface="Bell MT" panose="02020503060305020303" pitchFamily="18" charset="0"/>
              </a:rPr>
              <a:t> The temperature-dependent plot of </a:t>
            </a:r>
            <a:r>
              <a:rPr lang="en-US" sz="1400" dirty="0">
                <a:effectLst/>
                <a:latin typeface="Bell MT" panose="02020503060305020303" pitchFamily="18" charset="0"/>
              </a:rPr>
              <a:t>dielectric permittivity's real and imaginary parts </a:t>
            </a:r>
            <a:r>
              <a:rPr lang="en-IN" sz="1400" dirty="0">
                <a:effectLst/>
                <a:latin typeface="Bell MT" panose="02020503060305020303" pitchFamily="18" charset="0"/>
              </a:rPr>
              <a:t>at different frequencies. (a) real part ε′(ω) and (b) imaginary part ε′′(ω)  </a:t>
            </a:r>
            <a:r>
              <a:rPr lang="en-IN" sz="1400" dirty="0" err="1">
                <a:effectLst/>
                <a:latin typeface="Bell MT" panose="02020503060305020303" pitchFamily="18" charset="0"/>
              </a:rPr>
              <a:t>MABiCl</a:t>
            </a:r>
            <a:r>
              <a:rPr lang="en-IN" sz="1400" dirty="0">
                <a:effectLst/>
                <a:latin typeface="Bell MT" panose="02020503060305020303" pitchFamily="18" charset="0"/>
              </a:rPr>
              <a:t> sample. (c) real part ε′(ω) and (d) imaginary part ε′′(ω)  for </a:t>
            </a:r>
            <a:r>
              <a:rPr lang="en-IN" sz="1400" dirty="0" err="1">
                <a:effectLst/>
                <a:latin typeface="Bell MT" panose="02020503060305020303" pitchFamily="18" charset="0"/>
              </a:rPr>
              <a:t>MABiBrCl</a:t>
            </a:r>
            <a:r>
              <a:rPr lang="en-IN" sz="1400" dirty="0">
                <a:effectLst/>
                <a:latin typeface="Bell MT" panose="02020503060305020303" pitchFamily="18" charset="0"/>
              </a:rPr>
              <a:t>. </a:t>
            </a:r>
            <a:endParaRPr lang="en-IN" sz="1400" dirty="0">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3" name="Table 7">
            <a:extLst>
              <a:ext uri="{FF2B5EF4-FFF2-40B4-BE49-F238E27FC236}">
                <a16:creationId xmlns:a16="http://schemas.microsoft.com/office/drawing/2014/main" id="{0CA9B5DC-3A01-C10F-7C1A-F608DF2A889F}"/>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9" name="TextBox 8">
            <a:extLst>
              <a:ext uri="{FF2B5EF4-FFF2-40B4-BE49-F238E27FC236}">
                <a16:creationId xmlns:a16="http://schemas.microsoft.com/office/drawing/2014/main" id="{9A7FC43A-869D-ED8B-6B59-83925F9E73F4}"/>
              </a:ext>
            </a:extLst>
          </p:cNvPr>
          <p:cNvSpPr txBox="1"/>
          <p:nvPr/>
        </p:nvSpPr>
        <p:spPr>
          <a:xfrm>
            <a:off x="6468533" y="884237"/>
            <a:ext cx="4917016" cy="4031873"/>
          </a:xfrm>
          <a:prstGeom prst="rect">
            <a:avLst/>
          </a:prstGeom>
          <a:noFill/>
        </p:spPr>
        <p:txBody>
          <a:bodyPr wrap="square" rtlCol="0">
            <a:spAutoFit/>
          </a:bodyPr>
          <a:lstStyle/>
          <a:p>
            <a:pPr marL="285750" indent="-285750">
              <a:buBlip>
                <a:blip r:embed="rId7"/>
              </a:buBlip>
            </a:pPr>
            <a:r>
              <a:rPr kumimoji="0" lang="en-US" altLang="en-US" sz="16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We have observed a sudden leap of </a:t>
            </a:r>
            <a:r>
              <a:rPr kumimoji="0" lang="en-US" altLang="en-US" sz="1600" b="0" i="1"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ε’</a:t>
            </a:r>
            <a:r>
              <a:rPr kumimoji="0" lang="en-US" alt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temperature ~ 270K and ~ 266 K for </a:t>
            </a:r>
            <a:r>
              <a:rPr kumimoji="0" lang="en-US" alt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MABiCl</a:t>
            </a:r>
            <a:r>
              <a:rPr kumimoji="0" lang="en-US" alt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and </a:t>
            </a:r>
            <a:r>
              <a:rPr kumimoji="0" lang="en-US" alt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MABiBrCl</a:t>
            </a:r>
            <a:r>
              <a:rPr kumimoji="0" lang="en-US" alt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respectively. This plausibly results from a structural phase transition as reported by </a:t>
            </a:r>
            <a:r>
              <a:rPr kumimoji="0" lang="en-US" altLang="en-US" sz="1600" b="0" i="0" u="none" strike="noStrike" cap="none" normalizeH="0" baseline="0" dirty="0" err="1">
                <a:ln>
                  <a:noFill/>
                </a:ln>
                <a:solidFill>
                  <a:schemeClr val="tx1"/>
                </a:solidFill>
                <a:effectLst/>
                <a:ea typeface="Times New Roman" panose="02020603050405020304" pitchFamily="18" charset="0"/>
                <a:cs typeface="Times New Roman" panose="02020603050405020304" pitchFamily="18" charset="0"/>
              </a:rPr>
              <a:t>Belkyal</a:t>
            </a:r>
            <a:r>
              <a:rPr kumimoji="0" lang="en-US" alt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a:t>
            </a:r>
            <a:r>
              <a:rPr kumimoji="0" lang="en-US" altLang="en-US" sz="1600" b="0" i="1"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et al</a:t>
            </a:r>
            <a:r>
              <a:rPr kumimoji="0" lang="en-US" alt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 from XRD </a:t>
            </a:r>
            <a:r>
              <a:rPr kumimoji="0" lang="en-US" altLang="en-US" sz="16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data</a:t>
            </a:r>
            <a:r>
              <a:rPr kumimoji="0" lang="en-US" altLang="en-US" sz="1600" b="0" i="0" u="none" strike="noStrike" cap="none" normalizeH="0" baseline="0" dirty="0">
                <a:ln>
                  <a:noFill/>
                </a:ln>
                <a:solidFill>
                  <a:schemeClr val="tx1"/>
                </a:solidFill>
                <a:effectLst/>
                <a:ea typeface="Times New Roman" panose="02020603050405020304" pitchFamily="18" charset="0"/>
                <a:cs typeface="Times New Roman" panose="02020603050405020304" pitchFamily="18" charset="0"/>
              </a:rPr>
              <a:t>.</a:t>
            </a:r>
          </a:p>
          <a:p>
            <a:pPr marL="285750" indent="-285750">
              <a:buBlip>
                <a:blip r:embed="rId7"/>
              </a:buBlip>
            </a:pPr>
            <a:r>
              <a:rPr kumimoji="0" lang="en-US" altLang="en-US" sz="16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MA ion present inside the structure is disordered in orientations relative to the rotation around the C-N axis. The permittivity value is almost constant below a specific temperature. </a:t>
            </a:r>
          </a:p>
          <a:p>
            <a:pPr marL="285750" indent="-285750">
              <a:buBlip>
                <a:blip r:embed="rId7"/>
              </a:buBlip>
            </a:pPr>
            <a:r>
              <a:rPr kumimoji="0" lang="en-US" altLang="en-US" sz="16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When a critical temperature is reached, the MA ions achieve a new rotational degree of freedom and change the intrinsic crystal structure of the samples.  We find that the critical temperature of transition is lower for Br doped sample. So, doping may be a viable option to tweak the transition temperature for any practical purpose.</a:t>
            </a:r>
            <a:endParaRPr lang="en-IN" sz="1600" dirty="0"/>
          </a:p>
        </p:txBody>
      </p:sp>
    </p:spTree>
    <p:extLst>
      <p:ext uri="{BB962C8B-B14F-4D97-AF65-F5344CB8AC3E}">
        <p14:creationId xmlns:p14="http://schemas.microsoft.com/office/powerpoint/2010/main" val="2679365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68</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2">
            <a:extLst>
              <a:ext uri="{FF2B5EF4-FFF2-40B4-BE49-F238E27FC236}">
                <a16:creationId xmlns:a16="http://schemas.microsoft.com/office/drawing/2014/main" id="{47001E60-2019-0415-489D-CB0C3EAFED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2" name="TextBox 11">
            <a:extLst>
              <a:ext uri="{FF2B5EF4-FFF2-40B4-BE49-F238E27FC236}">
                <a16:creationId xmlns:a16="http://schemas.microsoft.com/office/drawing/2014/main" id="{8485132C-0E0D-1632-C2AE-87579FD3F4CA}"/>
              </a:ext>
            </a:extLst>
          </p:cNvPr>
          <p:cNvSpPr txBox="1"/>
          <p:nvPr/>
        </p:nvSpPr>
        <p:spPr>
          <a:xfrm>
            <a:off x="838200" y="2721302"/>
            <a:ext cx="10504457" cy="1384995"/>
          </a:xfrm>
          <a:prstGeom prst="rect">
            <a:avLst/>
          </a:prstGeom>
          <a:noFill/>
        </p:spPr>
        <p:txBody>
          <a:bodyPr wrap="square" rtlCol="0">
            <a:spAutoFit/>
          </a:bodyPr>
          <a:lstStyle/>
          <a:p>
            <a:pPr algn="ctr"/>
            <a:r>
              <a:rPr lang="en-IN" sz="2800" b="1" dirty="0">
                <a:effectLst/>
                <a:latin typeface="Times New Roman" panose="02020603050405020304" pitchFamily="18" charset="0"/>
                <a:ea typeface="Calibri" panose="020F0502020204030204" pitchFamily="34" charset="0"/>
              </a:rPr>
              <a:t>Observation of negative photoconductivity in (CH</a:t>
            </a:r>
            <a:r>
              <a:rPr lang="en-IN" sz="2800" b="1" baseline="-25000" dirty="0">
                <a:effectLst/>
                <a:latin typeface="Times New Roman" panose="02020603050405020304" pitchFamily="18" charset="0"/>
                <a:ea typeface="Calibri" panose="020F0502020204030204" pitchFamily="34" charset="0"/>
              </a:rPr>
              <a:t>3</a:t>
            </a:r>
            <a:r>
              <a:rPr lang="en-IN" sz="2800" b="1" dirty="0">
                <a:effectLst/>
                <a:latin typeface="Times New Roman" panose="02020603050405020304" pitchFamily="18" charset="0"/>
                <a:ea typeface="Calibri" panose="020F0502020204030204" pitchFamily="34" charset="0"/>
              </a:rPr>
              <a:t>NH</a:t>
            </a:r>
            <a:r>
              <a:rPr lang="en-IN" sz="2800" b="1" baseline="-25000" dirty="0">
                <a:effectLst/>
                <a:latin typeface="Times New Roman" panose="02020603050405020304" pitchFamily="18" charset="0"/>
                <a:ea typeface="Calibri" panose="020F0502020204030204" pitchFamily="34" charset="0"/>
              </a:rPr>
              <a:t>3</a:t>
            </a:r>
            <a:r>
              <a:rPr lang="en-IN" sz="2800" b="1" dirty="0">
                <a:effectLst/>
                <a:latin typeface="Times New Roman" panose="02020603050405020304" pitchFamily="18" charset="0"/>
                <a:ea typeface="Calibri" panose="020F0502020204030204" pitchFamily="34" charset="0"/>
              </a:rPr>
              <a:t>)</a:t>
            </a:r>
            <a:r>
              <a:rPr lang="en-IN" sz="2800" b="1" baseline="-25000" dirty="0">
                <a:effectLst/>
                <a:latin typeface="Times New Roman" panose="02020603050405020304" pitchFamily="18" charset="0"/>
                <a:ea typeface="Calibri" panose="020F0502020204030204" pitchFamily="34" charset="0"/>
              </a:rPr>
              <a:t>3</a:t>
            </a:r>
            <a:r>
              <a:rPr lang="en-IN" sz="2800" b="1" dirty="0">
                <a:effectLst/>
                <a:latin typeface="Times New Roman" panose="02020603050405020304" pitchFamily="18" charset="0"/>
                <a:ea typeface="Calibri" panose="020F0502020204030204" pitchFamily="34" charset="0"/>
              </a:rPr>
              <a:t>Bi</a:t>
            </a:r>
            <a:r>
              <a:rPr lang="en-IN" sz="2800" b="1" baseline="-25000" dirty="0">
                <a:effectLst/>
                <a:latin typeface="Times New Roman" panose="02020603050405020304" pitchFamily="18" charset="0"/>
                <a:ea typeface="Calibri" panose="020F0502020204030204" pitchFamily="34" charset="0"/>
              </a:rPr>
              <a:t>2</a:t>
            </a:r>
            <a:r>
              <a:rPr lang="en-IN" sz="2800" b="1" dirty="0">
                <a:effectLst/>
                <a:latin typeface="Times New Roman" panose="02020603050405020304" pitchFamily="18" charset="0"/>
                <a:ea typeface="Calibri" panose="020F0502020204030204" pitchFamily="34" charset="0"/>
              </a:rPr>
              <a:t>(Br</a:t>
            </a:r>
            <a:r>
              <a:rPr lang="en-IN" sz="2800" b="1" baseline="-25000" dirty="0">
                <a:effectLst/>
                <a:latin typeface="Times New Roman" panose="02020603050405020304" pitchFamily="18" charset="0"/>
                <a:ea typeface="Calibri" panose="020F0502020204030204" pitchFamily="34" charset="0"/>
              </a:rPr>
              <a:t>x</a:t>
            </a:r>
            <a:r>
              <a:rPr lang="en-IN" sz="2800" b="1" dirty="0">
                <a:effectLst/>
                <a:latin typeface="Times New Roman" panose="02020603050405020304" pitchFamily="18" charset="0"/>
                <a:ea typeface="Calibri" panose="020F0502020204030204" pitchFamily="34" charset="0"/>
              </a:rPr>
              <a:t>Cl</a:t>
            </a:r>
            <a:r>
              <a:rPr lang="en-IN" sz="2800" b="1" baseline="-25000" dirty="0">
                <a:effectLst/>
                <a:latin typeface="Times New Roman" panose="02020603050405020304" pitchFamily="18" charset="0"/>
                <a:ea typeface="Calibri" panose="020F0502020204030204" pitchFamily="34" charset="0"/>
              </a:rPr>
              <a:t>1-x</a:t>
            </a:r>
            <a:r>
              <a:rPr lang="en-IN" sz="2800" b="1" dirty="0">
                <a:effectLst/>
                <a:latin typeface="Times New Roman" panose="02020603050405020304" pitchFamily="18" charset="0"/>
                <a:ea typeface="Calibri" panose="020F0502020204030204" pitchFamily="34" charset="0"/>
              </a:rPr>
              <a:t>)</a:t>
            </a:r>
            <a:r>
              <a:rPr lang="en-IN" sz="2800" b="1" baseline="-25000" dirty="0">
                <a:effectLst/>
                <a:latin typeface="Times New Roman" panose="02020603050405020304" pitchFamily="18" charset="0"/>
                <a:ea typeface="Calibri" panose="020F0502020204030204" pitchFamily="34" charset="0"/>
              </a:rPr>
              <a:t>9</a:t>
            </a:r>
            <a:r>
              <a:rPr lang="en-IN" sz="2800" b="1" dirty="0">
                <a:effectLst/>
                <a:latin typeface="Times New Roman" panose="02020603050405020304" pitchFamily="18" charset="0"/>
                <a:ea typeface="Calibri" panose="020F0502020204030204" pitchFamily="34" charset="0"/>
              </a:rPr>
              <a:t>: correlating ion-migration, instability and efficiency in halide perovskite solar cell</a:t>
            </a:r>
            <a:endParaRPr lang="en-IN" sz="2800" b="1" dirty="0"/>
          </a:p>
        </p:txBody>
      </p:sp>
      <p:graphicFrame>
        <p:nvGraphicFramePr>
          <p:cNvPr id="13" name="Table 7">
            <a:extLst>
              <a:ext uri="{FF2B5EF4-FFF2-40B4-BE49-F238E27FC236}">
                <a16:creationId xmlns:a16="http://schemas.microsoft.com/office/drawing/2014/main" id="{D5FC5AC7-5654-EA60-2F1C-BB570B045931}"/>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42809867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69</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411" name="Picture 1">
            <a:extLst>
              <a:ext uri="{FF2B5EF4-FFF2-40B4-BE49-F238E27FC236}">
                <a16:creationId xmlns:a16="http://schemas.microsoft.com/office/drawing/2014/main" id="{13478448-61E3-011B-7EF2-2AEF4C9F7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50458"/>
            <a:ext cx="25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a:extLst>
              <a:ext uri="{FF2B5EF4-FFF2-40B4-BE49-F238E27FC236}">
                <a16:creationId xmlns:a16="http://schemas.microsoft.com/office/drawing/2014/main" id="{84E2ED80-C191-0799-3F35-88DE2B2D25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7258" y="1029532"/>
            <a:ext cx="274285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3">
            <a:extLst>
              <a:ext uri="{FF2B5EF4-FFF2-40B4-BE49-F238E27FC236}">
                <a16:creationId xmlns:a16="http://schemas.microsoft.com/office/drawing/2014/main" id="{424860D1-7AE6-116F-E643-4975F5306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8717" y="3332750"/>
            <a:ext cx="2697081" cy="216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D42137-29BB-B80C-600A-26EE69C0A5F1}"/>
              </a:ext>
            </a:extLst>
          </p:cNvPr>
          <p:cNvSpPr txBox="1"/>
          <p:nvPr/>
        </p:nvSpPr>
        <p:spPr>
          <a:xfrm>
            <a:off x="838200" y="5450376"/>
            <a:ext cx="5613400" cy="1077218"/>
          </a:xfrm>
          <a:prstGeom prst="rect">
            <a:avLst/>
          </a:prstGeom>
          <a:noFill/>
        </p:spPr>
        <p:txBody>
          <a:bodyPr wrap="square" rtlCol="0">
            <a:spAutoFit/>
          </a:bodyPr>
          <a:lstStyle/>
          <a:p>
            <a:r>
              <a:rPr lang="en-IN" sz="1600" b="1" dirty="0">
                <a:effectLst/>
                <a:latin typeface="Bell MT" panose="02020503060305020303" pitchFamily="18" charset="0"/>
              </a:rPr>
              <a:t>Fig 31.</a:t>
            </a:r>
            <a:r>
              <a:rPr lang="en-IN" sz="1600" dirty="0">
                <a:effectLst/>
                <a:latin typeface="Bell MT" panose="02020503060305020303" pitchFamily="18" charset="0"/>
              </a:rPr>
              <a:t> (a) Absorption spectra, (b) corresponding </a:t>
            </a:r>
            <a:r>
              <a:rPr lang="en-IN" sz="1600" dirty="0" err="1">
                <a:effectLst/>
                <a:latin typeface="Bell MT" panose="02020503060305020303" pitchFamily="18" charset="0"/>
              </a:rPr>
              <a:t>Tauc</a:t>
            </a:r>
            <a:r>
              <a:rPr lang="en-IN" sz="1600" dirty="0">
                <a:effectLst/>
                <a:latin typeface="Bell MT" panose="02020503060305020303" pitchFamily="18" charset="0"/>
              </a:rPr>
              <a:t> plot for the samples </a:t>
            </a:r>
            <a:r>
              <a:rPr lang="en-IN" sz="1600" dirty="0" err="1">
                <a:effectLst/>
                <a:latin typeface="Bell MT" panose="02020503060305020303" pitchFamily="18" charset="0"/>
              </a:rPr>
              <a:t>MABiBr</a:t>
            </a:r>
            <a:r>
              <a:rPr lang="en-IN" sz="1600" baseline="-25000" dirty="0" err="1">
                <a:effectLst/>
                <a:latin typeface="Bell MT" panose="02020503060305020303" pitchFamily="18" charset="0"/>
              </a:rPr>
              <a:t>x</a:t>
            </a:r>
            <a:r>
              <a:rPr lang="en-IN" sz="1600" dirty="0" err="1">
                <a:effectLst/>
                <a:latin typeface="Bell MT" panose="02020503060305020303" pitchFamily="18" charset="0"/>
              </a:rPr>
              <a:t>Cl</a:t>
            </a:r>
            <a:r>
              <a:rPr lang="en-IN" sz="1600" baseline="-25000" dirty="0">
                <a:effectLst/>
                <a:latin typeface="Bell MT" panose="02020503060305020303" pitchFamily="18" charset="0"/>
              </a:rPr>
              <a:t>(1-x)</a:t>
            </a:r>
            <a:r>
              <a:rPr lang="en-IN" sz="1600" dirty="0">
                <a:effectLst/>
                <a:latin typeface="Bell MT" panose="02020503060305020303" pitchFamily="18" charset="0"/>
              </a:rPr>
              <a:t> where x = 0, 0.33, 0.0.44, 0.55, 0.66. (c) Comparison of bandgap with Br content.</a:t>
            </a:r>
            <a:endParaRPr lang="en-IN" sz="1600" dirty="0">
              <a:effectLst/>
              <a:latin typeface="Bell MT" panose="02020503060305020303" pitchFamily="18" charset="0"/>
              <a:ea typeface="Calibri" panose="020F0502020204030204" pitchFamily="34" charset="0"/>
              <a:cs typeface="Times New Roman" panose="02020603050405020304" pitchFamily="18" charset="0"/>
            </a:endParaRPr>
          </a:p>
          <a:p>
            <a:endParaRPr lang="en-IN" sz="1600" dirty="0">
              <a:latin typeface="Bell MT" panose="02020503060305020303" pitchFamily="18" charset="0"/>
            </a:endParaRPr>
          </a:p>
        </p:txBody>
      </p:sp>
      <p:graphicFrame>
        <p:nvGraphicFramePr>
          <p:cNvPr id="7" name="Table 7">
            <a:extLst>
              <a:ext uri="{FF2B5EF4-FFF2-40B4-BE49-F238E27FC236}">
                <a16:creationId xmlns:a16="http://schemas.microsoft.com/office/drawing/2014/main" id="{3E1FEED4-88BE-AC9E-DFB4-5E01254A6539}"/>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10" name="TextBox 9">
            <a:extLst>
              <a:ext uri="{FF2B5EF4-FFF2-40B4-BE49-F238E27FC236}">
                <a16:creationId xmlns:a16="http://schemas.microsoft.com/office/drawing/2014/main" id="{A67D5BEA-77D3-2B4E-C3C8-59051E2356AF}"/>
              </a:ext>
            </a:extLst>
          </p:cNvPr>
          <p:cNvSpPr txBox="1"/>
          <p:nvPr/>
        </p:nvSpPr>
        <p:spPr>
          <a:xfrm>
            <a:off x="6451600" y="1128082"/>
            <a:ext cx="4902200" cy="4247317"/>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band gaps for x=0.44 and 0.55 are found to drop significantly from their pristine value (2.596 eV) and then increase again to their pristine value for x=0.55.</a:t>
            </a:r>
          </a:p>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bandgap exhibits a minimum value of 2.557 eV for Br content x=0.44, indicating plausibly a particular phase of perovskite structure with the lowest bandgap.</a:t>
            </a:r>
          </a:p>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It can be postulated that there are stable states in all this configuration, i.e., x = 0.44 where the band gap is minimum. For x = 0, there is no chance of change in the bandgap, so it shows a band gap of 2.596 eV.</a:t>
            </a:r>
          </a:p>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For dopped samples, when x = 0.44, a new stable phase is possible.</a:t>
            </a:r>
            <a:endParaRPr lang="en-IN" dirty="0"/>
          </a:p>
        </p:txBody>
      </p:sp>
    </p:spTree>
    <p:extLst>
      <p:ext uri="{BB962C8B-B14F-4D97-AF65-F5344CB8AC3E}">
        <p14:creationId xmlns:p14="http://schemas.microsoft.com/office/powerpoint/2010/main" val="1282447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7</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1867005758"/>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grpSp>
        <p:nvGrpSpPr>
          <p:cNvPr id="14" name="Group 13">
            <a:extLst>
              <a:ext uri="{FF2B5EF4-FFF2-40B4-BE49-F238E27FC236}">
                <a16:creationId xmlns:a16="http://schemas.microsoft.com/office/drawing/2014/main" id="{E056A007-9302-CD59-5068-91BFB8353E6F}"/>
              </a:ext>
            </a:extLst>
          </p:cNvPr>
          <p:cNvGrpSpPr/>
          <p:nvPr/>
        </p:nvGrpSpPr>
        <p:grpSpPr>
          <a:xfrm>
            <a:off x="766369" y="1661866"/>
            <a:ext cx="5630061" cy="3534268"/>
            <a:chOff x="3280969" y="1661866"/>
            <a:chExt cx="5630061" cy="3534268"/>
          </a:xfrm>
        </p:grpSpPr>
        <p:pic>
          <p:nvPicPr>
            <p:cNvPr id="3" name="Picture 2">
              <a:extLst>
                <a:ext uri="{FF2B5EF4-FFF2-40B4-BE49-F238E27FC236}">
                  <a16:creationId xmlns:a16="http://schemas.microsoft.com/office/drawing/2014/main" id="{A8766D72-7E1B-0EDC-A46A-8B58903C412B}"/>
                </a:ext>
              </a:extLst>
            </p:cNvPr>
            <p:cNvPicPr>
              <a:picLocks noChangeAspect="1"/>
            </p:cNvPicPr>
            <p:nvPr/>
          </p:nvPicPr>
          <p:blipFill>
            <a:blip r:embed="rId2"/>
            <a:stretch>
              <a:fillRect/>
            </a:stretch>
          </p:blipFill>
          <p:spPr>
            <a:xfrm>
              <a:off x="3280969" y="1661866"/>
              <a:ext cx="5630061" cy="3534268"/>
            </a:xfrm>
            <a:prstGeom prst="rect">
              <a:avLst/>
            </a:prstGeom>
          </p:spPr>
        </p:pic>
        <p:sp>
          <p:nvSpPr>
            <p:cNvPr id="13" name="Rectangle 12">
              <a:extLst>
                <a:ext uri="{FF2B5EF4-FFF2-40B4-BE49-F238E27FC236}">
                  <a16:creationId xmlns:a16="http://schemas.microsoft.com/office/drawing/2014/main" id="{0AC9F929-A592-C183-4C63-A6E647AE40F4}"/>
                </a:ext>
              </a:extLst>
            </p:cNvPr>
            <p:cNvSpPr/>
            <p:nvPr/>
          </p:nvSpPr>
          <p:spPr>
            <a:xfrm>
              <a:off x="7137400" y="4563533"/>
              <a:ext cx="134620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TextBox 1">
            <a:extLst>
              <a:ext uri="{FF2B5EF4-FFF2-40B4-BE49-F238E27FC236}">
                <a16:creationId xmlns:a16="http://schemas.microsoft.com/office/drawing/2014/main" id="{6DCE0347-1D1F-9BC8-6DB9-6757481B0999}"/>
              </a:ext>
            </a:extLst>
          </p:cNvPr>
          <p:cNvSpPr txBox="1"/>
          <p:nvPr/>
        </p:nvSpPr>
        <p:spPr>
          <a:xfrm>
            <a:off x="5960532" y="1588785"/>
            <a:ext cx="5425018" cy="2031325"/>
          </a:xfrm>
          <a:prstGeom prst="rect">
            <a:avLst/>
          </a:prstGeom>
          <a:noFill/>
        </p:spPr>
        <p:txBody>
          <a:bodyPr wrap="square" rtlCol="0">
            <a:spAutoFit/>
          </a:bodyPr>
          <a:lstStyle/>
          <a:p>
            <a:r>
              <a:rPr lang="en-US" dirty="0"/>
              <a:t>The I-V curve of a solar cell is the superposition of the I-V curve of the solar cell diode in the dark with the light-generated current. The light shifts the I-V curve down into the fourth quadrant, where power can be extracted from the diode. Illuminating a cell adds to the normal "dark" currents in the diode so that the diode law becomes:</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7154FF3-C46E-AEB5-4E98-D1C974D87A43}"/>
                  </a:ext>
                </a:extLst>
              </p:cNvPr>
              <p:cNvSpPr txBox="1"/>
              <p:nvPr/>
            </p:nvSpPr>
            <p:spPr>
              <a:xfrm>
                <a:off x="7192839" y="3641798"/>
                <a:ext cx="2835520"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𝐼</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0</m:t>
                          </m:r>
                        </m:sub>
                      </m:sSub>
                      <m:d>
                        <m:dPr>
                          <m:begChr m:val="["/>
                          <m:endChr m:val="]"/>
                          <m:ctrlPr>
                            <a:rPr lang="en-IN" b="0" i="1" smtClean="0">
                              <a:latin typeface="Cambria Math" panose="02040503050406030204" pitchFamily="18" charset="0"/>
                            </a:rPr>
                          </m:ctrlPr>
                        </m:dPr>
                        <m:e>
                          <m:r>
                            <m:rPr>
                              <m:sty m:val="p"/>
                            </m:rPr>
                            <a:rPr lang="en-IN" b="0" i="0" smtClean="0">
                              <a:latin typeface="Cambria Math" panose="02040503050406030204" pitchFamily="18" charset="0"/>
                            </a:rPr>
                            <m:t>exp</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𝑞𝑉</m:t>
                              </m:r>
                            </m:num>
                            <m:den>
                              <m:r>
                                <a:rPr lang="en-IN" b="0" i="1" smtClean="0">
                                  <a:latin typeface="Cambria Math" panose="02040503050406030204" pitchFamily="18" charset="0"/>
                                </a:rPr>
                                <m:t>𝑛𝑘𝑇</m:t>
                              </m:r>
                            </m:den>
                          </m:f>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𝐿</m:t>
                          </m:r>
                        </m:sub>
                      </m:sSub>
                    </m:oMath>
                  </m:oMathPara>
                </a14:m>
                <a:endParaRPr lang="en-IN" dirty="0"/>
              </a:p>
            </p:txBody>
          </p:sp>
        </mc:Choice>
        <mc:Fallback xmlns="">
          <p:sp>
            <p:nvSpPr>
              <p:cNvPr id="7" name="TextBox 6">
                <a:extLst>
                  <a:ext uri="{FF2B5EF4-FFF2-40B4-BE49-F238E27FC236}">
                    <a16:creationId xmlns:a16="http://schemas.microsoft.com/office/drawing/2014/main" id="{57154FF3-C46E-AEB5-4E98-D1C974D87A43}"/>
                  </a:ext>
                </a:extLst>
              </p:cNvPr>
              <p:cNvSpPr txBox="1">
                <a:spLocks noRot="1" noChangeAspect="1" noMove="1" noResize="1" noEditPoints="1" noAdjustHandles="1" noChangeArrowheads="1" noChangeShapeType="1" noTextEdit="1"/>
              </p:cNvSpPr>
              <p:nvPr/>
            </p:nvSpPr>
            <p:spPr>
              <a:xfrm>
                <a:off x="7192839" y="3641798"/>
                <a:ext cx="2835520" cy="618374"/>
              </a:xfrm>
              <a:prstGeom prst="rect">
                <a:avLst/>
              </a:prstGeom>
              <a:blipFill>
                <a:blip r:embed="rId3"/>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52F287F9-2683-2D6D-9775-EAED02054BFF}"/>
              </a:ext>
            </a:extLst>
          </p:cNvPr>
          <p:cNvSpPr txBox="1"/>
          <p:nvPr/>
        </p:nvSpPr>
        <p:spPr>
          <a:xfrm>
            <a:off x="6095999" y="4464989"/>
            <a:ext cx="5003800" cy="369332"/>
          </a:xfrm>
          <a:prstGeom prst="rect">
            <a:avLst/>
          </a:prstGeom>
          <a:noFill/>
        </p:spPr>
        <p:txBody>
          <a:bodyPr wrap="square" rtlCol="0">
            <a:spAutoFit/>
          </a:bodyPr>
          <a:lstStyle/>
          <a:p>
            <a:r>
              <a:rPr lang="en-US" dirty="0"/>
              <a:t>where </a:t>
            </a:r>
            <a:r>
              <a:rPr lang="en-US" i="1" dirty="0"/>
              <a:t>I</a:t>
            </a:r>
            <a:r>
              <a:rPr lang="en-US" i="1" baseline="-25000" dirty="0"/>
              <a:t>L</a:t>
            </a:r>
            <a:r>
              <a:rPr lang="en-US" dirty="0"/>
              <a:t> = light-generated current</a:t>
            </a:r>
            <a:endParaRPr lang="en-IN" dirty="0"/>
          </a:p>
        </p:txBody>
      </p:sp>
      <p:sp>
        <p:nvSpPr>
          <p:cNvPr id="10" name="TextBox 9">
            <a:extLst>
              <a:ext uri="{FF2B5EF4-FFF2-40B4-BE49-F238E27FC236}">
                <a16:creationId xmlns:a16="http://schemas.microsoft.com/office/drawing/2014/main" id="{96ECADA2-0072-2D7F-3AB2-F40D94667794}"/>
              </a:ext>
            </a:extLst>
          </p:cNvPr>
          <p:cNvSpPr txBox="1"/>
          <p:nvPr/>
        </p:nvSpPr>
        <p:spPr>
          <a:xfrm>
            <a:off x="838200" y="839741"/>
            <a:ext cx="3589867" cy="369332"/>
          </a:xfrm>
          <a:prstGeom prst="rect">
            <a:avLst/>
          </a:prstGeom>
          <a:noFill/>
        </p:spPr>
        <p:txBody>
          <a:bodyPr wrap="square" rtlCol="0">
            <a:spAutoFit/>
          </a:bodyPr>
          <a:lstStyle/>
          <a:p>
            <a:r>
              <a:rPr lang="en-IN" b="1" dirty="0"/>
              <a:t>Solar cell model</a:t>
            </a:r>
          </a:p>
        </p:txBody>
      </p:sp>
    </p:spTree>
    <p:extLst>
      <p:ext uri="{BB962C8B-B14F-4D97-AF65-F5344CB8AC3E}">
        <p14:creationId xmlns:p14="http://schemas.microsoft.com/office/powerpoint/2010/main" val="12969994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70</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438" name="Picture 24">
            <a:extLst>
              <a:ext uri="{FF2B5EF4-FFF2-40B4-BE49-F238E27FC236}">
                <a16:creationId xmlns:a16="http://schemas.microsoft.com/office/drawing/2014/main" id="{372E8F1C-B656-6DBA-1196-F3002003E4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818565"/>
            <a:ext cx="3154286"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25">
            <a:extLst>
              <a:ext uri="{FF2B5EF4-FFF2-40B4-BE49-F238E27FC236}">
                <a16:creationId xmlns:a16="http://schemas.microsoft.com/office/drawing/2014/main" id="{8FF66C81-B20A-A8DE-62C5-BFCFA7807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8906" y="807050"/>
            <a:ext cx="3165715"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26">
            <a:extLst>
              <a:ext uri="{FF2B5EF4-FFF2-40B4-BE49-F238E27FC236}">
                <a16:creationId xmlns:a16="http://schemas.microsoft.com/office/drawing/2014/main" id="{C56E0D18-EDCC-0CA6-A7E9-C688145D37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009" y="3200970"/>
            <a:ext cx="314285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7">
            <a:extLst>
              <a:ext uri="{FF2B5EF4-FFF2-40B4-BE49-F238E27FC236}">
                <a16:creationId xmlns:a16="http://schemas.microsoft.com/office/drawing/2014/main" id="{7366891A-B679-57FC-23AE-9888FC9C0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906" y="3200970"/>
            <a:ext cx="3154286"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8">
            <a:extLst>
              <a:ext uri="{FF2B5EF4-FFF2-40B4-BE49-F238E27FC236}">
                <a16:creationId xmlns:a16="http://schemas.microsoft.com/office/drawing/2014/main" id="{65BB7CE4-9532-0E55-56BF-F1764D0000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8428" y="809082"/>
            <a:ext cx="3131429"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0FD0BF7-0C51-A1CA-B8C3-DBDC9A37B562}"/>
              </a:ext>
            </a:extLst>
          </p:cNvPr>
          <p:cNvSpPr txBox="1"/>
          <p:nvPr/>
        </p:nvSpPr>
        <p:spPr>
          <a:xfrm>
            <a:off x="838200" y="5538875"/>
            <a:ext cx="6265333" cy="461665"/>
          </a:xfrm>
          <a:prstGeom prst="rect">
            <a:avLst/>
          </a:prstGeom>
          <a:noFill/>
        </p:spPr>
        <p:txBody>
          <a:bodyPr wrap="square" rtlCol="0">
            <a:spAutoFit/>
          </a:bodyPr>
          <a:lstStyle/>
          <a:p>
            <a:r>
              <a:rPr lang="en-IN" sz="1200" b="1" dirty="0">
                <a:effectLst/>
              </a:rPr>
              <a:t>Fig 32.</a:t>
            </a:r>
            <a:r>
              <a:rPr lang="en-IN" sz="1200" dirty="0">
                <a:effectLst/>
              </a:rPr>
              <a:t> (a), (b), (c), (d), (e) shows the SEM images for samples with x = 0, 0.33, 0.0.44, 0.55, and 0.66, respectively. (f) depicts the EDX spectrum for all samples. </a:t>
            </a:r>
            <a:endParaRPr lang="en-IN" dirty="0"/>
          </a:p>
        </p:txBody>
      </p:sp>
      <p:graphicFrame>
        <p:nvGraphicFramePr>
          <p:cNvPr id="9" name="Table 7">
            <a:extLst>
              <a:ext uri="{FF2B5EF4-FFF2-40B4-BE49-F238E27FC236}">
                <a16:creationId xmlns:a16="http://schemas.microsoft.com/office/drawing/2014/main" id="{8DAEE6AD-D67D-34A5-0239-47CC38354096}"/>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8CF7C700-943C-CD6D-C613-76693D3101E2}"/>
              </a:ext>
            </a:extLst>
          </p:cNvPr>
          <p:cNvSpPr txBox="1"/>
          <p:nvPr/>
        </p:nvSpPr>
        <p:spPr>
          <a:xfrm>
            <a:off x="7560732" y="3265307"/>
            <a:ext cx="3824818" cy="2031325"/>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Blip>
                <a:blip r:embed="rId8"/>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In our previous works, we observed the flake curving effect with increased Br concentration.</a:t>
            </a:r>
          </a:p>
          <a:p>
            <a:pPr marL="285750" marR="0" lvl="0" indent="-285750" algn="just" defTabSz="914400" rtl="0" eaLnBrk="0" fontAlgn="base" latinLnBrk="0" hangingPunct="0">
              <a:lnSpc>
                <a:spcPct val="100000"/>
              </a:lnSpc>
              <a:spcBef>
                <a:spcPct val="0"/>
              </a:spcBef>
              <a:spcAft>
                <a:spcPct val="0"/>
              </a:spcAft>
              <a:buClrTx/>
              <a:buSzTx/>
              <a:buBlip>
                <a:blip r:embed="rId8"/>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grain size distribution is 200-300 nm which is small.</a:t>
            </a:r>
          </a:p>
          <a:p>
            <a:pPr marL="285750" marR="0" lvl="0" indent="-285750" algn="just" defTabSz="914400" rtl="0" eaLnBrk="0" fontAlgn="base" latinLnBrk="0" hangingPunct="0">
              <a:lnSpc>
                <a:spcPct val="100000"/>
              </a:lnSpc>
              <a:spcBef>
                <a:spcPct val="0"/>
              </a:spcBef>
              <a:spcAft>
                <a:spcPct val="0"/>
              </a:spcAft>
              <a:buClrTx/>
              <a:buSzTx/>
              <a:buBlip>
                <a:blip r:embed="rId8"/>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Coexistence of flat and curved flakes is observed.</a:t>
            </a:r>
            <a:r>
              <a:rPr kumimoji="0" lang="en-US" altLang="en-US" sz="18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37180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71</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9">
            <a:extLst>
              <a:ext uri="{FF2B5EF4-FFF2-40B4-BE49-F238E27FC236}">
                <a16:creationId xmlns:a16="http://schemas.microsoft.com/office/drawing/2014/main" id="{0A5C167A-02A0-7A38-A10A-0DEED0F1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35730"/>
            <a:ext cx="4741133" cy="360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B94550-CF8F-6C9B-FCCC-584F95992BE3}"/>
              </a:ext>
            </a:extLst>
          </p:cNvPr>
          <p:cNvSpPr txBox="1"/>
          <p:nvPr/>
        </p:nvSpPr>
        <p:spPr>
          <a:xfrm>
            <a:off x="1052645" y="5005007"/>
            <a:ext cx="4526688" cy="584775"/>
          </a:xfrm>
          <a:prstGeom prst="rect">
            <a:avLst/>
          </a:prstGeom>
          <a:noFill/>
        </p:spPr>
        <p:txBody>
          <a:bodyPr wrap="none" rtlCol="0">
            <a:spAutoFit/>
          </a:bodyPr>
          <a:lstStyle/>
          <a:p>
            <a:r>
              <a:rPr lang="en-IN" sz="1600" b="1" dirty="0">
                <a:effectLst/>
                <a:latin typeface="Bell MT" panose="02020503060305020303" pitchFamily="18" charset="0"/>
              </a:rPr>
              <a:t>Fig 33.</a:t>
            </a:r>
            <a:r>
              <a:rPr lang="en-IN" sz="1600" dirty="0">
                <a:effectLst/>
                <a:latin typeface="Bell MT" panose="02020503060305020303" pitchFamily="18" charset="0"/>
              </a:rPr>
              <a:t> </a:t>
            </a:r>
            <a:r>
              <a:rPr lang="en-IN" sz="1600" dirty="0">
                <a:latin typeface="Bell MT" panose="02020503060305020303" pitchFamily="18" charset="0"/>
              </a:rPr>
              <a:t>D</a:t>
            </a:r>
            <a:r>
              <a:rPr lang="en-IN" sz="1600" dirty="0">
                <a:effectLst/>
                <a:latin typeface="Bell MT" panose="02020503060305020303" pitchFamily="18" charset="0"/>
              </a:rPr>
              <a:t>epicts the EDX spectrum for all samples. </a:t>
            </a:r>
            <a:endParaRPr lang="en-IN" sz="1600" dirty="0">
              <a:latin typeface="Bell MT" panose="02020503060305020303" pitchFamily="18" charset="0"/>
            </a:endParaRPr>
          </a:p>
          <a:p>
            <a:endParaRPr lang="en-IN" sz="1600" dirty="0">
              <a:latin typeface="Bell MT" panose="02020503060305020303" pitchFamily="18" charset="0"/>
            </a:endParaRPr>
          </a:p>
        </p:txBody>
      </p:sp>
      <p:graphicFrame>
        <p:nvGraphicFramePr>
          <p:cNvPr id="9" name="Table 7">
            <a:extLst>
              <a:ext uri="{FF2B5EF4-FFF2-40B4-BE49-F238E27FC236}">
                <a16:creationId xmlns:a16="http://schemas.microsoft.com/office/drawing/2014/main" id="{068EA491-24BE-E919-B82E-C434D6F0A2CC}"/>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11" name="TextBox 10">
            <a:extLst>
              <a:ext uri="{FF2B5EF4-FFF2-40B4-BE49-F238E27FC236}">
                <a16:creationId xmlns:a16="http://schemas.microsoft.com/office/drawing/2014/main" id="{6DF34DDE-1AF0-F15A-C3AE-222AF9F6A4AF}"/>
              </a:ext>
            </a:extLst>
          </p:cNvPr>
          <p:cNvSpPr txBox="1"/>
          <p:nvPr/>
        </p:nvSpPr>
        <p:spPr>
          <a:xfrm>
            <a:off x="5983818" y="2218267"/>
            <a:ext cx="5369982" cy="1477328"/>
          </a:xfrm>
          <a:prstGeom prst="rect">
            <a:avLst/>
          </a:prstGeom>
          <a:noFill/>
        </p:spPr>
        <p:txBody>
          <a:bodyPr wrap="square" rtlCol="0">
            <a:spAutoFit/>
          </a:bodyPr>
          <a:lstStyle/>
          <a:p>
            <a:pPr marL="285750" indent="-285750">
              <a:buBlip>
                <a:blip r:embed="rId4"/>
              </a:buBlip>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 can see that the Br percentage is increased, and the Cl percentage is decreased with an increase in Br doping amount. </a:t>
            </a:r>
          </a:p>
          <a:p>
            <a:pPr marL="285750" indent="-285750">
              <a:buBlip>
                <a:blip r:embed="rId4"/>
              </a:buBlip>
            </a:pPr>
            <a:r>
              <a:rPr kumimoji="0" lang="en-US" altLang="en-US" sz="18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Bi percentage almost stays the same, directly signifying the formation of desired samples.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8471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72</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6E236C0D-0314-D6CA-5B6C-AF1497B9EF46}"/>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8202" name="Picture 12">
            <a:extLst>
              <a:ext uri="{FF2B5EF4-FFF2-40B4-BE49-F238E27FC236}">
                <a16:creationId xmlns:a16="http://schemas.microsoft.com/office/drawing/2014/main" id="{0D104540-2D05-CBB3-E71D-B616E10EF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84156"/>
            <a:ext cx="261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15">
            <a:extLst>
              <a:ext uri="{FF2B5EF4-FFF2-40B4-BE49-F238E27FC236}">
                <a16:creationId xmlns:a16="http://schemas.microsoft.com/office/drawing/2014/main" id="{72C92BAF-DB6C-1F16-CC57-B25FD4C1E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56" y="3406051"/>
            <a:ext cx="25714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16">
            <a:extLst>
              <a:ext uri="{FF2B5EF4-FFF2-40B4-BE49-F238E27FC236}">
                <a16:creationId xmlns:a16="http://schemas.microsoft.com/office/drawing/2014/main" id="{E4567BA9-5283-7E47-FF66-2292EC1C4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161" y="3442043"/>
            <a:ext cx="2525714" cy="21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170F74-27EA-56D9-B55C-966A67A94B56}"/>
              </a:ext>
            </a:extLst>
          </p:cNvPr>
          <p:cNvSpPr txBox="1"/>
          <p:nvPr/>
        </p:nvSpPr>
        <p:spPr>
          <a:xfrm>
            <a:off x="838200" y="5638035"/>
            <a:ext cx="5273675" cy="738664"/>
          </a:xfrm>
          <a:prstGeom prst="rect">
            <a:avLst/>
          </a:prstGeom>
          <a:noFill/>
        </p:spPr>
        <p:txBody>
          <a:bodyPr wrap="square" rtlCol="0">
            <a:spAutoFit/>
          </a:bodyPr>
          <a:lstStyle/>
          <a:p>
            <a:r>
              <a:rPr lang="en-IN" sz="1400" b="1" dirty="0">
                <a:effectLst/>
                <a:latin typeface="Bell MT" panose="02020503060305020303" pitchFamily="18" charset="0"/>
              </a:rPr>
              <a:t>Fig 34.</a:t>
            </a:r>
            <a:r>
              <a:rPr lang="en-IN" sz="1400" dirty="0">
                <a:effectLst/>
                <a:latin typeface="Bell MT" panose="02020503060305020303" pitchFamily="18" charset="0"/>
              </a:rPr>
              <a:t> (a), (c) depicts the low temperature, and (b), (d) represent the temperature-dependent I-V (increasing and decreasing from 0 to 5 to 0 V) data for samples with x = 0, 0.33 respectively.</a:t>
            </a:r>
            <a:endParaRPr lang="en-IN" sz="1400" dirty="0">
              <a:effectLst/>
              <a:latin typeface="Bell MT" panose="02020503060305020303"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14C61C59-4F10-2A0D-1412-EBB637581273}"/>
              </a:ext>
            </a:extLst>
          </p:cNvPr>
          <p:cNvSpPr txBox="1"/>
          <p:nvPr/>
        </p:nvSpPr>
        <p:spPr>
          <a:xfrm>
            <a:off x="6340415" y="1160093"/>
            <a:ext cx="5045135" cy="3693319"/>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exhibition of hysteresis is attributed to the ion migration effect and is confirmed by many past reports.</a:t>
            </a:r>
          </a:p>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Besides, we also observe that at higher temperature the current value exhibits a maximum at a particular voltage and then decreased giving rise to the formation of a peak in the I-V curve.</a:t>
            </a:r>
          </a:p>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I-V plot for x=0 is demarcated by two distinct regions on either side of a peak maximum at a certain applied bias. This phenomenon may be attributed to ion migration due to external electric field bias.</a:t>
            </a:r>
          </a:p>
        </p:txBody>
      </p:sp>
      <p:pic>
        <p:nvPicPr>
          <p:cNvPr id="2" name="Picture 1">
            <a:extLst>
              <a:ext uri="{FF2B5EF4-FFF2-40B4-BE49-F238E27FC236}">
                <a16:creationId xmlns:a16="http://schemas.microsoft.com/office/drawing/2014/main" id="{68313C02-0725-CEB1-5856-06542CF80A2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70680" y="1084156"/>
            <a:ext cx="2556675" cy="2160000"/>
          </a:xfrm>
          <a:prstGeom prst="rect">
            <a:avLst/>
          </a:prstGeom>
        </p:spPr>
      </p:pic>
    </p:spTree>
    <p:extLst>
      <p:ext uri="{BB962C8B-B14F-4D97-AF65-F5344CB8AC3E}">
        <p14:creationId xmlns:p14="http://schemas.microsoft.com/office/powerpoint/2010/main" val="883164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73</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6E236C0D-0314-D6CA-5B6C-AF1497B9EF46}"/>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8202" name="Picture 12">
            <a:extLst>
              <a:ext uri="{FF2B5EF4-FFF2-40B4-BE49-F238E27FC236}">
                <a16:creationId xmlns:a16="http://schemas.microsoft.com/office/drawing/2014/main" id="{0D104540-2D05-CBB3-E71D-B616E10EF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84156"/>
            <a:ext cx="261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15">
            <a:extLst>
              <a:ext uri="{FF2B5EF4-FFF2-40B4-BE49-F238E27FC236}">
                <a16:creationId xmlns:a16="http://schemas.microsoft.com/office/drawing/2014/main" id="{72C92BAF-DB6C-1F16-CC57-B25FD4C1E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56" y="3406051"/>
            <a:ext cx="25714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16">
            <a:extLst>
              <a:ext uri="{FF2B5EF4-FFF2-40B4-BE49-F238E27FC236}">
                <a16:creationId xmlns:a16="http://schemas.microsoft.com/office/drawing/2014/main" id="{E4567BA9-5283-7E47-FF66-2292EC1C4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161" y="3442043"/>
            <a:ext cx="2525714" cy="21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170F74-27EA-56D9-B55C-966A67A94B56}"/>
              </a:ext>
            </a:extLst>
          </p:cNvPr>
          <p:cNvSpPr txBox="1"/>
          <p:nvPr/>
        </p:nvSpPr>
        <p:spPr>
          <a:xfrm>
            <a:off x="838200" y="5638035"/>
            <a:ext cx="5273675" cy="738664"/>
          </a:xfrm>
          <a:prstGeom prst="rect">
            <a:avLst/>
          </a:prstGeom>
          <a:noFill/>
        </p:spPr>
        <p:txBody>
          <a:bodyPr wrap="square" rtlCol="0">
            <a:spAutoFit/>
          </a:bodyPr>
          <a:lstStyle/>
          <a:p>
            <a:r>
              <a:rPr lang="en-IN" sz="1400" b="1" dirty="0">
                <a:effectLst/>
                <a:latin typeface="Bell MT" panose="02020503060305020303" pitchFamily="18" charset="0"/>
              </a:rPr>
              <a:t>Fig 34.</a:t>
            </a:r>
            <a:r>
              <a:rPr lang="en-IN" sz="1400" dirty="0">
                <a:effectLst/>
                <a:latin typeface="Bell MT" panose="02020503060305020303" pitchFamily="18" charset="0"/>
              </a:rPr>
              <a:t> (a), (c) depicts the low temperature, and (b), (d) represent the temperature dependent I-V (increasing and decreasing from 0 to 5 to 0 V) data for samples with x = 0, 0.33 respectively.</a:t>
            </a:r>
            <a:endParaRPr lang="en-IN" sz="1400" dirty="0">
              <a:effectLst/>
              <a:latin typeface="Bell MT" panose="02020503060305020303"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14C61C59-4F10-2A0D-1412-EBB637581273}"/>
              </a:ext>
            </a:extLst>
          </p:cNvPr>
          <p:cNvSpPr txBox="1"/>
          <p:nvPr/>
        </p:nvSpPr>
        <p:spPr>
          <a:xfrm>
            <a:off x="6340415" y="1160093"/>
            <a:ext cx="5114985" cy="4247317"/>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On the left side of the peak, increase in current is dominated by flow of electrons due to applied external electric field. As the external field is increased, the ion migration gives rise to a partial phase segregation induces electric field opposite to the applied electric field. </a:t>
            </a:r>
          </a:p>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This plausibly gives rise to a maximum in the I-V plot beyond which the induced field becomes strong enough to reduce the current as can be seen on the right side of the peak. </a:t>
            </a:r>
          </a:p>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When the applied bias is low, the process of ion migration may be reversible, however, after a certain applied field, the ion migration process leads to phase segregation in the sample which eventually becomes an irreversible one. </a:t>
            </a:r>
          </a:p>
        </p:txBody>
      </p:sp>
      <p:pic>
        <p:nvPicPr>
          <p:cNvPr id="7" name="Picture 6">
            <a:extLst>
              <a:ext uri="{FF2B5EF4-FFF2-40B4-BE49-F238E27FC236}">
                <a16:creationId xmlns:a16="http://schemas.microsoft.com/office/drawing/2014/main" id="{A6D4A37E-27A4-AA45-7B9C-70792BA5CD7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70680" y="1084156"/>
            <a:ext cx="2556675" cy="2160000"/>
          </a:xfrm>
          <a:prstGeom prst="rect">
            <a:avLst/>
          </a:prstGeom>
        </p:spPr>
      </p:pic>
    </p:spTree>
    <p:extLst>
      <p:ext uri="{BB962C8B-B14F-4D97-AF65-F5344CB8AC3E}">
        <p14:creationId xmlns:p14="http://schemas.microsoft.com/office/powerpoint/2010/main" val="528486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74</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6E236C0D-0314-D6CA-5B6C-AF1497B9EF46}"/>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8202" name="Picture 12">
            <a:extLst>
              <a:ext uri="{FF2B5EF4-FFF2-40B4-BE49-F238E27FC236}">
                <a16:creationId xmlns:a16="http://schemas.microsoft.com/office/drawing/2014/main" id="{0D104540-2D05-CBB3-E71D-B616E10EF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84156"/>
            <a:ext cx="261714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15">
            <a:extLst>
              <a:ext uri="{FF2B5EF4-FFF2-40B4-BE49-F238E27FC236}">
                <a16:creationId xmlns:a16="http://schemas.microsoft.com/office/drawing/2014/main" id="{72C92BAF-DB6C-1F16-CC57-B25FD4C1E7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56" y="3406051"/>
            <a:ext cx="25714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16">
            <a:extLst>
              <a:ext uri="{FF2B5EF4-FFF2-40B4-BE49-F238E27FC236}">
                <a16:creationId xmlns:a16="http://schemas.microsoft.com/office/drawing/2014/main" id="{E4567BA9-5283-7E47-FF66-2292EC1C4C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6161" y="3442043"/>
            <a:ext cx="2525714" cy="21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170F74-27EA-56D9-B55C-966A67A94B56}"/>
              </a:ext>
            </a:extLst>
          </p:cNvPr>
          <p:cNvSpPr txBox="1"/>
          <p:nvPr/>
        </p:nvSpPr>
        <p:spPr>
          <a:xfrm>
            <a:off x="838200" y="5638035"/>
            <a:ext cx="5273675" cy="738664"/>
          </a:xfrm>
          <a:prstGeom prst="rect">
            <a:avLst/>
          </a:prstGeom>
          <a:noFill/>
        </p:spPr>
        <p:txBody>
          <a:bodyPr wrap="square" rtlCol="0">
            <a:spAutoFit/>
          </a:bodyPr>
          <a:lstStyle/>
          <a:p>
            <a:r>
              <a:rPr lang="en-IN" sz="1400" b="1" dirty="0">
                <a:effectLst/>
                <a:latin typeface="Bell MT" panose="02020503060305020303" pitchFamily="18" charset="0"/>
              </a:rPr>
              <a:t>Fig 34 .</a:t>
            </a:r>
            <a:r>
              <a:rPr lang="en-IN" sz="1400" dirty="0">
                <a:effectLst/>
                <a:latin typeface="Bell MT" panose="02020503060305020303" pitchFamily="18" charset="0"/>
              </a:rPr>
              <a:t> (a), (c) depicts the low temperature, and (b), (d) represent the temperature dependent I-V (increasing and decreasing from 0 to 5 to 0 V) data for samples with x = 0, 0.33 respectively.</a:t>
            </a:r>
            <a:endParaRPr lang="en-IN" sz="1400" dirty="0">
              <a:effectLst/>
              <a:latin typeface="Bell MT" panose="02020503060305020303"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14C61C59-4F10-2A0D-1412-EBB637581273}"/>
              </a:ext>
            </a:extLst>
          </p:cNvPr>
          <p:cNvSpPr txBox="1"/>
          <p:nvPr/>
        </p:nvSpPr>
        <p:spPr>
          <a:xfrm>
            <a:off x="6340415" y="1160093"/>
            <a:ext cx="5114985" cy="2862322"/>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Consequently, when the scanning cycle is reversed 5 to 0 V, the I-V plot does follow a different path for the growth of current giving rise to a hysteresis effect.</a:t>
            </a:r>
          </a:p>
          <a:p>
            <a:pPr marL="285750" marR="0" lvl="0" indent="-285750" algn="just" defTabSz="914400" rtl="0" eaLnBrk="0" fontAlgn="base" latinLnBrk="0" hangingPunct="0">
              <a:lnSpc>
                <a:spcPct val="100000"/>
              </a:lnSpc>
              <a:spcBef>
                <a:spcPct val="0"/>
              </a:spcBef>
              <a:spcAft>
                <a:spcPct val="0"/>
              </a:spcAft>
              <a:buClrTx/>
              <a:buSzTx/>
              <a:buBlip>
                <a:blip r:embed="rId6"/>
              </a:buBlip>
              <a:tabLst/>
            </a:pP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above discussion clearly confirms the role of ion migration and phase segregation in controlling the electron transport in perovskite materials which has far-reaching consequences on the stability and efficiency of the solar cell device.</a:t>
            </a:r>
            <a:endParaRPr kumimoji="0" lang="en-US" altLang="en-US" sz="1100" b="0" i="0" u="none" strike="noStrike" cap="none" normalizeH="0" baseline="0" dirty="0">
              <a:ln>
                <a:noFill/>
              </a:ln>
              <a:solidFill>
                <a:schemeClr val="tx1"/>
              </a:solidFill>
              <a:effectLst/>
            </a:endParaRPr>
          </a:p>
        </p:txBody>
      </p:sp>
      <p:pic>
        <p:nvPicPr>
          <p:cNvPr id="10" name="Picture 9">
            <a:extLst>
              <a:ext uri="{FF2B5EF4-FFF2-40B4-BE49-F238E27FC236}">
                <a16:creationId xmlns:a16="http://schemas.microsoft.com/office/drawing/2014/main" id="{9EEF6997-99EB-DC75-DBB3-762349FED1F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570680" y="1084156"/>
            <a:ext cx="2556675" cy="2160000"/>
          </a:xfrm>
          <a:prstGeom prst="rect">
            <a:avLst/>
          </a:prstGeom>
        </p:spPr>
      </p:pic>
    </p:spTree>
    <p:extLst>
      <p:ext uri="{BB962C8B-B14F-4D97-AF65-F5344CB8AC3E}">
        <p14:creationId xmlns:p14="http://schemas.microsoft.com/office/powerpoint/2010/main" val="919181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75</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505" name="Picture 31">
            <a:extLst>
              <a:ext uri="{FF2B5EF4-FFF2-40B4-BE49-F238E27FC236}">
                <a16:creationId xmlns:a16="http://schemas.microsoft.com/office/drawing/2014/main" id="{99FC121B-2EC7-78F3-AA63-D3EAC7F83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8" r="298"/>
          <a:stretch>
            <a:fillRect/>
          </a:stretch>
        </p:blipFill>
        <p:spPr bwMode="auto">
          <a:xfrm>
            <a:off x="838200" y="1158666"/>
            <a:ext cx="4380952" cy="360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7EF8336-09B1-09CE-1A10-3991B997462E}"/>
              </a:ext>
            </a:extLst>
          </p:cNvPr>
          <p:cNvSpPr txBox="1"/>
          <p:nvPr/>
        </p:nvSpPr>
        <p:spPr>
          <a:xfrm>
            <a:off x="649827" y="4896553"/>
            <a:ext cx="4793442" cy="584775"/>
          </a:xfrm>
          <a:prstGeom prst="rect">
            <a:avLst/>
          </a:prstGeom>
          <a:noFill/>
        </p:spPr>
        <p:txBody>
          <a:bodyPr wrap="square" rtlCol="0">
            <a:spAutoFit/>
          </a:bodyPr>
          <a:lstStyle/>
          <a:p>
            <a:r>
              <a:rPr lang="en-IN" sz="1600" b="1" dirty="0">
                <a:effectLst/>
                <a:latin typeface="Bell MT" panose="02020503060305020303" pitchFamily="18" charset="0"/>
              </a:rPr>
              <a:t>Fig 35. </a:t>
            </a:r>
            <a:r>
              <a:rPr lang="en-IN" sz="1600" dirty="0">
                <a:effectLst/>
                <a:latin typeface="Bell MT" panose="02020503060305020303" pitchFamily="18" charset="0"/>
              </a:rPr>
              <a:t>Maximum current value at voltage vs. temperature plot.</a:t>
            </a:r>
            <a:endParaRPr lang="en-IN" sz="1600" dirty="0">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9" name="Table 7">
            <a:extLst>
              <a:ext uri="{FF2B5EF4-FFF2-40B4-BE49-F238E27FC236}">
                <a16:creationId xmlns:a16="http://schemas.microsoft.com/office/drawing/2014/main" id="{92DBF719-6024-59F3-6F4F-68420D2C1810}"/>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9DB82E94-5D26-11A6-BF0B-5118DF52B51C}"/>
              </a:ext>
            </a:extLst>
          </p:cNvPr>
          <p:cNvSpPr txBox="1"/>
          <p:nvPr/>
        </p:nvSpPr>
        <p:spPr>
          <a:xfrm>
            <a:off x="5443268" y="1250506"/>
            <a:ext cx="5942282" cy="3416320"/>
          </a:xfrm>
          <a:prstGeom prst="rect">
            <a:avLst/>
          </a:prstGeom>
          <a:noFill/>
        </p:spPr>
        <p:txBody>
          <a:bodyPr wrap="square" rtlCol="0">
            <a:spAutoFit/>
          </a:bodyPr>
          <a:lstStyle/>
          <a:p>
            <a:pPr marL="285750" indent="-285750">
              <a:buBlip>
                <a:blip r:embed="rId4"/>
              </a:buBlip>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I-V plot with external photo bias is plotted which shows almost the same hysteresis </a:t>
            </a:r>
            <a:r>
              <a:rPr kumimoji="0" lang="en-US" altLang="en-US" b="0" i="0" u="none" strike="noStrike" cap="none" normalizeH="0" baseline="0" dirty="0" err="1">
                <a:ln>
                  <a:noFill/>
                </a:ln>
                <a:solidFill>
                  <a:schemeClr val="tx1"/>
                </a:solidFill>
                <a:effectLst/>
                <a:ea typeface="Calibri" panose="020F0502020204030204" pitchFamily="34" charset="0"/>
                <a:cs typeface="Times New Roman" panose="02020603050405020304" pitchFamily="18" charset="0"/>
              </a:rPr>
              <a:t>behaviour</a:t>
            </a: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t>
            </a:r>
          </a:p>
          <a:p>
            <a:pPr marL="285750" indent="-285750">
              <a:buBlip>
                <a:blip r:embed="rId4"/>
              </a:buBlip>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With applied photo bias the voltage–temperature curve shifts downward.</a:t>
            </a:r>
          </a:p>
          <a:p>
            <a:pPr marL="285750" indent="-285750">
              <a:buBlip>
                <a:blip r:embed="rId4"/>
              </a:buBlip>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This phenomenon can be explained by the ion migration due to incident photo bias. </a:t>
            </a:r>
          </a:p>
          <a:p>
            <a:pPr marL="285750" indent="-285750">
              <a:buBlip>
                <a:blip r:embed="rId4"/>
              </a:buBlip>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As explained earlier, phase segregation is an accumulative process initiated by ion migration. </a:t>
            </a:r>
          </a:p>
          <a:p>
            <a:pPr marL="285750" indent="-285750">
              <a:buBlip>
                <a:blip r:embed="rId4"/>
              </a:buBlip>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External photo bias increases the number of migrated ions so phase segregation is achieved with low external electric field bias. </a:t>
            </a:r>
            <a:endParaRPr kumimoji="0" lang="en-US" altLang="en-US" b="0" i="0" u="none" strike="noStrike" cap="none" normalizeH="0" baseline="0" dirty="0">
              <a:ln>
                <a:noFill/>
              </a:ln>
              <a:solidFill>
                <a:schemeClr val="tx1"/>
              </a:solidFill>
              <a:effectLst/>
            </a:endParaRPr>
          </a:p>
          <a:p>
            <a:endParaRPr lang="en-IN" dirty="0"/>
          </a:p>
        </p:txBody>
      </p:sp>
    </p:spTree>
    <p:extLst>
      <p:ext uri="{BB962C8B-B14F-4D97-AF65-F5344CB8AC3E}">
        <p14:creationId xmlns:p14="http://schemas.microsoft.com/office/powerpoint/2010/main" val="13130640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76</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466" name="Picture 10">
            <a:extLst>
              <a:ext uri="{FF2B5EF4-FFF2-40B4-BE49-F238E27FC236}">
                <a16:creationId xmlns:a16="http://schemas.microsoft.com/office/drawing/2014/main" id="{D0A99236-5942-1443-94FD-8E855860E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56" y="891619"/>
            <a:ext cx="25714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11">
            <a:extLst>
              <a:ext uri="{FF2B5EF4-FFF2-40B4-BE49-F238E27FC236}">
                <a16:creationId xmlns:a16="http://schemas.microsoft.com/office/drawing/2014/main" id="{B422630B-19CE-1EE7-0723-467DE1943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774" y="891619"/>
            <a:ext cx="263358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4">
            <a:extLst>
              <a:ext uri="{FF2B5EF4-FFF2-40B4-BE49-F238E27FC236}">
                <a16:creationId xmlns:a16="http://schemas.microsoft.com/office/drawing/2014/main" id="{8AFDFC06-262A-9955-84D3-61B200C34C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32" y="3051619"/>
            <a:ext cx="264255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5">
            <a:extLst>
              <a:ext uri="{FF2B5EF4-FFF2-40B4-BE49-F238E27FC236}">
                <a16:creationId xmlns:a16="http://schemas.microsoft.com/office/drawing/2014/main" id="{1FB09362-C3B5-2BD1-391C-34DBB2B5D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61" y="3051619"/>
            <a:ext cx="2596596"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32A875-289F-9B58-43D0-560856116FBE}"/>
              </a:ext>
            </a:extLst>
          </p:cNvPr>
          <p:cNvSpPr txBox="1"/>
          <p:nvPr/>
        </p:nvSpPr>
        <p:spPr>
          <a:xfrm>
            <a:off x="917249" y="5259489"/>
            <a:ext cx="5328301" cy="738664"/>
          </a:xfrm>
          <a:prstGeom prst="rect">
            <a:avLst/>
          </a:prstGeom>
          <a:noFill/>
        </p:spPr>
        <p:txBody>
          <a:bodyPr wrap="square" rtlCol="0">
            <a:spAutoFit/>
          </a:bodyPr>
          <a:lstStyle/>
          <a:p>
            <a:r>
              <a:rPr lang="en-IN" sz="1400" b="1" dirty="0">
                <a:effectLst/>
                <a:latin typeface="Bell MT" panose="02020503060305020303" pitchFamily="18" charset="0"/>
              </a:rPr>
              <a:t>Fig 36.</a:t>
            </a:r>
            <a:r>
              <a:rPr lang="en-IN" sz="1400" dirty="0">
                <a:effectLst/>
                <a:latin typeface="Bell MT" panose="02020503060305020303" pitchFamily="18" charset="0"/>
              </a:rPr>
              <a:t> (a), (c), (e), (g), (</a:t>
            </a:r>
            <a:r>
              <a:rPr lang="en-IN" sz="1400" dirty="0" err="1">
                <a:effectLst/>
                <a:latin typeface="Bell MT" panose="02020503060305020303" pitchFamily="18" charset="0"/>
              </a:rPr>
              <a:t>i</a:t>
            </a:r>
            <a:r>
              <a:rPr lang="en-IN" sz="1400" dirty="0">
                <a:effectLst/>
                <a:latin typeface="Bell MT" panose="02020503060305020303" pitchFamily="18" charset="0"/>
              </a:rPr>
              <a:t>) depict the low temperature, and (b), (d), (f), (h), (j) depicts the high-temperature I-t data for samples with x = 0, 0.33, 0.0.44, 0.55, 0.66, respectively.</a:t>
            </a:r>
            <a:endParaRPr lang="en-IN" sz="1400" dirty="0">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3" name="Table 7">
            <a:extLst>
              <a:ext uri="{FF2B5EF4-FFF2-40B4-BE49-F238E27FC236}">
                <a16:creationId xmlns:a16="http://schemas.microsoft.com/office/drawing/2014/main" id="{6E236C0D-0314-D6CA-5B6C-AF1497B9EF46}"/>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9" name="TextBox 8">
            <a:extLst>
              <a:ext uri="{FF2B5EF4-FFF2-40B4-BE49-F238E27FC236}">
                <a16:creationId xmlns:a16="http://schemas.microsoft.com/office/drawing/2014/main" id="{3C78B562-95F0-2DC3-3BA0-D6C2F1086B32}"/>
              </a:ext>
            </a:extLst>
          </p:cNvPr>
          <p:cNvSpPr txBox="1"/>
          <p:nvPr/>
        </p:nvSpPr>
        <p:spPr>
          <a:xfrm>
            <a:off x="6288646" y="891619"/>
            <a:ext cx="5065152" cy="4247317"/>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NPC phenomenon is observed to be reversible and transient. The reversibility and transient nature of the process suggest that the process is dominated by the effect of ion migration (reversible) without being phase segregated (irreversible).</a:t>
            </a:r>
          </a:p>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Fast ion migration or phase segregation was already reported by </a:t>
            </a:r>
            <a:r>
              <a:rPr kumimoji="0" lang="en-US" altLang="en-US" b="0" i="0" u="none" strike="noStrike" cap="none" normalizeH="0" baseline="0" dirty="0" err="1">
                <a:ln>
                  <a:noFill/>
                </a:ln>
                <a:solidFill>
                  <a:schemeClr val="tx1"/>
                </a:solidFill>
                <a:effectLst/>
                <a:ea typeface="Calibri" panose="020F0502020204030204" pitchFamily="34" charset="0"/>
                <a:cs typeface="Times New Roman" panose="02020603050405020304" pitchFamily="18" charset="0"/>
              </a:rPr>
              <a:t>Suchan</a:t>
            </a: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et.al..</a:t>
            </a:r>
          </a:p>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We propose that the nucleation of migrated charges is energetically more favorable when the sample is under illumination. </a:t>
            </a:r>
          </a:p>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opposing electric field due to ion migration-induced effect leads to the reduction in current, giving rise to the observed negative photoconduction in our samples. </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709333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77</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466" name="Picture 10">
            <a:extLst>
              <a:ext uri="{FF2B5EF4-FFF2-40B4-BE49-F238E27FC236}">
                <a16:creationId xmlns:a16="http://schemas.microsoft.com/office/drawing/2014/main" id="{D0A99236-5942-1443-94FD-8E855860E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56" y="891619"/>
            <a:ext cx="25714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11">
            <a:extLst>
              <a:ext uri="{FF2B5EF4-FFF2-40B4-BE49-F238E27FC236}">
                <a16:creationId xmlns:a16="http://schemas.microsoft.com/office/drawing/2014/main" id="{B422630B-19CE-1EE7-0723-467DE1943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774" y="891619"/>
            <a:ext cx="263358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4">
            <a:extLst>
              <a:ext uri="{FF2B5EF4-FFF2-40B4-BE49-F238E27FC236}">
                <a16:creationId xmlns:a16="http://schemas.microsoft.com/office/drawing/2014/main" id="{8AFDFC06-262A-9955-84D3-61B200C34C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32" y="3051619"/>
            <a:ext cx="264255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5">
            <a:extLst>
              <a:ext uri="{FF2B5EF4-FFF2-40B4-BE49-F238E27FC236}">
                <a16:creationId xmlns:a16="http://schemas.microsoft.com/office/drawing/2014/main" id="{1FB09362-C3B5-2BD1-391C-34DBB2B5D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61" y="3051619"/>
            <a:ext cx="2596596"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32A875-289F-9B58-43D0-560856116FBE}"/>
              </a:ext>
            </a:extLst>
          </p:cNvPr>
          <p:cNvSpPr txBox="1"/>
          <p:nvPr/>
        </p:nvSpPr>
        <p:spPr>
          <a:xfrm>
            <a:off x="917249" y="5259489"/>
            <a:ext cx="5328301" cy="738664"/>
          </a:xfrm>
          <a:prstGeom prst="rect">
            <a:avLst/>
          </a:prstGeom>
          <a:noFill/>
        </p:spPr>
        <p:txBody>
          <a:bodyPr wrap="square" rtlCol="0">
            <a:spAutoFit/>
          </a:bodyPr>
          <a:lstStyle/>
          <a:p>
            <a:r>
              <a:rPr lang="en-IN" sz="1400" b="1" dirty="0">
                <a:effectLst/>
                <a:latin typeface="Bell MT" panose="02020503060305020303" pitchFamily="18" charset="0"/>
              </a:rPr>
              <a:t>Fig 36.</a:t>
            </a:r>
            <a:r>
              <a:rPr lang="en-IN" sz="1400" dirty="0">
                <a:effectLst/>
                <a:latin typeface="Bell MT" panose="02020503060305020303" pitchFamily="18" charset="0"/>
              </a:rPr>
              <a:t> (a), (c), (e), (g), (</a:t>
            </a:r>
            <a:r>
              <a:rPr lang="en-IN" sz="1400" dirty="0" err="1">
                <a:effectLst/>
                <a:latin typeface="Bell MT" panose="02020503060305020303" pitchFamily="18" charset="0"/>
              </a:rPr>
              <a:t>i</a:t>
            </a:r>
            <a:r>
              <a:rPr lang="en-IN" sz="1400" dirty="0">
                <a:effectLst/>
                <a:latin typeface="Bell MT" panose="02020503060305020303" pitchFamily="18" charset="0"/>
              </a:rPr>
              <a:t>) depict the low temperature, and (b), (d), (f), (h), (j) depicts the high-temperature I-t data for samples with x = 0, 0.33, 0.0.44, 0.55, 0.66, respectively.</a:t>
            </a:r>
            <a:endParaRPr lang="en-IN" sz="1400" dirty="0">
              <a:effectLst/>
              <a:latin typeface="Bell MT" panose="02020503060305020303" pitchFamily="18" charset="0"/>
              <a:ea typeface="Calibri" panose="020F0502020204030204" pitchFamily="34" charset="0"/>
              <a:cs typeface="Times New Roman" panose="02020603050405020304" pitchFamily="18" charset="0"/>
            </a:endParaRPr>
          </a:p>
        </p:txBody>
      </p:sp>
      <p:graphicFrame>
        <p:nvGraphicFramePr>
          <p:cNvPr id="3" name="Table 7">
            <a:extLst>
              <a:ext uri="{FF2B5EF4-FFF2-40B4-BE49-F238E27FC236}">
                <a16:creationId xmlns:a16="http://schemas.microsoft.com/office/drawing/2014/main" id="{6E236C0D-0314-D6CA-5B6C-AF1497B9EF46}"/>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9" name="TextBox 8">
            <a:extLst>
              <a:ext uri="{FF2B5EF4-FFF2-40B4-BE49-F238E27FC236}">
                <a16:creationId xmlns:a16="http://schemas.microsoft.com/office/drawing/2014/main" id="{3C78B562-95F0-2DC3-3BA0-D6C2F1086B32}"/>
              </a:ext>
            </a:extLst>
          </p:cNvPr>
          <p:cNvSpPr txBox="1"/>
          <p:nvPr/>
        </p:nvSpPr>
        <p:spPr>
          <a:xfrm>
            <a:off x="6245550" y="891619"/>
            <a:ext cx="5108248" cy="4247317"/>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For x = 0, the case may be explained by the process of ion migration of only halide ions (Cl</a:t>
            </a:r>
            <a:r>
              <a:rPr kumimoji="0" lang="en-US" altLang="en-US"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a:t>
            </a: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under light illumination.</a:t>
            </a:r>
          </a:p>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When the photo bias is applied, migration of halide ions gives rise to a thermodynamically stable configuration and recovers its original position instantly when the photo bias is removed leading to the observed reversibility of the process.</a:t>
            </a:r>
          </a:p>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scenario changes for a mixed halide perovskite, as the case for our samples </a:t>
            </a:r>
            <a:r>
              <a:rPr kumimoji="0" lang="en-US" altLang="en-US" b="0" i="0" u="none" strike="noStrike" cap="none" normalizeH="0" baseline="0" dirty="0" err="1">
                <a:ln>
                  <a:noFill/>
                </a:ln>
                <a:solidFill>
                  <a:schemeClr val="tx1"/>
                </a:solidFill>
                <a:effectLst/>
                <a:ea typeface="Calibri" panose="020F0502020204030204" pitchFamily="34" charset="0"/>
                <a:cs typeface="Times New Roman" panose="02020603050405020304" pitchFamily="18" charset="0"/>
              </a:rPr>
              <a:t>MABiBrCl</a:t>
            </a: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To be noted that, there is a significant difference in mass (Br is heavier than Cl) and mobility (Cl is more mobile) values for two halide ions Cl</a:t>
            </a:r>
            <a:r>
              <a:rPr kumimoji="0" lang="en-US" altLang="en-US"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a:t>
            </a: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and Br</a:t>
            </a:r>
            <a:r>
              <a:rPr kumimoji="0" lang="en-US" altLang="en-US" b="0" i="0" u="none" strike="noStrike" cap="none" normalizeH="0" baseline="30000" dirty="0">
                <a:ln>
                  <a:noFill/>
                </a:ln>
                <a:solidFill>
                  <a:schemeClr val="tx1"/>
                </a:solidFill>
                <a:effectLst/>
                <a:ea typeface="Calibri" panose="020F0502020204030204" pitchFamily="34" charset="0"/>
                <a:cs typeface="Times New Roman" panose="02020603050405020304" pitchFamily="18" charset="0"/>
              </a:rPr>
              <a:t>-</a:t>
            </a: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9210290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78</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466" name="Picture 10">
            <a:extLst>
              <a:ext uri="{FF2B5EF4-FFF2-40B4-BE49-F238E27FC236}">
                <a16:creationId xmlns:a16="http://schemas.microsoft.com/office/drawing/2014/main" id="{D0A99236-5942-1443-94FD-8E855860E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056" y="891619"/>
            <a:ext cx="2571429"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465" name="Picture 11">
            <a:extLst>
              <a:ext uri="{FF2B5EF4-FFF2-40B4-BE49-F238E27FC236}">
                <a16:creationId xmlns:a16="http://schemas.microsoft.com/office/drawing/2014/main" id="{B422630B-19CE-1EE7-0723-467DE1943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1774" y="891619"/>
            <a:ext cx="263358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4">
            <a:extLst>
              <a:ext uri="{FF2B5EF4-FFF2-40B4-BE49-F238E27FC236}">
                <a16:creationId xmlns:a16="http://schemas.microsoft.com/office/drawing/2014/main" id="{8AFDFC06-262A-9955-84D3-61B200C34C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932" y="3051619"/>
            <a:ext cx="2642553"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5">
            <a:extLst>
              <a:ext uri="{FF2B5EF4-FFF2-40B4-BE49-F238E27FC236}">
                <a16:creationId xmlns:a16="http://schemas.microsoft.com/office/drawing/2014/main" id="{1FB09362-C3B5-2BD1-391C-34DBB2B5D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8761" y="3051619"/>
            <a:ext cx="2596596" cy="216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C32A875-289F-9B58-43D0-560856116FBE}"/>
              </a:ext>
            </a:extLst>
          </p:cNvPr>
          <p:cNvSpPr txBox="1"/>
          <p:nvPr/>
        </p:nvSpPr>
        <p:spPr>
          <a:xfrm>
            <a:off x="917249" y="5259489"/>
            <a:ext cx="5328301" cy="646331"/>
          </a:xfrm>
          <a:prstGeom prst="rect">
            <a:avLst/>
          </a:prstGeom>
          <a:noFill/>
        </p:spPr>
        <p:txBody>
          <a:bodyPr wrap="square" rtlCol="0">
            <a:spAutoFit/>
          </a:bodyPr>
          <a:lstStyle/>
          <a:p>
            <a:r>
              <a:rPr lang="en-IN" sz="1200" b="1" dirty="0">
                <a:effectLst/>
              </a:rPr>
              <a:t>Fig 36. </a:t>
            </a:r>
            <a:r>
              <a:rPr lang="en-IN" sz="1200" dirty="0">
                <a:effectLst/>
              </a:rPr>
              <a:t>(a), (c), (e), (g), (</a:t>
            </a:r>
            <a:r>
              <a:rPr lang="en-IN" sz="1200" dirty="0" err="1">
                <a:effectLst/>
              </a:rPr>
              <a:t>i</a:t>
            </a:r>
            <a:r>
              <a:rPr lang="en-IN" sz="1200" dirty="0">
                <a:effectLst/>
              </a:rPr>
              <a:t>) depict the low temperature, and (b), (d), (f), (h), (j) depicts the high-temperature I-t data for samples with x = 0, 0.33, 0.0.44, 0.55, 0.66, respectively.</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3" name="Table 7">
            <a:extLst>
              <a:ext uri="{FF2B5EF4-FFF2-40B4-BE49-F238E27FC236}">
                <a16:creationId xmlns:a16="http://schemas.microsoft.com/office/drawing/2014/main" id="{6E236C0D-0314-D6CA-5B6C-AF1497B9EF46}"/>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9" name="TextBox 8">
            <a:extLst>
              <a:ext uri="{FF2B5EF4-FFF2-40B4-BE49-F238E27FC236}">
                <a16:creationId xmlns:a16="http://schemas.microsoft.com/office/drawing/2014/main" id="{3C78B562-95F0-2DC3-3BA0-D6C2F1086B32}"/>
              </a:ext>
            </a:extLst>
          </p:cNvPr>
          <p:cNvSpPr txBox="1"/>
          <p:nvPr/>
        </p:nvSpPr>
        <p:spPr>
          <a:xfrm>
            <a:off x="6288646" y="891619"/>
            <a:ext cx="5065152" cy="2862322"/>
          </a:xfrm>
          <a:prstGeom prst="rect">
            <a:avLst/>
          </a:prstGeom>
          <a:noFill/>
        </p:spPr>
        <p:txBody>
          <a:bodyPr wrap="square" rtlCol="0">
            <a:spAutoFit/>
          </a:bodyPr>
          <a:lstStyle/>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This, in turn, leads to two different thermodynamical stable states with different energy minimums.</a:t>
            </a:r>
          </a:p>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As the temperature is increased (300 K here), the ions gain sufficient energy giving a more mixed state of halide ion (both Br and Cl) configuration, and the screening effect is reduced. </a:t>
            </a:r>
          </a:p>
          <a:p>
            <a:pPr marL="285750" marR="0" lvl="0" indent="-285750" algn="just" defTabSz="914400" rtl="0" eaLnBrk="0" fontAlgn="base" latinLnBrk="0" hangingPunct="0">
              <a:lnSpc>
                <a:spcPct val="100000"/>
              </a:lnSpc>
              <a:spcBef>
                <a:spcPct val="0"/>
              </a:spcBef>
              <a:spcAft>
                <a:spcPct val="0"/>
              </a:spcAft>
              <a:buClrTx/>
              <a:buSzTx/>
              <a:buBlip>
                <a:blip r:embed="rId7"/>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Although NPC is less dominant, the process is still reversible and transient.</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0656344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79</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529" name="Picture 17">
            <a:extLst>
              <a:ext uri="{FF2B5EF4-FFF2-40B4-BE49-F238E27FC236}">
                <a16:creationId xmlns:a16="http://schemas.microsoft.com/office/drawing/2014/main" id="{5FCC7610-567D-7183-16D2-D988E25D7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37" b="537"/>
          <a:stretch>
            <a:fillRect/>
          </a:stretch>
        </p:blipFill>
        <p:spPr bwMode="auto">
          <a:xfrm>
            <a:off x="838200" y="1171574"/>
            <a:ext cx="4285714" cy="360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7">
            <a:extLst>
              <a:ext uri="{FF2B5EF4-FFF2-40B4-BE49-F238E27FC236}">
                <a16:creationId xmlns:a16="http://schemas.microsoft.com/office/drawing/2014/main" id="{874E9586-0D53-A666-255B-FD2A697CA742}"/>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95FCD5D1-F7EE-B130-B986-0CEEBA1D210F}"/>
              </a:ext>
            </a:extLst>
          </p:cNvPr>
          <p:cNvSpPr txBox="1"/>
          <p:nvPr/>
        </p:nvSpPr>
        <p:spPr>
          <a:xfrm>
            <a:off x="612973" y="5015194"/>
            <a:ext cx="4736168" cy="307777"/>
          </a:xfrm>
          <a:prstGeom prst="rect">
            <a:avLst/>
          </a:prstGeom>
          <a:noFill/>
        </p:spPr>
        <p:txBody>
          <a:bodyPr wrap="none" rtlCol="0">
            <a:spAutoFit/>
          </a:bodyPr>
          <a:lstStyle/>
          <a:p>
            <a:r>
              <a:rPr lang="en-IN" sz="1400" b="1" dirty="0">
                <a:latin typeface="Bell MT" panose="02020503060305020303" pitchFamily="18" charset="0"/>
              </a:rPr>
              <a:t>Fig 37. </a:t>
            </a:r>
            <a:r>
              <a:rPr lang="en-IN" sz="1400" dirty="0">
                <a:latin typeface="Bell MT" panose="02020503060305020303" pitchFamily="18" charset="0"/>
              </a:rPr>
              <a:t>Decrease in photo negative current with Br-content </a:t>
            </a:r>
          </a:p>
        </p:txBody>
      </p:sp>
      <p:sp>
        <p:nvSpPr>
          <p:cNvPr id="7" name="TextBox 6">
            <a:extLst>
              <a:ext uri="{FF2B5EF4-FFF2-40B4-BE49-F238E27FC236}">
                <a16:creationId xmlns:a16="http://schemas.microsoft.com/office/drawing/2014/main" id="{B6CD915F-ED33-D81B-B1A9-B25A4B889641}"/>
              </a:ext>
            </a:extLst>
          </p:cNvPr>
          <p:cNvSpPr txBox="1"/>
          <p:nvPr/>
        </p:nvSpPr>
        <p:spPr>
          <a:xfrm>
            <a:off x="5562600" y="1270479"/>
            <a:ext cx="5791200" cy="2862322"/>
          </a:xfrm>
          <a:prstGeom prst="rect">
            <a:avLst/>
          </a:prstGeom>
          <a:noFill/>
        </p:spPr>
        <p:txBody>
          <a:bodyPr wrap="square" rtlCol="0">
            <a:spAutoFit/>
          </a:bodyPr>
          <a:lstStyle/>
          <a:p>
            <a:pPr marL="285750" marR="0" lvl="0" indent="-285750" algn="just" defTabSz="914400" rtl="0" eaLnBrk="0" fontAlgn="base" latinLnBrk="0" hangingPunct="0">
              <a:lnSpc>
                <a:spcPct val="150000"/>
              </a:lnSpc>
              <a:spcBef>
                <a:spcPct val="0"/>
              </a:spcBef>
              <a:spcAft>
                <a:spcPct val="0"/>
              </a:spcAft>
              <a:buClrTx/>
              <a:buSzTx/>
              <a:buBlip>
                <a:blip r:embed="rId4"/>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Now, as the Br concentration increases, the NPC effect gets reduced, as can be seen from the % change in photo-current value from its dark counterpart.</a:t>
            </a:r>
          </a:p>
          <a:p>
            <a:pPr marL="285750" marR="0" lvl="0" indent="-285750" algn="just" defTabSz="914400" rtl="0" eaLnBrk="0" fontAlgn="base" latinLnBrk="0" hangingPunct="0">
              <a:lnSpc>
                <a:spcPct val="150000"/>
              </a:lnSpc>
              <a:spcBef>
                <a:spcPct val="0"/>
              </a:spcBef>
              <a:spcAft>
                <a:spcPct val="0"/>
              </a:spcAft>
              <a:buClrTx/>
              <a:buSzTx/>
              <a:buBlip>
                <a:blip r:embed="rId4"/>
              </a:buBlip>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presence of two halide ions generates an electric field screening of the opposing electric field and the lesser effect of NPC as the Br/Cl ratio increases.</a:t>
            </a:r>
          </a:p>
          <a:p>
            <a:endParaRPr lang="en-IN" dirty="0"/>
          </a:p>
        </p:txBody>
      </p:sp>
    </p:spTree>
    <p:extLst>
      <p:ext uri="{BB962C8B-B14F-4D97-AF65-F5344CB8AC3E}">
        <p14:creationId xmlns:p14="http://schemas.microsoft.com/office/powerpoint/2010/main" val="1573671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8</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extLst>
              <p:ext uri="{D42A27DB-BD31-4B8C-83A1-F6EECF244321}">
                <p14:modId xmlns:p14="http://schemas.microsoft.com/office/powerpoint/2010/main" val="666027347"/>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8" name="Rectangle 7">
            <a:extLst>
              <a:ext uri="{FF2B5EF4-FFF2-40B4-BE49-F238E27FC236}">
                <a16:creationId xmlns:a16="http://schemas.microsoft.com/office/drawing/2014/main" id="{7B863394-C0D9-EE21-6AD0-A3620FAAD9FE}"/>
              </a:ext>
            </a:extLst>
          </p:cNvPr>
          <p:cNvSpPr/>
          <p:nvPr/>
        </p:nvSpPr>
        <p:spPr>
          <a:xfrm>
            <a:off x="5029200" y="4529667"/>
            <a:ext cx="1253067"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a:extLst>
              <a:ext uri="{FF2B5EF4-FFF2-40B4-BE49-F238E27FC236}">
                <a16:creationId xmlns:a16="http://schemas.microsoft.com/office/drawing/2014/main" id="{A36F0750-4570-368E-0F30-17A177505A8E}"/>
              </a:ext>
            </a:extLst>
          </p:cNvPr>
          <p:cNvGrpSpPr/>
          <p:nvPr/>
        </p:nvGrpSpPr>
        <p:grpSpPr>
          <a:xfrm>
            <a:off x="762000" y="1704734"/>
            <a:ext cx="5071533" cy="3448531"/>
            <a:chOff x="762000" y="1704734"/>
            <a:chExt cx="5071533" cy="3448531"/>
          </a:xfrm>
        </p:grpSpPr>
        <p:pic>
          <p:nvPicPr>
            <p:cNvPr id="7" name="Picture 6">
              <a:extLst>
                <a:ext uri="{FF2B5EF4-FFF2-40B4-BE49-F238E27FC236}">
                  <a16:creationId xmlns:a16="http://schemas.microsoft.com/office/drawing/2014/main" id="{C556AA7F-F8BA-1F21-AD8A-29D9B3D6AC85}"/>
                </a:ext>
              </a:extLst>
            </p:cNvPr>
            <p:cNvPicPr>
              <a:picLocks noChangeAspect="1"/>
            </p:cNvPicPr>
            <p:nvPr/>
          </p:nvPicPr>
          <p:blipFill rotWithShape="1">
            <a:blip r:embed="rId2"/>
            <a:srcRect l="9567" r="7380"/>
            <a:stretch/>
          </p:blipFill>
          <p:spPr>
            <a:xfrm>
              <a:off x="762000" y="1704734"/>
              <a:ext cx="5071533" cy="3448531"/>
            </a:xfrm>
            <a:prstGeom prst="rect">
              <a:avLst/>
            </a:prstGeom>
          </p:spPr>
        </p:pic>
        <p:sp>
          <p:nvSpPr>
            <p:cNvPr id="2" name="Rectangle 1">
              <a:extLst>
                <a:ext uri="{FF2B5EF4-FFF2-40B4-BE49-F238E27FC236}">
                  <a16:creationId xmlns:a16="http://schemas.microsoft.com/office/drawing/2014/main" id="{B6140767-6E59-1CFB-1A70-7BE41DBFBB40}"/>
                </a:ext>
              </a:extLst>
            </p:cNvPr>
            <p:cNvSpPr/>
            <p:nvPr/>
          </p:nvSpPr>
          <p:spPr>
            <a:xfrm>
              <a:off x="4402667" y="4529667"/>
              <a:ext cx="1236133"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3" name="TextBox 12">
            <a:extLst>
              <a:ext uri="{FF2B5EF4-FFF2-40B4-BE49-F238E27FC236}">
                <a16:creationId xmlns:a16="http://schemas.microsoft.com/office/drawing/2014/main" id="{4C4EACA9-11CC-501A-A5CB-E26598AAC250}"/>
              </a:ext>
            </a:extLst>
          </p:cNvPr>
          <p:cNvSpPr txBox="1"/>
          <p:nvPr/>
        </p:nvSpPr>
        <p:spPr>
          <a:xfrm>
            <a:off x="5960532" y="1588785"/>
            <a:ext cx="5425018" cy="2031325"/>
          </a:xfrm>
          <a:prstGeom prst="rect">
            <a:avLst/>
          </a:prstGeom>
          <a:noFill/>
        </p:spPr>
        <p:txBody>
          <a:bodyPr wrap="square" rtlCol="0">
            <a:spAutoFit/>
          </a:bodyPr>
          <a:lstStyle/>
          <a:p>
            <a:r>
              <a:rPr lang="en-US" dirty="0"/>
              <a:t>The I-V curve of a solar cell is the superposition of the I-V curve of the solar cell diode in the dark with the light-generated current. The light shifts the I-V curve down into the fourth quadrant, where power can be extracted from the diode. Illuminating a cell adds to the normal "dark" currents in the diode so that the diode law becomes:</a:t>
            </a:r>
            <a:endParaRPr lang="en-IN"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E7ED42C-8812-4A44-CBA1-2ECBA901F5F0}"/>
                  </a:ext>
                </a:extLst>
              </p:cNvPr>
              <p:cNvSpPr txBox="1"/>
              <p:nvPr/>
            </p:nvSpPr>
            <p:spPr>
              <a:xfrm>
                <a:off x="7192839" y="3641798"/>
                <a:ext cx="2835520" cy="618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𝐼</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0</m:t>
                          </m:r>
                        </m:sub>
                      </m:sSub>
                      <m:d>
                        <m:dPr>
                          <m:begChr m:val="["/>
                          <m:endChr m:val="]"/>
                          <m:ctrlPr>
                            <a:rPr lang="en-IN" b="0" i="1" smtClean="0">
                              <a:latin typeface="Cambria Math" panose="02040503050406030204" pitchFamily="18" charset="0"/>
                            </a:rPr>
                          </m:ctrlPr>
                        </m:dPr>
                        <m:e>
                          <m:r>
                            <m:rPr>
                              <m:sty m:val="p"/>
                            </m:rPr>
                            <a:rPr lang="en-IN" b="0" i="0" smtClean="0">
                              <a:latin typeface="Cambria Math" panose="02040503050406030204" pitchFamily="18" charset="0"/>
                            </a:rPr>
                            <m:t>exp</m:t>
                          </m:r>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𝑞𝑉</m:t>
                              </m:r>
                            </m:num>
                            <m:den>
                              <m:r>
                                <a:rPr lang="en-IN" b="0" i="1" smtClean="0">
                                  <a:latin typeface="Cambria Math" panose="02040503050406030204" pitchFamily="18" charset="0"/>
                                </a:rPr>
                                <m:t>𝑛𝑘𝑇</m:t>
                              </m:r>
                            </m:den>
                          </m:f>
                          <m:r>
                            <a:rPr lang="en-IN" b="0" i="1" smtClean="0">
                              <a:latin typeface="Cambria Math" panose="02040503050406030204" pitchFamily="18" charset="0"/>
                            </a:rPr>
                            <m:t>)−1</m:t>
                          </m:r>
                        </m:e>
                      </m:d>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𝐿</m:t>
                          </m:r>
                        </m:sub>
                      </m:sSub>
                    </m:oMath>
                  </m:oMathPara>
                </a14:m>
                <a:endParaRPr lang="en-IN" dirty="0"/>
              </a:p>
            </p:txBody>
          </p:sp>
        </mc:Choice>
        <mc:Fallback xmlns="">
          <p:sp>
            <p:nvSpPr>
              <p:cNvPr id="14" name="TextBox 13">
                <a:extLst>
                  <a:ext uri="{FF2B5EF4-FFF2-40B4-BE49-F238E27FC236}">
                    <a16:creationId xmlns:a16="http://schemas.microsoft.com/office/drawing/2014/main" id="{EE7ED42C-8812-4A44-CBA1-2ECBA901F5F0}"/>
                  </a:ext>
                </a:extLst>
              </p:cNvPr>
              <p:cNvSpPr txBox="1">
                <a:spLocks noRot="1" noChangeAspect="1" noMove="1" noResize="1" noEditPoints="1" noAdjustHandles="1" noChangeArrowheads="1" noChangeShapeType="1" noTextEdit="1"/>
              </p:cNvSpPr>
              <p:nvPr/>
            </p:nvSpPr>
            <p:spPr>
              <a:xfrm>
                <a:off x="7192839" y="3641798"/>
                <a:ext cx="2835520" cy="618374"/>
              </a:xfrm>
              <a:prstGeom prst="rect">
                <a:avLst/>
              </a:prstGeom>
              <a:blipFill>
                <a:blip r:embed="rId3"/>
                <a:stretch>
                  <a:fillRect/>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4BF52A97-42B3-D4DA-86D0-D1C4328E4F00}"/>
              </a:ext>
            </a:extLst>
          </p:cNvPr>
          <p:cNvSpPr txBox="1"/>
          <p:nvPr/>
        </p:nvSpPr>
        <p:spPr>
          <a:xfrm>
            <a:off x="6095999" y="4464989"/>
            <a:ext cx="5003800" cy="369332"/>
          </a:xfrm>
          <a:prstGeom prst="rect">
            <a:avLst/>
          </a:prstGeom>
          <a:noFill/>
        </p:spPr>
        <p:txBody>
          <a:bodyPr wrap="square" rtlCol="0">
            <a:spAutoFit/>
          </a:bodyPr>
          <a:lstStyle/>
          <a:p>
            <a:r>
              <a:rPr lang="en-US" dirty="0"/>
              <a:t>where </a:t>
            </a:r>
            <a:r>
              <a:rPr lang="en-US" i="1" dirty="0"/>
              <a:t>I</a:t>
            </a:r>
            <a:r>
              <a:rPr lang="en-US" i="1" baseline="-25000" dirty="0"/>
              <a:t>L</a:t>
            </a:r>
            <a:r>
              <a:rPr lang="en-US" dirty="0"/>
              <a:t> = light-generated current</a:t>
            </a:r>
            <a:endParaRPr lang="en-IN" dirty="0"/>
          </a:p>
        </p:txBody>
      </p:sp>
      <p:sp>
        <p:nvSpPr>
          <p:cNvPr id="16" name="TextBox 15">
            <a:extLst>
              <a:ext uri="{FF2B5EF4-FFF2-40B4-BE49-F238E27FC236}">
                <a16:creationId xmlns:a16="http://schemas.microsoft.com/office/drawing/2014/main" id="{FC890F1A-21FF-47C5-A7A7-6E3625C4F3B4}"/>
              </a:ext>
            </a:extLst>
          </p:cNvPr>
          <p:cNvSpPr txBox="1"/>
          <p:nvPr/>
        </p:nvSpPr>
        <p:spPr>
          <a:xfrm>
            <a:off x="838200" y="839741"/>
            <a:ext cx="3589867" cy="369332"/>
          </a:xfrm>
          <a:prstGeom prst="rect">
            <a:avLst/>
          </a:prstGeom>
          <a:noFill/>
        </p:spPr>
        <p:txBody>
          <a:bodyPr wrap="square" rtlCol="0">
            <a:spAutoFit/>
          </a:bodyPr>
          <a:lstStyle/>
          <a:p>
            <a:r>
              <a:rPr lang="en-IN" b="1" dirty="0"/>
              <a:t>Solar cell model</a:t>
            </a:r>
          </a:p>
        </p:txBody>
      </p:sp>
    </p:spTree>
    <p:extLst>
      <p:ext uri="{BB962C8B-B14F-4D97-AF65-F5344CB8AC3E}">
        <p14:creationId xmlns:p14="http://schemas.microsoft.com/office/powerpoint/2010/main" val="880341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7C3638C-257A-EB8B-07F5-0D108C98E8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076" y="939672"/>
            <a:ext cx="4221069" cy="4304904"/>
          </a:xfrm>
          <a:prstGeom prst="rect">
            <a:avLst/>
          </a:prstGeom>
        </p:spPr>
      </p:pic>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80</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3"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874E9586-0D53-A666-255B-FD2A697CA742}"/>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95FCD5D1-F7EE-B130-B986-0CEEBA1D210F}"/>
              </a:ext>
            </a:extLst>
          </p:cNvPr>
          <p:cNvSpPr txBox="1"/>
          <p:nvPr/>
        </p:nvSpPr>
        <p:spPr>
          <a:xfrm>
            <a:off x="1400190" y="5410183"/>
            <a:ext cx="3908955" cy="338554"/>
          </a:xfrm>
          <a:prstGeom prst="rect">
            <a:avLst/>
          </a:prstGeom>
          <a:noFill/>
        </p:spPr>
        <p:txBody>
          <a:bodyPr wrap="none" rtlCol="0">
            <a:spAutoFit/>
          </a:bodyPr>
          <a:lstStyle/>
          <a:p>
            <a:r>
              <a:rPr lang="en-IN" sz="1600" b="1" dirty="0">
                <a:latin typeface="Bell MT" panose="02020503060305020303" pitchFamily="18" charset="0"/>
              </a:rPr>
              <a:t>Fig 38. </a:t>
            </a:r>
            <a:r>
              <a:rPr lang="en-IN" sz="1600" dirty="0">
                <a:latin typeface="Bell MT" panose="02020503060305020303" pitchFamily="18" charset="0"/>
              </a:rPr>
              <a:t>Schematic diagram of ion migration</a:t>
            </a:r>
          </a:p>
        </p:txBody>
      </p:sp>
      <p:graphicFrame>
        <p:nvGraphicFramePr>
          <p:cNvPr id="11" name="Diagram 10">
            <a:extLst>
              <a:ext uri="{FF2B5EF4-FFF2-40B4-BE49-F238E27FC236}">
                <a16:creationId xmlns:a16="http://schemas.microsoft.com/office/drawing/2014/main" id="{037DF4C3-1B82-CD09-DB20-258C6C4F77CA}"/>
              </a:ext>
            </a:extLst>
          </p:cNvPr>
          <p:cNvGraphicFramePr/>
          <p:nvPr>
            <p:extLst>
              <p:ext uri="{D42A27DB-BD31-4B8C-83A1-F6EECF244321}">
                <p14:modId xmlns:p14="http://schemas.microsoft.com/office/powerpoint/2010/main" val="185165724"/>
              </p:ext>
            </p:extLst>
          </p:nvPr>
        </p:nvGraphicFramePr>
        <p:xfrm>
          <a:off x="4919133" y="920449"/>
          <a:ext cx="6468533" cy="47667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88084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endParaRPr lang="en-IN" dirty="0"/>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81</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8" name="Table 7">
            <a:extLst>
              <a:ext uri="{FF2B5EF4-FFF2-40B4-BE49-F238E27FC236}">
                <a16:creationId xmlns:a16="http://schemas.microsoft.com/office/drawing/2014/main" id="{F77BCD1F-29FC-B19B-1F37-1436CD1DA4D1}"/>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21" name="Picture 20">
            <a:extLst>
              <a:ext uri="{FF2B5EF4-FFF2-40B4-BE49-F238E27FC236}">
                <a16:creationId xmlns:a16="http://schemas.microsoft.com/office/drawing/2014/main" id="{96A79855-467F-4904-2DD7-DF405E4EA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392131"/>
            <a:ext cx="6697044" cy="3508520"/>
          </a:xfrm>
          <a:prstGeom prst="rect">
            <a:avLst/>
          </a:prstGeom>
        </p:spPr>
      </p:pic>
      <p:sp>
        <p:nvSpPr>
          <p:cNvPr id="2" name="TextBox 1">
            <a:extLst>
              <a:ext uri="{FF2B5EF4-FFF2-40B4-BE49-F238E27FC236}">
                <a16:creationId xmlns:a16="http://schemas.microsoft.com/office/drawing/2014/main" id="{36B18E7E-63A0-EDF7-702E-504F9294F162}"/>
              </a:ext>
            </a:extLst>
          </p:cNvPr>
          <p:cNvSpPr txBox="1"/>
          <p:nvPr/>
        </p:nvSpPr>
        <p:spPr>
          <a:xfrm>
            <a:off x="7151298" y="1392131"/>
            <a:ext cx="4234252" cy="3364960"/>
          </a:xfrm>
          <a:prstGeom prst="rect">
            <a:avLst/>
          </a:prstGeom>
          <a:noFill/>
        </p:spPr>
        <p:txBody>
          <a:bodyPr wrap="square" rtlCol="0">
            <a:spAutoFit/>
          </a:bodyPr>
          <a:lstStyle/>
          <a:p>
            <a:pPr marL="285750" indent="-285750">
              <a:lnSpc>
                <a:spcPct val="150000"/>
              </a:lnSpc>
              <a:buBlip>
                <a:blip r:embed="rId4"/>
              </a:buBlip>
            </a:pPr>
            <a:r>
              <a:rPr lang="en-IN" dirty="0"/>
              <a:t>We have used </a:t>
            </a: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MABiBr</a:t>
            </a:r>
            <a:r>
              <a:rPr lang="en-US" altLang="en-US" baseline="-30000" dirty="0">
                <a:ea typeface="Calibri" panose="020F0502020204030204" pitchFamily="34" charset="0"/>
                <a:cs typeface="Times New Roman" panose="02020603050405020304" pitchFamily="18" charset="0"/>
              </a:rPr>
              <a:t>0.44</a:t>
            </a:r>
            <a:r>
              <a:rPr kumimoji="0" lang="en-US" altLang="en-US" sz="1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Cl</a:t>
            </a:r>
            <a:r>
              <a:rPr lang="en-US" altLang="en-US" baseline="-30000" dirty="0">
                <a:ea typeface="Calibri" panose="020F0502020204030204" pitchFamily="34" charset="0"/>
                <a:cs typeface="Times New Roman" panose="02020603050405020304" pitchFamily="18" charset="0"/>
              </a:rPr>
              <a:t>0.55</a:t>
            </a:r>
            <a:r>
              <a:rPr lang="en-IN" dirty="0"/>
              <a:t> as the absorber layer for perovskite solar cells. The NPC effect is considerably low for the Br-doped samples, and we hoped to get better efficiency with that.</a:t>
            </a:r>
          </a:p>
          <a:p>
            <a:pPr marL="285750" indent="-285750">
              <a:lnSpc>
                <a:spcPct val="150000"/>
              </a:lnSpc>
              <a:buBlip>
                <a:blip r:embed="rId4"/>
              </a:buBlip>
            </a:pPr>
            <a:r>
              <a:rPr lang="en-IN" dirty="0"/>
              <a:t>In fig., a new design for perovskite solar cells is depicted. </a:t>
            </a:r>
          </a:p>
        </p:txBody>
      </p:sp>
      <p:sp>
        <p:nvSpPr>
          <p:cNvPr id="3" name="TextBox 2">
            <a:extLst>
              <a:ext uri="{FF2B5EF4-FFF2-40B4-BE49-F238E27FC236}">
                <a16:creationId xmlns:a16="http://schemas.microsoft.com/office/drawing/2014/main" id="{36CD015A-B8D7-D06C-04AF-F8EA2FF40C1C}"/>
              </a:ext>
            </a:extLst>
          </p:cNvPr>
          <p:cNvSpPr txBox="1"/>
          <p:nvPr/>
        </p:nvSpPr>
        <p:spPr>
          <a:xfrm>
            <a:off x="1213114" y="5289946"/>
            <a:ext cx="5337615" cy="338554"/>
          </a:xfrm>
          <a:prstGeom prst="rect">
            <a:avLst/>
          </a:prstGeom>
          <a:noFill/>
        </p:spPr>
        <p:txBody>
          <a:bodyPr wrap="none" rtlCol="0">
            <a:spAutoFit/>
          </a:bodyPr>
          <a:lstStyle/>
          <a:p>
            <a:r>
              <a:rPr lang="en-IN" sz="1600" b="1" dirty="0">
                <a:latin typeface="Bell MT" panose="02020503060305020303" pitchFamily="18" charset="0"/>
              </a:rPr>
              <a:t>Fig 39</a:t>
            </a:r>
            <a:r>
              <a:rPr lang="en-IN" sz="1600" dirty="0">
                <a:latin typeface="Bell MT" panose="02020503060305020303" pitchFamily="18" charset="0"/>
              </a:rPr>
              <a:t>. Schematic diagram of Bi-based perovskite solar cell</a:t>
            </a:r>
          </a:p>
        </p:txBody>
      </p:sp>
    </p:spTree>
    <p:extLst>
      <p:ext uri="{BB962C8B-B14F-4D97-AF65-F5344CB8AC3E}">
        <p14:creationId xmlns:p14="http://schemas.microsoft.com/office/powerpoint/2010/main" val="14035829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82</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Table 7">
            <a:extLst>
              <a:ext uri="{FF2B5EF4-FFF2-40B4-BE49-F238E27FC236}">
                <a16:creationId xmlns:a16="http://schemas.microsoft.com/office/drawing/2014/main" id="{A3869A28-7DC8-7FE9-AE0E-91E0CA20FF77}"/>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9" name="TextBox 8">
            <a:extLst>
              <a:ext uri="{FF2B5EF4-FFF2-40B4-BE49-F238E27FC236}">
                <a16:creationId xmlns:a16="http://schemas.microsoft.com/office/drawing/2014/main" id="{4732CE7E-6F69-1620-4200-CD737C8026AA}"/>
              </a:ext>
            </a:extLst>
          </p:cNvPr>
          <p:cNvSpPr txBox="1"/>
          <p:nvPr/>
        </p:nvSpPr>
        <p:spPr>
          <a:xfrm>
            <a:off x="6096000" y="2317829"/>
            <a:ext cx="5477934" cy="2222340"/>
          </a:xfrm>
          <a:prstGeom prst="rect">
            <a:avLst/>
          </a:prstGeom>
          <a:noFill/>
        </p:spPr>
        <p:txBody>
          <a:bodyPr wrap="square">
            <a:spAutoFit/>
          </a:bodyPr>
          <a:lstStyle/>
          <a:p>
            <a:pPr marL="285750" indent="-285750">
              <a:lnSpc>
                <a:spcPct val="200000"/>
              </a:lnSpc>
              <a:buBlip>
                <a:blip r:embed="rId3"/>
              </a:buBlip>
            </a:pPr>
            <a:r>
              <a:rPr lang="en-IN" b="1" dirty="0"/>
              <a:t>Efficiency = 0.398 %</a:t>
            </a:r>
          </a:p>
          <a:p>
            <a:pPr marL="285750" indent="-285750">
              <a:lnSpc>
                <a:spcPct val="200000"/>
              </a:lnSpc>
              <a:buBlip>
                <a:blip r:embed="rId3"/>
              </a:buBlip>
            </a:pPr>
            <a:r>
              <a:rPr lang="en-IN" b="1" dirty="0"/>
              <a:t>Open-circuit voltage V</a:t>
            </a:r>
            <a:r>
              <a:rPr lang="en-IN" b="1" baseline="-25000" dirty="0"/>
              <a:t>OC</a:t>
            </a:r>
            <a:r>
              <a:rPr lang="en-IN" b="1" dirty="0"/>
              <a:t> = 1.27 V</a:t>
            </a:r>
          </a:p>
          <a:p>
            <a:pPr marL="285750" indent="-285750">
              <a:lnSpc>
                <a:spcPct val="200000"/>
              </a:lnSpc>
              <a:buBlip>
                <a:blip r:embed="rId3"/>
              </a:buBlip>
            </a:pPr>
            <a:r>
              <a:rPr lang="en-IN" b="1" dirty="0"/>
              <a:t>Fill-factor (FF) = 77.449 %</a:t>
            </a:r>
          </a:p>
          <a:p>
            <a:pPr marL="285750" indent="-285750">
              <a:lnSpc>
                <a:spcPct val="200000"/>
              </a:lnSpc>
              <a:buBlip>
                <a:blip r:embed="rId3"/>
              </a:buBlip>
            </a:pPr>
            <a:r>
              <a:rPr lang="en-IN" b="1" dirty="0"/>
              <a:t>Short-circuit current density J</a:t>
            </a:r>
            <a:r>
              <a:rPr lang="en-IN" b="1" baseline="-25000" dirty="0"/>
              <a:t>SC</a:t>
            </a:r>
            <a:r>
              <a:rPr lang="en-IN" b="1" dirty="0"/>
              <a:t> = 0.398 µA/cm</a:t>
            </a:r>
            <a:r>
              <a:rPr lang="en-IN" b="1" baseline="30000" dirty="0"/>
              <a:t>2</a:t>
            </a:r>
          </a:p>
        </p:txBody>
      </p:sp>
      <p:pic>
        <p:nvPicPr>
          <p:cNvPr id="3" name="Picture 2">
            <a:extLst>
              <a:ext uri="{FF2B5EF4-FFF2-40B4-BE49-F238E27FC236}">
                <a16:creationId xmlns:a16="http://schemas.microsoft.com/office/drawing/2014/main" id="{E9BBF377-793D-2150-8324-853A5A0BA467}"/>
              </a:ext>
            </a:extLst>
          </p:cNvPr>
          <p:cNvPicPr>
            <a:picLocks noChangeAspect="1"/>
          </p:cNvPicPr>
          <p:nvPr/>
        </p:nvPicPr>
        <p:blipFill>
          <a:blip r:embed="rId4"/>
          <a:stretch>
            <a:fillRect/>
          </a:stretch>
        </p:blipFill>
        <p:spPr>
          <a:xfrm>
            <a:off x="838200" y="1204912"/>
            <a:ext cx="5800725" cy="4448175"/>
          </a:xfrm>
          <a:prstGeom prst="rect">
            <a:avLst/>
          </a:prstGeom>
        </p:spPr>
      </p:pic>
      <p:sp>
        <p:nvSpPr>
          <p:cNvPr id="2" name="TextBox 1">
            <a:extLst>
              <a:ext uri="{FF2B5EF4-FFF2-40B4-BE49-F238E27FC236}">
                <a16:creationId xmlns:a16="http://schemas.microsoft.com/office/drawing/2014/main" id="{B08985CF-C875-51C1-6256-110BDD5132B4}"/>
              </a:ext>
            </a:extLst>
          </p:cNvPr>
          <p:cNvSpPr txBox="1"/>
          <p:nvPr/>
        </p:nvSpPr>
        <p:spPr>
          <a:xfrm>
            <a:off x="1491997" y="5471843"/>
            <a:ext cx="4493129" cy="612091"/>
          </a:xfrm>
          <a:prstGeom prst="rect">
            <a:avLst/>
          </a:prstGeom>
          <a:noFill/>
        </p:spPr>
        <p:txBody>
          <a:bodyPr wrap="square" rtlCol="0">
            <a:spAutoFit/>
          </a:bodyPr>
          <a:lstStyle/>
          <a:p>
            <a:pPr>
              <a:lnSpc>
                <a:spcPct val="150000"/>
              </a:lnSpc>
            </a:pPr>
            <a:r>
              <a:rPr kumimoji="0" lang="en-US" altLang="en-US" sz="1200" b="1" i="0" u="none" strike="noStrike" cap="none" normalizeH="0" baseline="0" dirty="0" bmk="_Toc59625698">
                <a:ln>
                  <a:noFill/>
                </a:ln>
                <a:solidFill>
                  <a:schemeClr val="tx1"/>
                </a:solidFill>
                <a:effectLst/>
                <a:ea typeface="Calibri" panose="020F0502020204030204" pitchFamily="34" charset="0"/>
                <a:cs typeface="Times New Roman" panose="02020603050405020304" pitchFamily="18" charset="0"/>
              </a:rPr>
              <a:t>Fig 39: </a:t>
            </a:r>
            <a:r>
              <a:rPr kumimoji="0" lang="en-US" altLang="en-US" sz="1200" b="0" i="0" u="none" strike="noStrike" cap="none" normalizeH="0" baseline="0" dirty="0" bmk="_Toc59625698">
                <a:ln>
                  <a:noFill/>
                </a:ln>
                <a:solidFill>
                  <a:schemeClr val="tx1"/>
                </a:solidFill>
                <a:effectLst/>
                <a:ea typeface="Calibri" panose="020F0502020204030204" pitchFamily="34" charset="0"/>
                <a:cs typeface="Times New Roman" panose="02020603050405020304" pitchFamily="18" charset="0"/>
              </a:rPr>
              <a:t>J-V characteristic curve of the ITO/Meso-TiO</a:t>
            </a:r>
            <a:r>
              <a:rPr kumimoji="0" lang="en-US" altLang="en-US" sz="1200" b="0" i="0" u="none" strike="noStrike" cap="none" normalizeH="0" baseline="-30000" dirty="0" bmk="_Toc59625698">
                <a:ln>
                  <a:noFill/>
                </a:ln>
                <a:solidFill>
                  <a:schemeClr val="tx1"/>
                </a:solidFill>
                <a:effectLst/>
                <a:ea typeface="Calibri" panose="020F0502020204030204" pitchFamily="34" charset="0"/>
                <a:cs typeface="Times New Roman" panose="02020603050405020304" pitchFamily="18" charset="0"/>
              </a:rPr>
              <a:t>2</a:t>
            </a:r>
            <a:r>
              <a:rPr kumimoji="0" lang="en-US" altLang="en-US" sz="1200" b="0" i="0" u="none" strike="noStrike" cap="none" normalizeH="0" baseline="0" dirty="0" bmk="_Toc59625698">
                <a:ln>
                  <a:noFill/>
                </a:ln>
                <a:solidFill>
                  <a:schemeClr val="tx1"/>
                </a:solidFill>
                <a:effectLst/>
                <a:ea typeface="Calibri" panose="020F0502020204030204" pitchFamily="34" charset="0"/>
                <a:cs typeface="Times New Roman" panose="02020603050405020304" pitchFamily="18" charset="0"/>
              </a:rPr>
              <a:t>/ </a:t>
            </a:r>
            <a:r>
              <a:rPr kumimoji="0" lang="en-US" altLang="en-US" sz="1200" b="0" i="0" u="none" strike="noStrike" cap="none" normalizeH="0" baseline="0" dirty="0" err="1" bmk="_Toc59625698">
                <a:ln>
                  <a:noFill/>
                </a:ln>
                <a:solidFill>
                  <a:schemeClr val="tx1"/>
                </a:solidFill>
                <a:effectLst/>
                <a:ea typeface="Calibri" panose="020F0502020204030204" pitchFamily="34" charset="0"/>
                <a:cs typeface="Times New Roman" panose="02020603050405020304" pitchFamily="18" charset="0"/>
              </a:rPr>
              <a:t>MABiBrCl</a:t>
            </a:r>
            <a:r>
              <a:rPr kumimoji="0" lang="en-US" altLang="en-US" sz="1200" b="0" i="0" u="none" strike="noStrike" cap="none" normalizeH="0" baseline="0" dirty="0" bmk="_Toc59625698">
                <a:ln>
                  <a:noFill/>
                </a:ln>
                <a:solidFill>
                  <a:schemeClr val="tx1"/>
                </a:solidFill>
                <a:effectLst/>
                <a:ea typeface="Calibri" panose="020F0502020204030204" pitchFamily="34" charset="0"/>
                <a:cs typeface="Times New Roman" panose="02020603050405020304" pitchFamily="18" charset="0"/>
              </a:rPr>
              <a:t>/Ag/ITO device</a:t>
            </a:r>
            <a:r>
              <a:rPr kumimoji="0" lang="en-US" altLang="en-US" sz="12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t>
            </a: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872040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83</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316E65CA-119F-EC0B-A49E-8A61D0B3C1F0}"/>
              </a:ext>
            </a:extLst>
          </p:cNvPr>
          <p:cNvGraphicFramePr>
            <a:graphicFrameLocks/>
          </p:cNvGraphicFramePr>
          <p:nvPr>
            <p:extLst>
              <p:ext uri="{D42A27DB-BD31-4B8C-83A1-F6EECF244321}">
                <p14:modId xmlns:p14="http://schemas.microsoft.com/office/powerpoint/2010/main" val="162659741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7" name="Picture 6">
            <a:extLst>
              <a:ext uri="{FF2B5EF4-FFF2-40B4-BE49-F238E27FC236}">
                <a16:creationId xmlns:a16="http://schemas.microsoft.com/office/drawing/2014/main" id="{AF3981E3-1FEB-D500-D855-687DCDC91F6B}"/>
              </a:ext>
            </a:extLst>
          </p:cNvPr>
          <p:cNvPicPr>
            <a:picLocks noChangeAspect="1"/>
          </p:cNvPicPr>
          <p:nvPr/>
        </p:nvPicPr>
        <p:blipFill>
          <a:blip r:embed="rId3"/>
          <a:stretch>
            <a:fillRect/>
          </a:stretch>
        </p:blipFill>
        <p:spPr>
          <a:xfrm>
            <a:off x="838200" y="984779"/>
            <a:ext cx="5800725" cy="4448175"/>
          </a:xfrm>
          <a:prstGeom prst="rect">
            <a:avLst/>
          </a:prstGeom>
        </p:spPr>
      </p:pic>
      <p:sp>
        <p:nvSpPr>
          <p:cNvPr id="10" name="TextBox 9">
            <a:extLst>
              <a:ext uri="{FF2B5EF4-FFF2-40B4-BE49-F238E27FC236}">
                <a16:creationId xmlns:a16="http://schemas.microsoft.com/office/drawing/2014/main" id="{5C6D40DF-699A-4E0F-1E93-DDEFF2C59B44}"/>
              </a:ext>
            </a:extLst>
          </p:cNvPr>
          <p:cNvSpPr txBox="1"/>
          <p:nvPr/>
        </p:nvSpPr>
        <p:spPr>
          <a:xfrm>
            <a:off x="6561666" y="2314656"/>
            <a:ext cx="4823884" cy="1668342"/>
          </a:xfrm>
          <a:prstGeom prst="rect">
            <a:avLst/>
          </a:prstGeom>
          <a:noFill/>
        </p:spPr>
        <p:txBody>
          <a:bodyPr wrap="square">
            <a:spAutoFit/>
          </a:bodyPr>
          <a:lstStyle/>
          <a:p>
            <a:pPr marL="285750" indent="-285750">
              <a:lnSpc>
                <a:spcPct val="200000"/>
              </a:lnSpc>
              <a:buBlip>
                <a:blip r:embed="rId4"/>
              </a:buBlip>
            </a:pPr>
            <a:r>
              <a:rPr lang="en-US" b="1" dirty="0"/>
              <a:t>Loss in efficiency in 48 hours of constant illumination = 2.412 %</a:t>
            </a:r>
          </a:p>
          <a:p>
            <a:pPr marL="285750" indent="-285750">
              <a:lnSpc>
                <a:spcPct val="200000"/>
              </a:lnSpc>
              <a:buBlip>
                <a:blip r:embed="rId4"/>
              </a:buBlip>
            </a:pPr>
            <a:r>
              <a:rPr lang="en-US" b="1" dirty="0"/>
              <a:t>Estimated lifetime = 2000 h</a:t>
            </a:r>
            <a:endParaRPr lang="en-IN" b="1" dirty="0"/>
          </a:p>
        </p:txBody>
      </p:sp>
      <p:sp>
        <p:nvSpPr>
          <p:cNvPr id="2" name="TextBox 1">
            <a:extLst>
              <a:ext uri="{FF2B5EF4-FFF2-40B4-BE49-F238E27FC236}">
                <a16:creationId xmlns:a16="http://schemas.microsoft.com/office/drawing/2014/main" id="{4C2F4D11-9777-23A0-8324-C526211EF80A}"/>
              </a:ext>
            </a:extLst>
          </p:cNvPr>
          <p:cNvSpPr txBox="1"/>
          <p:nvPr/>
        </p:nvSpPr>
        <p:spPr>
          <a:xfrm>
            <a:off x="990601" y="5188770"/>
            <a:ext cx="5648324" cy="798104"/>
          </a:xfrm>
          <a:prstGeom prst="rect">
            <a:avLst/>
          </a:prstGeom>
          <a:noFill/>
        </p:spPr>
        <p:txBody>
          <a:bodyPr wrap="square" rtlCol="0">
            <a:spAutoFit/>
          </a:bodyPr>
          <a:lstStyle/>
          <a:p>
            <a:pPr>
              <a:lnSpc>
                <a:spcPct val="150000"/>
              </a:lnSpc>
            </a:pPr>
            <a:r>
              <a:rPr kumimoji="0" lang="en-US" altLang="en-US" sz="1600" b="1"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Fig 40: </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J-V characteristic curve of the ITO/Meso-TiO</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2</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 [(CH</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3</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NH</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3</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3</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Bi</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2</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Cl</a:t>
            </a:r>
            <a:r>
              <a:rPr kumimoji="0" lang="en-US" altLang="en-US" sz="1600" b="0" i="0" u="none" strike="noStrike" cap="none" normalizeH="0" baseline="-30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9</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t>
            </a:r>
            <a:r>
              <a:rPr kumimoji="0" lang="en-US" altLang="en-US" sz="1600" b="0" i="0" u="none" strike="noStrike" cap="none" normalizeH="0" baseline="-2500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n</a:t>
            </a:r>
            <a:r>
              <a:rPr kumimoji="0" lang="en-US" altLang="en-US" sz="1600" b="0" i="0" u="none" strike="noStrike" cap="none" normalizeH="0" baseline="0" dirty="0" bmk="_Toc59625698">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/Ag/ITO device</a:t>
            </a:r>
            <a:r>
              <a:rPr kumimoji="0" lang="en-US" altLang="en-US" sz="1600" b="0" i="0" u="none" strike="noStrike" cap="none" normalizeH="0" baseline="0" dirty="0">
                <a:ln>
                  <a:noFill/>
                </a:ln>
                <a:solidFill>
                  <a:schemeClr val="tx1"/>
                </a:solidFill>
                <a:effectLst/>
                <a:latin typeface="Bell MT" panose="02020503060305020303" pitchFamily="18" charset="0"/>
                <a:ea typeface="Calibri" panose="020F0502020204030204" pitchFamily="34" charset="0"/>
                <a:cs typeface="Times New Roman" panose="02020603050405020304" pitchFamily="18" charset="0"/>
              </a:rPr>
              <a:t>.</a:t>
            </a:r>
            <a:endParaRPr kumimoji="0" lang="en-US" altLang="en-US" sz="1600" b="0" i="0" u="none" strike="noStrike" cap="none" normalizeH="0" baseline="0" dirty="0">
              <a:ln>
                <a:noFill/>
              </a:ln>
              <a:solidFill>
                <a:schemeClr val="tx1"/>
              </a:solidFill>
              <a:effectLst/>
              <a:latin typeface="Bell MT" panose="02020503060305020303" pitchFamily="18" charset="0"/>
            </a:endParaRPr>
          </a:p>
        </p:txBody>
      </p:sp>
    </p:spTree>
    <p:extLst>
      <p:ext uri="{BB962C8B-B14F-4D97-AF65-F5344CB8AC3E}">
        <p14:creationId xmlns:p14="http://schemas.microsoft.com/office/powerpoint/2010/main" val="2623902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84</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316E65CA-119F-EC0B-A49E-8A61D0B3C1F0}"/>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100" dirty="0">
                          <a:solidFill>
                            <a:schemeClr val="bg1">
                              <a:lumMod val="85000"/>
                            </a:schemeClr>
                          </a:solidFill>
                        </a:rPr>
                        <a:t>Introduction</a:t>
                      </a:r>
                    </a:p>
                  </a:txBody>
                  <a:tcPr anchor="ctr">
                    <a:solidFill>
                      <a:schemeClr val="accent1"/>
                    </a:solidFill>
                  </a:tcPr>
                </a:tc>
                <a:tc>
                  <a:txBody>
                    <a:bodyPr/>
                    <a:lstStyle/>
                    <a:p>
                      <a:pPr algn="ctr"/>
                      <a:r>
                        <a:rPr lang="en-IN" sz="1100" dirty="0">
                          <a:solidFill>
                            <a:schemeClr val="bg1">
                              <a:lumMod val="85000"/>
                            </a:schemeClr>
                          </a:solidFill>
                        </a:rPr>
                        <a:t>Meth. &amp; Inst.</a:t>
                      </a:r>
                    </a:p>
                  </a:txBody>
                  <a:tcPr anchor="ctr">
                    <a:solidFill>
                      <a:schemeClr val="accent1"/>
                    </a:solidFill>
                  </a:tcPr>
                </a:tc>
                <a:tc>
                  <a:txBody>
                    <a:bodyPr/>
                    <a:lstStyle/>
                    <a:p>
                      <a:pPr algn="ctr"/>
                      <a:r>
                        <a:rPr lang="en-IN" sz="1100" dirty="0">
                          <a:solidFill>
                            <a:schemeClr val="bg1">
                              <a:lumMod val="85000"/>
                            </a:schemeClr>
                          </a:solidFill>
                        </a:rPr>
                        <a:t>Sample prep. </a:t>
                      </a:r>
                    </a:p>
                  </a:txBody>
                  <a:tcPr anchor="ctr">
                    <a:solidFill>
                      <a:schemeClr val="accent1"/>
                    </a:solidFill>
                  </a:tcPr>
                </a:tc>
                <a:tc>
                  <a:txBody>
                    <a:bodyPr/>
                    <a:lstStyle/>
                    <a:p>
                      <a:pPr algn="ctr"/>
                      <a:r>
                        <a:rPr lang="en-IN" sz="1400" dirty="0">
                          <a:solidFill>
                            <a:schemeClr val="bg1"/>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graphicFrame>
        <p:nvGraphicFramePr>
          <p:cNvPr id="17" name="Chart 16">
            <a:extLst>
              <a:ext uri="{FF2B5EF4-FFF2-40B4-BE49-F238E27FC236}">
                <a16:creationId xmlns:a16="http://schemas.microsoft.com/office/drawing/2014/main" id="{C48E6804-2BE6-1C07-B37A-0E1E56AA7CD5}"/>
              </a:ext>
            </a:extLst>
          </p:cNvPr>
          <p:cNvGraphicFramePr/>
          <p:nvPr>
            <p:extLst>
              <p:ext uri="{D42A27DB-BD31-4B8C-83A1-F6EECF244321}">
                <p14:modId xmlns:p14="http://schemas.microsoft.com/office/powerpoint/2010/main" val="3296447417"/>
              </p:ext>
            </p:extLst>
          </p:nvPr>
        </p:nvGraphicFramePr>
        <p:xfrm>
          <a:off x="838200" y="1681931"/>
          <a:ext cx="4028751" cy="393630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DACC8BA0-F4C1-80C4-8375-235AADFA4185}"/>
              </a:ext>
            </a:extLst>
          </p:cNvPr>
          <p:cNvGraphicFramePr/>
          <p:nvPr>
            <p:extLst>
              <p:ext uri="{D42A27DB-BD31-4B8C-83A1-F6EECF244321}">
                <p14:modId xmlns:p14="http://schemas.microsoft.com/office/powerpoint/2010/main" val="234519513"/>
              </p:ext>
            </p:extLst>
          </p:nvPr>
        </p:nvGraphicFramePr>
        <p:xfrm>
          <a:off x="4124649" y="1681931"/>
          <a:ext cx="4028751" cy="393630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25E35871-D86A-86F9-1A54-37F52F4C67F3}"/>
              </a:ext>
            </a:extLst>
          </p:cNvPr>
          <p:cNvGraphicFramePr/>
          <p:nvPr>
            <p:extLst>
              <p:ext uri="{D42A27DB-BD31-4B8C-83A1-F6EECF244321}">
                <p14:modId xmlns:p14="http://schemas.microsoft.com/office/powerpoint/2010/main" val="1710786258"/>
              </p:ext>
            </p:extLst>
          </p:nvPr>
        </p:nvGraphicFramePr>
        <p:xfrm>
          <a:off x="7325049" y="1665691"/>
          <a:ext cx="4028751" cy="3936308"/>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a:extLst>
              <a:ext uri="{FF2B5EF4-FFF2-40B4-BE49-F238E27FC236}">
                <a16:creationId xmlns:a16="http://schemas.microsoft.com/office/drawing/2014/main" id="{A5BA4024-BFB4-64F4-5C52-99BCA7E491DC}"/>
              </a:ext>
            </a:extLst>
          </p:cNvPr>
          <p:cNvSpPr txBox="1"/>
          <p:nvPr/>
        </p:nvSpPr>
        <p:spPr>
          <a:xfrm>
            <a:off x="838200" y="870429"/>
            <a:ext cx="1760034" cy="369332"/>
          </a:xfrm>
          <a:prstGeom prst="rect">
            <a:avLst/>
          </a:prstGeom>
          <a:noFill/>
        </p:spPr>
        <p:txBody>
          <a:bodyPr wrap="none" rtlCol="0">
            <a:spAutoFit/>
          </a:bodyPr>
          <a:lstStyle/>
          <a:p>
            <a:r>
              <a:rPr lang="en-IN" b="1" dirty="0"/>
              <a:t>Progress so far</a:t>
            </a:r>
          </a:p>
        </p:txBody>
      </p:sp>
    </p:spTree>
    <p:extLst>
      <p:ext uri="{BB962C8B-B14F-4D97-AF65-F5344CB8AC3E}">
        <p14:creationId xmlns:p14="http://schemas.microsoft.com/office/powerpoint/2010/main" val="11931249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85</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Table 7">
            <a:extLst>
              <a:ext uri="{FF2B5EF4-FFF2-40B4-BE49-F238E27FC236}">
                <a16:creationId xmlns:a16="http://schemas.microsoft.com/office/drawing/2014/main" id="{7AA5DF89-7CBD-1CC2-189A-9DCA042C25B7}"/>
              </a:ext>
            </a:extLst>
          </p:cNvPr>
          <p:cNvGraphicFramePr>
            <a:graphicFrameLocks/>
          </p:cNvGraphicFramePr>
          <p:nvPr>
            <p:extLst>
              <p:ext uri="{D42A27DB-BD31-4B8C-83A1-F6EECF244321}">
                <p14:modId xmlns:p14="http://schemas.microsoft.com/office/powerpoint/2010/main" val="424485293"/>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0547350">
                  <a:extLst>
                    <a:ext uri="{9D8B030D-6E8A-4147-A177-3AD203B41FA5}">
                      <a16:colId xmlns:a16="http://schemas.microsoft.com/office/drawing/2014/main" val="1574255122"/>
                    </a:ext>
                  </a:extLst>
                </a:gridCol>
              </a:tblGrid>
              <a:tr h="594360">
                <a:tc>
                  <a:txBody>
                    <a:bodyPr/>
                    <a:lstStyle/>
                    <a:p>
                      <a:pPr algn="ctr"/>
                      <a:r>
                        <a:rPr lang="en-IN" sz="2400" dirty="0">
                          <a:solidFill>
                            <a:schemeClr val="bg1"/>
                          </a:solidFill>
                        </a:rPr>
                        <a:t>Conclusion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7" name="TextBox 6">
            <a:extLst>
              <a:ext uri="{FF2B5EF4-FFF2-40B4-BE49-F238E27FC236}">
                <a16:creationId xmlns:a16="http://schemas.microsoft.com/office/drawing/2014/main" id="{90D1CA25-92C4-03E5-8BE3-2AFCBAE8BCB4}"/>
              </a:ext>
            </a:extLst>
          </p:cNvPr>
          <p:cNvSpPr txBox="1"/>
          <p:nvPr/>
        </p:nvSpPr>
        <p:spPr>
          <a:xfrm>
            <a:off x="806450" y="1177133"/>
            <a:ext cx="10547350" cy="4503733"/>
          </a:xfrm>
          <a:prstGeom prst="rect">
            <a:avLst/>
          </a:prstGeom>
          <a:noFill/>
        </p:spPr>
        <p:txBody>
          <a:bodyPr wrap="square">
            <a:spAutoFit/>
          </a:bodyPr>
          <a:lstStyle/>
          <a:p>
            <a:pPr marL="285750" indent="-285750" algn="just">
              <a:lnSpc>
                <a:spcPct val="150000"/>
              </a:lnSpc>
              <a:spcAft>
                <a:spcPts val="800"/>
              </a:spcAft>
              <a:buBlip>
                <a:blip r:embed="rId3"/>
              </a:buBlip>
            </a:pPr>
            <a:r>
              <a:rPr lang="en-US" dirty="0">
                <a:effectLst/>
                <a:ea typeface="Calibri" panose="020F0502020204030204" pitchFamily="34" charset="0"/>
                <a:cs typeface="Times New Roman" panose="02020603050405020304" pitchFamily="18" charset="0"/>
              </a:rPr>
              <a:t>In summary, we have prepared a perovskite material </a:t>
            </a:r>
            <a:r>
              <a:rPr lang="en-IN" dirty="0" err="1">
                <a:effectLst/>
                <a:ea typeface="Calibri" panose="020F0502020204030204" pitchFamily="34" charset="0"/>
                <a:cs typeface="Times New Roman" panose="02020603050405020304" pitchFamily="18" charset="0"/>
              </a:rPr>
              <a:t>MABiCl</a:t>
            </a:r>
            <a:r>
              <a:rPr lang="en-IN" dirty="0">
                <a:effectLst/>
                <a:ea typeface="Calibri" panose="020F0502020204030204" pitchFamily="34" charset="0"/>
                <a:cs typeface="Times New Roman" panose="02020603050405020304" pitchFamily="18" charset="0"/>
              </a:rPr>
              <a:t> </a:t>
            </a:r>
            <a:r>
              <a:rPr lang="en-US" dirty="0">
                <a:effectLst/>
                <a:ea typeface="Calibri" panose="020F0502020204030204" pitchFamily="34" charset="0"/>
                <a:cs typeface="Times New Roman" panose="02020603050405020304" pitchFamily="18" charset="0"/>
              </a:rPr>
              <a:t>as the light sensitizer layer to fabricate Pb free perovskite solar cell.  </a:t>
            </a:r>
          </a:p>
          <a:p>
            <a:pPr marL="285750" indent="-285750" algn="just">
              <a:lnSpc>
                <a:spcPct val="150000"/>
              </a:lnSpc>
              <a:spcAft>
                <a:spcPts val="800"/>
              </a:spcAft>
              <a:buBlip>
                <a:blip r:embed="rId3"/>
              </a:buBlip>
            </a:pPr>
            <a:r>
              <a:rPr lang="en-US" dirty="0">
                <a:effectLst/>
                <a:ea typeface="Calibri" panose="020F0502020204030204" pitchFamily="34" charset="0"/>
                <a:cs typeface="Times New Roman" panose="02020603050405020304" pitchFamily="18" charset="0"/>
              </a:rPr>
              <a:t>The synthesis process adopted here facilitates faster evaporation of the solvent and a sequential deposition of the perovskite film on ITO substrate resulting in better surface coverage, morphology and regular distribution of disc-shaped flakes.  </a:t>
            </a:r>
          </a:p>
          <a:p>
            <a:pPr marL="285750" indent="-285750" algn="just">
              <a:lnSpc>
                <a:spcPct val="150000"/>
              </a:lnSpc>
              <a:spcAft>
                <a:spcPts val="800"/>
              </a:spcAft>
              <a:buBlip>
                <a:blip r:embed="rId3"/>
              </a:buBlip>
            </a:pPr>
            <a:r>
              <a:rPr lang="en-US" dirty="0">
                <a:effectLst/>
                <a:ea typeface="Calibri" panose="020F0502020204030204" pitchFamily="34" charset="0"/>
                <a:cs typeface="Times New Roman" panose="02020603050405020304" pitchFamily="18" charset="0"/>
              </a:rPr>
              <a:t>The solar cell device showed a relatively high open-circuit voltage of 496 mV and good fill factor 0.55. Although solar cell efficiency was found to be low &lt;1%, we believe this could be further improved with use of optimized film thickness, more control on surface morphology, and good electrical contacts. </a:t>
            </a:r>
          </a:p>
          <a:p>
            <a:pPr marL="285750" indent="-285750" algn="just">
              <a:lnSpc>
                <a:spcPct val="150000"/>
              </a:lnSpc>
              <a:spcAft>
                <a:spcPts val="800"/>
              </a:spcAft>
              <a:buBlip>
                <a:blip r:embed="rId3"/>
              </a:buBlip>
            </a:pPr>
            <a:r>
              <a:rPr lang="en-US" dirty="0">
                <a:effectLst/>
                <a:ea typeface="Calibri" panose="020F0502020204030204" pitchFamily="34" charset="0"/>
                <a:cs typeface="Times New Roman" panose="02020603050405020304" pitchFamily="18" charset="0"/>
              </a:rPr>
              <a:t>Moreover, the absorber layer with a bandgap of 2.58 eV and polymeric structure can be used in device applications like photo-detectors, LEDs, batteries, and supercapacitors.</a:t>
            </a:r>
            <a:endParaRPr lang="en-IN"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824619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86</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B4C2B9F0-5882-76F5-B990-2B63EF8B4122}"/>
              </a:ext>
            </a:extLst>
          </p:cNvPr>
          <p:cNvGraphicFramePr>
            <a:graphicFrameLocks/>
          </p:cNvGraphicFramePr>
          <p:nvPr>
            <p:extLst>
              <p:ext uri="{D42A27DB-BD31-4B8C-83A1-F6EECF244321}">
                <p14:modId xmlns:p14="http://schemas.microsoft.com/office/powerpoint/2010/main" val="386793015"/>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0547350">
                  <a:extLst>
                    <a:ext uri="{9D8B030D-6E8A-4147-A177-3AD203B41FA5}">
                      <a16:colId xmlns:a16="http://schemas.microsoft.com/office/drawing/2014/main" val="1574255122"/>
                    </a:ext>
                  </a:extLst>
                </a:gridCol>
              </a:tblGrid>
              <a:tr h="594360">
                <a:tc>
                  <a:txBody>
                    <a:bodyPr/>
                    <a:lstStyle/>
                    <a:p>
                      <a:pPr algn="ctr"/>
                      <a:r>
                        <a:rPr lang="en-IN" sz="2400" dirty="0">
                          <a:solidFill>
                            <a:schemeClr val="bg1"/>
                          </a:solidFill>
                        </a:rPr>
                        <a:t>Conclusion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7" name="TextBox 6">
            <a:extLst>
              <a:ext uri="{FF2B5EF4-FFF2-40B4-BE49-F238E27FC236}">
                <a16:creationId xmlns:a16="http://schemas.microsoft.com/office/drawing/2014/main" id="{EE8181C9-C543-4983-F5CB-E85DEB1FBFA2}"/>
              </a:ext>
            </a:extLst>
          </p:cNvPr>
          <p:cNvSpPr txBox="1"/>
          <p:nvPr/>
        </p:nvSpPr>
        <p:spPr>
          <a:xfrm>
            <a:off x="838200" y="1330277"/>
            <a:ext cx="10547350" cy="3672737"/>
          </a:xfrm>
          <a:prstGeom prst="rect">
            <a:avLst/>
          </a:prstGeom>
          <a:noFill/>
        </p:spPr>
        <p:txBody>
          <a:bodyPr wrap="square">
            <a:spAutoFit/>
          </a:bodyPr>
          <a:lstStyle/>
          <a:p>
            <a:pPr marL="285750" indent="-285750" algn="just">
              <a:lnSpc>
                <a:spcPct val="150000"/>
              </a:lnSpc>
              <a:spcAft>
                <a:spcPts val="800"/>
              </a:spcAft>
              <a:buBlip>
                <a:blip r:embed="rId3"/>
              </a:buBlip>
            </a:pPr>
            <a:r>
              <a:rPr lang="en-IN" dirty="0">
                <a:ea typeface="Calibri" panose="020F0502020204030204" pitchFamily="34" charset="0"/>
                <a:cs typeface="Times New Roman" panose="02020603050405020304" pitchFamily="18" charset="0"/>
              </a:rPr>
              <a:t>D</a:t>
            </a:r>
            <a:r>
              <a:rPr lang="en-IN" sz="1800" dirty="0">
                <a:effectLst/>
                <a:ea typeface="Calibri" panose="020F0502020204030204" pitchFamily="34" charset="0"/>
                <a:cs typeface="Times New Roman" panose="02020603050405020304" pitchFamily="18" charset="0"/>
              </a:rPr>
              <a:t>ielectric </a:t>
            </a:r>
            <a:r>
              <a:rPr lang="en-IN" sz="1800" dirty="0" err="1">
                <a:effectLst/>
                <a:ea typeface="Calibri" panose="020F0502020204030204" pitchFamily="34" charset="0"/>
                <a:cs typeface="Times New Roman" panose="02020603050405020304" pitchFamily="18" charset="0"/>
              </a:rPr>
              <a:t>behaviors</a:t>
            </a:r>
            <a:r>
              <a:rPr lang="en-IN" sz="1800" dirty="0">
                <a:effectLst/>
                <a:ea typeface="Calibri" panose="020F0502020204030204" pitchFamily="34" charset="0"/>
                <a:cs typeface="Times New Roman" panose="02020603050405020304" pitchFamily="18" charset="0"/>
              </a:rPr>
              <a:t> of </a:t>
            </a:r>
            <a:r>
              <a:rPr lang="en-IN" sz="1800" dirty="0" err="1">
                <a:effectLst/>
                <a:ea typeface="Calibri" panose="020F0502020204030204" pitchFamily="34" charset="0"/>
                <a:cs typeface="Times New Roman" panose="02020603050405020304" pitchFamily="18" charset="0"/>
              </a:rPr>
              <a:t>MABiCl</a:t>
            </a:r>
            <a:r>
              <a:rPr lang="en-IN" sz="1800" dirty="0">
                <a:effectLst/>
                <a:ea typeface="Calibri" panose="020F0502020204030204" pitchFamily="34" charset="0"/>
                <a:cs typeface="Times New Roman" panose="02020603050405020304" pitchFamily="18" charset="0"/>
              </a:rPr>
              <a:t> and </a:t>
            </a:r>
            <a:r>
              <a:rPr lang="en-IN" sz="1800" dirty="0" err="1">
                <a:effectLst/>
                <a:ea typeface="Calibri" panose="020F0502020204030204" pitchFamily="34" charset="0"/>
                <a:cs typeface="Times New Roman" panose="02020603050405020304" pitchFamily="18" charset="0"/>
              </a:rPr>
              <a:t>MABiBrCl</a:t>
            </a:r>
            <a:r>
              <a:rPr lang="en-IN" sz="1800" dirty="0">
                <a:effectLst/>
                <a:ea typeface="Calibri" panose="020F0502020204030204" pitchFamily="34" charset="0"/>
                <a:cs typeface="Times New Roman" panose="02020603050405020304" pitchFamily="18" charset="0"/>
              </a:rPr>
              <a:t> samples have been reported here. </a:t>
            </a:r>
          </a:p>
          <a:p>
            <a:pPr marL="285750" indent="-285750" algn="just">
              <a:lnSpc>
                <a:spcPct val="150000"/>
              </a:lnSpc>
              <a:spcAft>
                <a:spcPts val="800"/>
              </a:spcAft>
              <a:buBlip>
                <a:blip r:embed="rId3"/>
              </a:buBlip>
            </a:pPr>
            <a:r>
              <a:rPr lang="en-IN" sz="1800" dirty="0">
                <a:effectLst/>
                <a:ea typeface="Calibri" panose="020F0502020204030204" pitchFamily="34" charset="0"/>
                <a:cs typeface="Times New Roman" panose="02020603050405020304" pitchFamily="18" charset="0"/>
              </a:rPr>
              <a:t>Frequency and temperature-dependent electrical transport properties based on dielectric studies reveal complex characteristics of these hybrid perovskite materials.</a:t>
            </a:r>
          </a:p>
          <a:p>
            <a:pPr marL="285750" indent="-285750" algn="just">
              <a:lnSpc>
                <a:spcPct val="150000"/>
              </a:lnSpc>
              <a:spcAft>
                <a:spcPts val="800"/>
              </a:spcAft>
              <a:buBlip>
                <a:blip r:embed="rId3"/>
              </a:buBlip>
            </a:pPr>
            <a:r>
              <a:rPr lang="en-IN" sz="1800" dirty="0">
                <a:effectLst/>
                <a:ea typeface="Calibri" panose="020F0502020204030204" pitchFamily="34" charset="0"/>
                <a:cs typeface="Times New Roman" panose="02020603050405020304" pitchFamily="18" charset="0"/>
              </a:rPr>
              <a:t>The obtained experimental results are further </a:t>
            </a:r>
            <a:r>
              <a:rPr lang="en-IN" sz="1800" dirty="0" err="1">
                <a:effectLst/>
                <a:ea typeface="Calibri" panose="020F0502020204030204" pitchFamily="34" charset="0"/>
                <a:cs typeface="Times New Roman" panose="02020603050405020304" pitchFamily="18" charset="0"/>
              </a:rPr>
              <a:t>analyzed</a:t>
            </a:r>
            <a:r>
              <a:rPr lang="en-IN" sz="1800" dirty="0">
                <a:effectLst/>
                <a:ea typeface="Calibri" panose="020F0502020204030204" pitchFamily="34" charset="0"/>
                <a:cs typeface="Times New Roman" panose="02020603050405020304" pitchFamily="18" charset="0"/>
              </a:rPr>
              <a:t> with theoretical models considering the probable contribution of the electrical contact, grains, and grain boundaries which eventually modified the relaxation of carriers within the perovskite material.</a:t>
            </a:r>
          </a:p>
          <a:p>
            <a:pPr marL="285750" indent="-285750" algn="just">
              <a:lnSpc>
                <a:spcPct val="150000"/>
              </a:lnSpc>
              <a:spcAft>
                <a:spcPts val="800"/>
              </a:spcAft>
              <a:buBlip>
                <a:blip r:embed="rId3"/>
              </a:buBlip>
            </a:pPr>
            <a:r>
              <a:rPr lang="en-IN" sz="1800" dirty="0">
                <a:effectLst/>
                <a:ea typeface="Calibri" panose="020F0502020204030204" pitchFamily="34" charset="0"/>
                <a:cs typeface="Times New Roman" panose="02020603050405020304" pitchFamily="18" charset="0"/>
              </a:rPr>
              <a:t>We also noticed that the activation energy is relatively higher for the Br-doped </a:t>
            </a:r>
            <a:r>
              <a:rPr lang="en-IN" sz="1800" dirty="0" err="1">
                <a:effectLst/>
                <a:ea typeface="Calibri" panose="020F0502020204030204" pitchFamily="34" charset="0"/>
                <a:cs typeface="Times New Roman" panose="02020603050405020304" pitchFamily="18" charset="0"/>
              </a:rPr>
              <a:t>MABiBrCl</a:t>
            </a:r>
            <a:r>
              <a:rPr lang="en-IN" sz="1800" dirty="0">
                <a:effectLst/>
                <a:ea typeface="Calibri" panose="020F0502020204030204" pitchFamily="34" charset="0"/>
                <a:cs typeface="Times New Roman" panose="02020603050405020304" pitchFamily="18" charset="0"/>
              </a:rPr>
              <a:t> than </a:t>
            </a:r>
            <a:r>
              <a:rPr lang="en-IN" sz="1800" dirty="0" err="1">
                <a:effectLst/>
                <a:ea typeface="Calibri" panose="020F0502020204030204" pitchFamily="34" charset="0"/>
                <a:cs typeface="Times New Roman" panose="02020603050405020304" pitchFamily="18" charset="0"/>
              </a:rPr>
              <a:t>MABiCl</a:t>
            </a:r>
            <a:r>
              <a:rPr lang="en-IN" sz="1800" dirty="0">
                <a:effectLst/>
                <a:ea typeface="Calibri" panose="020F0502020204030204" pitchFamily="34" charset="0"/>
                <a:cs typeface="Times New Roman" panose="02020603050405020304" pitchFamily="18" charset="0"/>
              </a:rPr>
              <a:t>, which might explain some of the properties reported on solar cells and optoelectronic devices.</a:t>
            </a:r>
            <a:endParaRPr lang="en-IN"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08156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87</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CE319CE6-0B0B-B650-CE2E-3E14A2865AC2}"/>
              </a:ext>
            </a:extLst>
          </p:cNvPr>
          <p:cNvGraphicFramePr>
            <a:graphicFrameLocks/>
          </p:cNvGraphicFramePr>
          <p:nvPr>
            <p:extLst>
              <p:ext uri="{D42A27DB-BD31-4B8C-83A1-F6EECF244321}">
                <p14:modId xmlns:p14="http://schemas.microsoft.com/office/powerpoint/2010/main" val="386793015"/>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0547350">
                  <a:extLst>
                    <a:ext uri="{9D8B030D-6E8A-4147-A177-3AD203B41FA5}">
                      <a16:colId xmlns:a16="http://schemas.microsoft.com/office/drawing/2014/main" val="1574255122"/>
                    </a:ext>
                  </a:extLst>
                </a:gridCol>
              </a:tblGrid>
              <a:tr h="594360">
                <a:tc>
                  <a:txBody>
                    <a:bodyPr/>
                    <a:lstStyle/>
                    <a:p>
                      <a:pPr algn="ctr"/>
                      <a:r>
                        <a:rPr lang="en-IN" sz="2400" dirty="0">
                          <a:solidFill>
                            <a:schemeClr val="bg1"/>
                          </a:solidFill>
                        </a:rPr>
                        <a:t>Conclusion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7" name="TextBox 6">
            <a:extLst>
              <a:ext uri="{FF2B5EF4-FFF2-40B4-BE49-F238E27FC236}">
                <a16:creationId xmlns:a16="http://schemas.microsoft.com/office/drawing/2014/main" id="{8E919857-B94E-6958-DE8D-8D5AC0F6851F}"/>
              </a:ext>
            </a:extLst>
          </p:cNvPr>
          <p:cNvSpPr txBox="1"/>
          <p:nvPr/>
        </p:nvSpPr>
        <p:spPr>
          <a:xfrm>
            <a:off x="829733" y="1416547"/>
            <a:ext cx="10515600" cy="3782254"/>
          </a:xfrm>
          <a:prstGeom prst="rect">
            <a:avLst/>
          </a:prstGeom>
          <a:noFill/>
        </p:spPr>
        <p:txBody>
          <a:bodyPr wrap="square">
            <a:spAutoFit/>
          </a:bodyPr>
          <a:lstStyle/>
          <a:p>
            <a:pPr marL="285750" indent="-285750" algn="just">
              <a:lnSpc>
                <a:spcPct val="150000"/>
              </a:lnSpc>
              <a:spcAft>
                <a:spcPts val="800"/>
              </a:spcAft>
              <a:buBlip>
                <a:blip r:embed="rId3"/>
              </a:buBlip>
            </a:pPr>
            <a:r>
              <a:rPr lang="en-IN" dirty="0">
                <a:ea typeface="Calibri" panose="020F0502020204030204" pitchFamily="34" charset="0"/>
                <a:cs typeface="Times New Roman" panose="02020603050405020304" pitchFamily="18" charset="0"/>
              </a:rPr>
              <a:t>D</a:t>
            </a:r>
            <a:r>
              <a:rPr lang="en-IN" sz="1800" dirty="0">
                <a:effectLst/>
                <a:ea typeface="Calibri" panose="020F0502020204030204" pitchFamily="34" charset="0"/>
                <a:cs typeface="Times New Roman" panose="02020603050405020304" pitchFamily="18" charset="0"/>
              </a:rPr>
              <a:t>ielectric behaviours of </a:t>
            </a:r>
            <a:r>
              <a:rPr lang="en-IN" sz="1800" dirty="0" err="1">
                <a:effectLst/>
                <a:ea typeface="Calibri" panose="020F0502020204030204" pitchFamily="34" charset="0"/>
                <a:cs typeface="Times New Roman" panose="02020603050405020304" pitchFamily="18" charset="0"/>
              </a:rPr>
              <a:t>MABiCl</a:t>
            </a:r>
            <a:r>
              <a:rPr lang="en-IN" sz="1800" dirty="0">
                <a:effectLst/>
                <a:ea typeface="Calibri" panose="020F0502020204030204" pitchFamily="34" charset="0"/>
                <a:cs typeface="Times New Roman" panose="02020603050405020304" pitchFamily="18" charset="0"/>
              </a:rPr>
              <a:t> and </a:t>
            </a:r>
            <a:r>
              <a:rPr lang="en-IN" sz="1800" dirty="0" err="1">
                <a:effectLst/>
                <a:ea typeface="Calibri" panose="020F0502020204030204" pitchFamily="34" charset="0"/>
                <a:cs typeface="Times New Roman" panose="02020603050405020304" pitchFamily="18" charset="0"/>
              </a:rPr>
              <a:t>MABiBrCl</a:t>
            </a:r>
            <a:r>
              <a:rPr lang="en-IN" sz="1800" dirty="0">
                <a:effectLst/>
                <a:ea typeface="Calibri" panose="020F0502020204030204" pitchFamily="34" charset="0"/>
                <a:cs typeface="Times New Roman" panose="02020603050405020304" pitchFamily="18" charset="0"/>
              </a:rPr>
              <a:t> samples at 100-300 K are reported here.</a:t>
            </a:r>
          </a:p>
          <a:p>
            <a:pPr marL="285750" indent="-285750" algn="just">
              <a:lnSpc>
                <a:spcPct val="150000"/>
              </a:lnSpc>
              <a:spcAft>
                <a:spcPts val="800"/>
              </a:spcAft>
              <a:buBlip>
                <a:blip r:embed="rId3"/>
              </a:buBlip>
            </a:pPr>
            <a:r>
              <a:rPr lang="en-IN" sz="1800" dirty="0">
                <a:effectLst/>
                <a:ea typeface="Calibri" panose="020F0502020204030204" pitchFamily="34" charset="0"/>
                <a:cs typeface="Times New Roman" panose="02020603050405020304" pitchFamily="18" charset="0"/>
              </a:rPr>
              <a:t>We observed that the crystallinity of the samples was largely unaffected by doping.</a:t>
            </a:r>
          </a:p>
          <a:p>
            <a:pPr marL="285750" indent="-285750" algn="just">
              <a:lnSpc>
                <a:spcPct val="150000"/>
              </a:lnSpc>
              <a:spcAft>
                <a:spcPts val="800"/>
              </a:spcAft>
              <a:buBlip>
                <a:blip r:embed="rId3"/>
              </a:buBlip>
            </a:pPr>
            <a:r>
              <a:rPr lang="en-IN" sz="1800" dirty="0">
                <a:effectLst/>
                <a:ea typeface="Calibri" panose="020F0502020204030204" pitchFamily="34" charset="0"/>
                <a:cs typeface="Times New Roman" panose="02020603050405020304" pitchFamily="18" charset="0"/>
              </a:rPr>
              <a:t>The dielectric studies indicated a sharp change in permittivity at a particular critical temperature of 270 K and 266 K for </a:t>
            </a:r>
            <a:r>
              <a:rPr lang="en-IN" sz="1800" dirty="0" err="1">
                <a:effectLst/>
                <a:ea typeface="Calibri" panose="020F0502020204030204" pitchFamily="34" charset="0"/>
                <a:cs typeface="Times New Roman" panose="02020603050405020304" pitchFamily="18" charset="0"/>
              </a:rPr>
              <a:t>MABiCl</a:t>
            </a:r>
            <a:r>
              <a:rPr lang="en-IN" sz="1800" dirty="0">
                <a:effectLst/>
                <a:ea typeface="Calibri" panose="020F0502020204030204" pitchFamily="34" charset="0"/>
                <a:cs typeface="Times New Roman" panose="02020603050405020304" pitchFamily="18" charset="0"/>
              </a:rPr>
              <a:t> and </a:t>
            </a:r>
            <a:r>
              <a:rPr lang="en-IN" sz="1800" dirty="0" err="1">
                <a:effectLst/>
                <a:ea typeface="Calibri" panose="020F0502020204030204" pitchFamily="34" charset="0"/>
                <a:cs typeface="Times New Roman" panose="02020603050405020304" pitchFamily="18" charset="0"/>
              </a:rPr>
              <a:t>MABiBrCl</a:t>
            </a:r>
            <a:r>
              <a:rPr lang="en-IN" sz="1800" dirty="0">
                <a:effectLst/>
                <a:ea typeface="Calibri" panose="020F0502020204030204" pitchFamily="34" charset="0"/>
                <a:cs typeface="Times New Roman" panose="02020603050405020304" pitchFamily="18" charset="0"/>
              </a:rPr>
              <a:t>, respectively.</a:t>
            </a:r>
          </a:p>
          <a:p>
            <a:pPr marL="285750" indent="-285750" algn="just">
              <a:lnSpc>
                <a:spcPct val="150000"/>
              </a:lnSpc>
              <a:spcAft>
                <a:spcPts val="800"/>
              </a:spcAft>
              <a:buBlip>
                <a:blip r:embed="rId3"/>
              </a:buBlip>
            </a:pPr>
            <a:r>
              <a:rPr lang="en-IN" sz="1800" dirty="0">
                <a:effectLst/>
                <a:ea typeface="Calibri" panose="020F0502020204030204" pitchFamily="34" charset="0"/>
                <a:cs typeface="Times New Roman" panose="02020603050405020304" pitchFamily="18" charset="0"/>
              </a:rPr>
              <a:t>This can be related to a change in the orientation of the MA ions giving rise to a structural phase transition which is dependent on temperature. </a:t>
            </a:r>
          </a:p>
          <a:p>
            <a:pPr marL="285750" indent="-285750" algn="just">
              <a:lnSpc>
                <a:spcPct val="150000"/>
              </a:lnSpc>
              <a:spcAft>
                <a:spcPts val="800"/>
              </a:spcAft>
              <a:buBlip>
                <a:blip r:embed="rId3"/>
              </a:buBlip>
            </a:pPr>
            <a:r>
              <a:rPr lang="en-IN" sz="1800" dirty="0">
                <a:effectLst/>
                <a:ea typeface="Calibri" panose="020F0502020204030204" pitchFamily="34" charset="0"/>
                <a:cs typeface="Times New Roman" panose="02020603050405020304" pitchFamily="18" charset="0"/>
              </a:rPr>
              <a:t>The studies performed here agree with the proposed model in which the rotational motion of MA ions around the C-N axis and its temperature dependence were considered.</a:t>
            </a:r>
            <a:endParaRPr lang="en-IN" sz="2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35852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88</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1AB5D77C-F497-0145-2B4B-9BEF0CB300F5}"/>
              </a:ext>
            </a:extLst>
          </p:cNvPr>
          <p:cNvGraphicFramePr>
            <a:graphicFrameLocks/>
          </p:cNvGraphicFramePr>
          <p:nvPr>
            <p:extLst>
              <p:ext uri="{D42A27DB-BD31-4B8C-83A1-F6EECF244321}">
                <p14:modId xmlns:p14="http://schemas.microsoft.com/office/powerpoint/2010/main" val="386793015"/>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0547350">
                  <a:extLst>
                    <a:ext uri="{9D8B030D-6E8A-4147-A177-3AD203B41FA5}">
                      <a16:colId xmlns:a16="http://schemas.microsoft.com/office/drawing/2014/main" val="1574255122"/>
                    </a:ext>
                  </a:extLst>
                </a:gridCol>
              </a:tblGrid>
              <a:tr h="594360">
                <a:tc>
                  <a:txBody>
                    <a:bodyPr/>
                    <a:lstStyle/>
                    <a:p>
                      <a:pPr algn="ctr"/>
                      <a:r>
                        <a:rPr lang="en-IN" sz="2400" dirty="0">
                          <a:solidFill>
                            <a:schemeClr val="bg1"/>
                          </a:solidFill>
                        </a:rPr>
                        <a:t>Conclusion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7" name="TextBox 6">
            <a:extLst>
              <a:ext uri="{FF2B5EF4-FFF2-40B4-BE49-F238E27FC236}">
                <a16:creationId xmlns:a16="http://schemas.microsoft.com/office/drawing/2014/main" id="{162FE747-70B4-1176-74AF-D0B7E2D7FB6E}"/>
              </a:ext>
            </a:extLst>
          </p:cNvPr>
          <p:cNvSpPr txBox="1"/>
          <p:nvPr/>
        </p:nvSpPr>
        <p:spPr>
          <a:xfrm>
            <a:off x="838200" y="1136064"/>
            <a:ext cx="10515600" cy="4585871"/>
          </a:xfrm>
          <a:prstGeom prst="rect">
            <a:avLst/>
          </a:prstGeom>
          <a:noFill/>
        </p:spPr>
        <p:txBody>
          <a:bodyPr wrap="square">
            <a:spAutoFit/>
          </a:bodyPr>
          <a:lstStyle/>
          <a:p>
            <a:pPr marL="285750" indent="-285750" algn="just">
              <a:spcBef>
                <a:spcPts val="600"/>
              </a:spcBef>
              <a:spcAft>
                <a:spcPts val="600"/>
              </a:spcAft>
              <a:buBlip>
                <a:blip r:embed="rId3"/>
              </a:buBlip>
            </a:pPr>
            <a:r>
              <a:rPr lang="en-IN" sz="1800" dirty="0">
                <a:effectLst/>
                <a:ea typeface="Calibri" panose="020F0502020204030204" pitchFamily="34" charset="0"/>
                <a:cs typeface="Times New Roman" panose="02020603050405020304" pitchFamily="18" charset="0"/>
              </a:rPr>
              <a:t>We can clearly infer that the NPC and halide migration phenomenon is related to each other</a:t>
            </a:r>
            <a:r>
              <a:rPr lang="en-US" sz="1800" dirty="0">
                <a:effectLst/>
                <a:ea typeface="Calibri" panose="020F0502020204030204" pitchFamily="34" charset="0"/>
                <a:cs typeface="Times New Roman" panose="02020603050405020304" pitchFamily="18" charset="0"/>
              </a:rPr>
              <a:t>.</a:t>
            </a:r>
          </a:p>
          <a:p>
            <a:pPr marL="285750" indent="-285750" algn="just">
              <a:spcBef>
                <a:spcPts val="600"/>
              </a:spcBef>
              <a:spcAft>
                <a:spcPts val="600"/>
              </a:spcAft>
              <a:buBlip>
                <a:blip r:embed="rId3"/>
              </a:buBlip>
            </a:pPr>
            <a:r>
              <a:rPr lang="en-US" sz="1800" dirty="0">
                <a:effectLst/>
                <a:ea typeface="Calibri" panose="020F0502020204030204" pitchFamily="34" charset="0"/>
                <a:cs typeface="Times New Roman" panose="02020603050405020304" pitchFamily="18" charset="0"/>
              </a:rPr>
              <a:t>Also, there are two kinds of phenomenon with different time scales</a:t>
            </a:r>
            <a:r>
              <a:rPr lang="en-IN" sz="1800" dirty="0">
                <a:effectLst/>
                <a:ea typeface="Calibri" panose="020F0502020204030204" pitchFamily="34" charset="0"/>
                <a:cs typeface="Times New Roman" panose="02020603050405020304" pitchFamily="18" charset="0"/>
              </a:rPr>
              <a:t> present. The NPC phenomenon can be primarily described by the fast creation of shallow, transient states in the presence of light, and current hysteresis is depicted as slow phase segregation of the system.</a:t>
            </a:r>
          </a:p>
          <a:p>
            <a:pPr marL="285750" indent="-285750" algn="just">
              <a:spcBef>
                <a:spcPts val="600"/>
              </a:spcBef>
              <a:spcAft>
                <a:spcPts val="600"/>
              </a:spcAft>
              <a:buBlip>
                <a:blip r:embed="rId3"/>
              </a:buBlip>
            </a:pPr>
            <a:r>
              <a:rPr lang="en-IN" sz="1800" dirty="0">
                <a:effectLst/>
                <a:ea typeface="Calibri" panose="020F0502020204030204" pitchFamily="34" charset="0"/>
                <a:cs typeface="Times New Roman" panose="02020603050405020304" pitchFamily="18" charset="0"/>
              </a:rPr>
              <a:t>Presumably, we can also quantify the halide segregation effect using the NPC effect, as the electrical measurement for NPC is easy to access. Previous studies to identify the halide and phase segregation mainly concentrated on photoluminescence studies or more sophisticated PL-mapping study. We propose an alternative to measuring the halide segregation phenomenon by the electrical route.</a:t>
            </a:r>
          </a:p>
          <a:p>
            <a:pPr marL="285750" indent="-285750" algn="just">
              <a:spcBef>
                <a:spcPts val="600"/>
              </a:spcBef>
              <a:spcAft>
                <a:spcPts val="600"/>
              </a:spcAft>
              <a:buBlip>
                <a:blip r:embed="rId3"/>
              </a:buBlip>
            </a:pPr>
            <a:r>
              <a:rPr lang="en-IN" sz="1800" dirty="0">
                <a:effectLst/>
                <a:ea typeface="Calibri" panose="020F0502020204030204" pitchFamily="34" charset="0"/>
                <a:cs typeface="Times New Roman" panose="02020603050405020304" pitchFamily="18" charset="0"/>
              </a:rPr>
              <a:t>The dependence of Br doping is also observed, which helps to suppress both the NPC and halide segregation effects.</a:t>
            </a:r>
          </a:p>
          <a:p>
            <a:pPr marL="285750" indent="-285750" algn="just">
              <a:spcBef>
                <a:spcPts val="600"/>
              </a:spcBef>
              <a:spcAft>
                <a:spcPts val="600"/>
              </a:spcAft>
              <a:buBlip>
                <a:blip r:embed="rId3"/>
              </a:buBlip>
            </a:pPr>
            <a:r>
              <a:rPr lang="en-IN" sz="1800" dirty="0">
                <a:effectLst/>
                <a:ea typeface="Calibri" panose="020F0502020204030204" pitchFamily="34" charset="0"/>
                <a:cs typeface="Times New Roman" panose="02020603050405020304" pitchFamily="18" charset="0"/>
              </a:rPr>
              <a:t>The presence of two halide ions drastically improves the situation. In previous works of lead-based solar cells, the Br-doped counterpart of the perovskite structure is more suited and stable. This fact can be rationalized by the halide migration and phase segregation we observed due to the presence of two halide ion species with different mobility.</a:t>
            </a:r>
          </a:p>
        </p:txBody>
      </p:sp>
    </p:spTree>
    <p:extLst>
      <p:ext uri="{BB962C8B-B14F-4D97-AF65-F5344CB8AC3E}">
        <p14:creationId xmlns:p14="http://schemas.microsoft.com/office/powerpoint/2010/main" val="3165102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89</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7">
            <a:extLst>
              <a:ext uri="{FF2B5EF4-FFF2-40B4-BE49-F238E27FC236}">
                <a16:creationId xmlns:a16="http://schemas.microsoft.com/office/drawing/2014/main" id="{1AB5D77C-F497-0145-2B4B-9BEF0CB300F5}"/>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0547350">
                  <a:extLst>
                    <a:ext uri="{9D8B030D-6E8A-4147-A177-3AD203B41FA5}">
                      <a16:colId xmlns:a16="http://schemas.microsoft.com/office/drawing/2014/main" val="1574255122"/>
                    </a:ext>
                  </a:extLst>
                </a:gridCol>
              </a:tblGrid>
              <a:tr h="594360">
                <a:tc>
                  <a:txBody>
                    <a:bodyPr/>
                    <a:lstStyle/>
                    <a:p>
                      <a:pPr algn="ctr"/>
                      <a:r>
                        <a:rPr lang="en-IN" sz="2400" dirty="0">
                          <a:solidFill>
                            <a:schemeClr val="bg1"/>
                          </a:solidFill>
                        </a:rPr>
                        <a:t>Conclusion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7" name="TextBox 6">
            <a:extLst>
              <a:ext uri="{FF2B5EF4-FFF2-40B4-BE49-F238E27FC236}">
                <a16:creationId xmlns:a16="http://schemas.microsoft.com/office/drawing/2014/main" id="{162FE747-70B4-1176-74AF-D0B7E2D7FB6E}"/>
              </a:ext>
            </a:extLst>
          </p:cNvPr>
          <p:cNvSpPr txBox="1"/>
          <p:nvPr/>
        </p:nvSpPr>
        <p:spPr>
          <a:xfrm>
            <a:off x="838200" y="1330798"/>
            <a:ext cx="10515600" cy="2843342"/>
          </a:xfrm>
          <a:prstGeom prst="rect">
            <a:avLst/>
          </a:prstGeom>
          <a:noFill/>
        </p:spPr>
        <p:txBody>
          <a:bodyPr wrap="square">
            <a:spAutoFit/>
          </a:bodyPr>
          <a:lstStyle/>
          <a:p>
            <a:pPr marL="285750" indent="-285750" algn="just">
              <a:lnSpc>
                <a:spcPct val="150000"/>
              </a:lnSpc>
              <a:spcBef>
                <a:spcPts val="600"/>
              </a:spcBef>
              <a:spcAft>
                <a:spcPts val="600"/>
              </a:spcAft>
              <a:buBlip>
                <a:blip r:embed="rId3"/>
              </a:buBlip>
            </a:pPr>
            <a:r>
              <a:rPr lang="en-IN" sz="1800" dirty="0">
                <a:effectLst/>
                <a:ea typeface="Calibri" panose="020F0502020204030204" pitchFamily="34" charset="0"/>
                <a:cs typeface="Times New Roman" panose="02020603050405020304" pitchFamily="18" charset="0"/>
              </a:rPr>
              <a:t>Also, to emphasize the importance of halide migration detection, we turn toward the perovskite solar cell performance. Ion migration is a major issue to tackle concerning perovskite solar cell degradation. </a:t>
            </a:r>
          </a:p>
          <a:p>
            <a:pPr marL="285750" indent="-285750" algn="just">
              <a:lnSpc>
                <a:spcPct val="150000"/>
              </a:lnSpc>
              <a:spcBef>
                <a:spcPts val="600"/>
              </a:spcBef>
              <a:spcAft>
                <a:spcPts val="600"/>
              </a:spcAft>
              <a:buBlip>
                <a:blip r:embed="rId3"/>
              </a:buBlip>
            </a:pPr>
            <a:r>
              <a:rPr lang="en-IN" sz="1800" dirty="0">
                <a:effectLst/>
                <a:ea typeface="Calibri" panose="020F0502020204030204" pitchFamily="34" charset="0"/>
                <a:cs typeface="Times New Roman" panose="02020603050405020304" pitchFamily="18" charset="0"/>
              </a:rPr>
              <a:t>We also observed that the NPC effect is fast and mostly reversible in low temperatures, which can find good use in ultrafast photodetectors.</a:t>
            </a:r>
          </a:p>
          <a:p>
            <a:pPr marL="285750" indent="-285750" algn="just">
              <a:lnSpc>
                <a:spcPct val="150000"/>
              </a:lnSpc>
              <a:spcBef>
                <a:spcPts val="600"/>
              </a:spcBef>
              <a:spcAft>
                <a:spcPts val="600"/>
              </a:spcAft>
              <a:buBlip>
                <a:blip r:embed="rId3"/>
              </a:buBlip>
            </a:pPr>
            <a:r>
              <a:rPr lang="en-IN" dirty="0">
                <a:ea typeface="Calibri" panose="020F0502020204030204" pitchFamily="34" charset="0"/>
                <a:cs typeface="Times New Roman" panose="02020603050405020304" pitchFamily="18" charset="0"/>
              </a:rPr>
              <a:t>We have used Br doped perovskite sample (x = 4) as the absorber layer and observed the highest efficiency of 0.398 %, FF = 77%, V</a:t>
            </a:r>
            <a:r>
              <a:rPr lang="en-IN" baseline="-25000" dirty="0">
                <a:ea typeface="Calibri" panose="020F0502020204030204" pitchFamily="34" charset="0"/>
                <a:cs typeface="Times New Roman" panose="02020603050405020304" pitchFamily="18" charset="0"/>
              </a:rPr>
              <a:t>OC</a:t>
            </a:r>
            <a:r>
              <a:rPr lang="en-IN" sz="1800" dirty="0">
                <a:effectLst/>
                <a:ea typeface="Calibri" panose="020F0502020204030204" pitchFamily="34" charset="0"/>
                <a:cs typeface="Times New Roman" panose="02020603050405020304" pitchFamily="18" charset="0"/>
              </a:rPr>
              <a:t> = 1.4 V, and the cell are stable (with lifetime 2000 h). </a:t>
            </a:r>
          </a:p>
        </p:txBody>
      </p:sp>
    </p:spTree>
    <p:extLst>
      <p:ext uri="{BB962C8B-B14F-4D97-AF65-F5344CB8AC3E}">
        <p14:creationId xmlns:p14="http://schemas.microsoft.com/office/powerpoint/2010/main" val="233001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CD526AB-8D96-EDB4-EA69-CAF53666D09D}"/>
              </a:ext>
            </a:extLst>
          </p:cNvPr>
          <p:cNvSpPr>
            <a:spLocks noGrp="1"/>
          </p:cNvSpPr>
          <p:nvPr>
            <p:ph type="dt" sz="half" idx="10"/>
          </p:nvPr>
        </p:nvSpPr>
        <p:spPr/>
        <p:txBody>
          <a:bodyPr/>
          <a:lstStyle/>
          <a:p>
            <a:r>
              <a:rPr lang="en-US"/>
              <a:t>4/5/2023</a:t>
            </a:r>
            <a:endParaRPr lang="en-IN"/>
          </a:p>
        </p:txBody>
      </p:sp>
      <p:sp>
        <p:nvSpPr>
          <p:cNvPr id="5" name="Footer Placeholder 4">
            <a:extLst>
              <a:ext uri="{FF2B5EF4-FFF2-40B4-BE49-F238E27FC236}">
                <a16:creationId xmlns:a16="http://schemas.microsoft.com/office/drawing/2014/main" id="{AC795C27-29D8-E1FA-F2D9-B84426F745DD}"/>
              </a:ext>
            </a:extLst>
          </p:cNvPr>
          <p:cNvSpPr>
            <a:spLocks noGrp="1"/>
          </p:cNvSpPr>
          <p:nvPr>
            <p:ph type="ftr" sz="quarter" idx="11"/>
          </p:nvPr>
        </p:nvSpPr>
        <p:spPr/>
        <p:txBody>
          <a:bodyPr/>
          <a:lstStyle/>
          <a:p>
            <a:r>
              <a:rPr lang="en-IN"/>
              <a:t>Paramesh Chandra Reg No. VB-679 of 2015-16</a:t>
            </a:r>
          </a:p>
        </p:txBody>
      </p:sp>
      <p:sp>
        <p:nvSpPr>
          <p:cNvPr id="6" name="Slide Number Placeholder 5">
            <a:extLst>
              <a:ext uri="{FF2B5EF4-FFF2-40B4-BE49-F238E27FC236}">
                <a16:creationId xmlns:a16="http://schemas.microsoft.com/office/drawing/2014/main" id="{3AA0A4C2-981D-8A1E-1EAE-87FA630BF0A3}"/>
              </a:ext>
            </a:extLst>
          </p:cNvPr>
          <p:cNvSpPr>
            <a:spLocks noGrp="1"/>
          </p:cNvSpPr>
          <p:nvPr>
            <p:ph type="sldNum" sz="quarter" idx="12"/>
          </p:nvPr>
        </p:nvSpPr>
        <p:spPr/>
        <p:txBody>
          <a:bodyPr/>
          <a:lstStyle/>
          <a:p>
            <a:fld id="{985A3344-8852-4210-8D11-FF7F60E99D2E}" type="slidenum">
              <a:rPr lang="en-IN" smtClean="0"/>
              <a:t>9</a:t>
            </a:fld>
            <a:endParaRPr lang="en-IN"/>
          </a:p>
        </p:txBody>
      </p:sp>
      <p:graphicFrame>
        <p:nvGraphicFramePr>
          <p:cNvPr id="9" name="Table 7">
            <a:extLst>
              <a:ext uri="{FF2B5EF4-FFF2-40B4-BE49-F238E27FC236}">
                <a16:creationId xmlns:a16="http://schemas.microsoft.com/office/drawing/2014/main" id="{7D64E86C-D523-1685-1435-9168ABD8F29D}"/>
              </a:ext>
            </a:extLst>
          </p:cNvPr>
          <p:cNvGraphicFramePr>
            <a:graphicFrameLocks/>
          </p:cNvGraphicFramePr>
          <p:nvPr/>
        </p:nvGraphicFramePr>
        <p:xfrm>
          <a:off x="838200" y="179705"/>
          <a:ext cx="10547350" cy="594360"/>
        </p:xfrm>
        <a:graphic>
          <a:graphicData uri="http://schemas.openxmlformats.org/drawingml/2006/table">
            <a:tbl>
              <a:tblPr firstRow="1" bandRow="1">
                <a:tableStyleId>{21E4AEA4-8DFA-4A89-87EB-49C32662AFE0}</a:tableStyleId>
              </a:tblPr>
              <a:tblGrid>
                <a:gridCol w="1574800">
                  <a:extLst>
                    <a:ext uri="{9D8B030D-6E8A-4147-A177-3AD203B41FA5}">
                      <a16:colId xmlns:a16="http://schemas.microsoft.com/office/drawing/2014/main" val="1574255122"/>
                    </a:ext>
                  </a:extLst>
                </a:gridCol>
                <a:gridCol w="2421467">
                  <a:extLst>
                    <a:ext uri="{9D8B030D-6E8A-4147-A177-3AD203B41FA5}">
                      <a16:colId xmlns:a16="http://schemas.microsoft.com/office/drawing/2014/main" val="259379800"/>
                    </a:ext>
                  </a:extLst>
                </a:gridCol>
                <a:gridCol w="2497666">
                  <a:extLst>
                    <a:ext uri="{9D8B030D-6E8A-4147-A177-3AD203B41FA5}">
                      <a16:colId xmlns:a16="http://schemas.microsoft.com/office/drawing/2014/main" val="3510192697"/>
                    </a:ext>
                  </a:extLst>
                </a:gridCol>
                <a:gridCol w="4053417">
                  <a:extLst>
                    <a:ext uri="{9D8B030D-6E8A-4147-A177-3AD203B41FA5}">
                      <a16:colId xmlns:a16="http://schemas.microsoft.com/office/drawing/2014/main" val="179221414"/>
                    </a:ext>
                  </a:extLst>
                </a:gridCol>
              </a:tblGrid>
              <a:tr h="594360">
                <a:tc>
                  <a:txBody>
                    <a:bodyPr/>
                    <a:lstStyle/>
                    <a:p>
                      <a:pPr algn="ctr"/>
                      <a:r>
                        <a:rPr lang="en-IN" sz="1400" dirty="0">
                          <a:solidFill>
                            <a:schemeClr val="bg1"/>
                          </a:solidFill>
                        </a:rPr>
                        <a:t>Introduction</a:t>
                      </a:r>
                    </a:p>
                  </a:txBody>
                  <a:tcPr anchor="ctr">
                    <a:solidFill>
                      <a:schemeClr val="accent1"/>
                    </a:solidFill>
                  </a:tcPr>
                </a:tc>
                <a:tc>
                  <a:txBody>
                    <a:bodyPr/>
                    <a:lstStyle/>
                    <a:p>
                      <a:pPr algn="ctr"/>
                      <a:r>
                        <a:rPr lang="en-IN" sz="1100" dirty="0">
                          <a:solidFill>
                            <a:schemeClr val="accent1">
                              <a:lumMod val="40000"/>
                              <a:lumOff val="60000"/>
                            </a:schemeClr>
                          </a:solidFill>
                        </a:rPr>
                        <a:t>Meth. &amp; Inst.</a:t>
                      </a:r>
                    </a:p>
                  </a:txBody>
                  <a:tcPr anchor="ctr">
                    <a:solidFill>
                      <a:schemeClr val="accent1"/>
                    </a:solidFill>
                  </a:tcPr>
                </a:tc>
                <a:tc>
                  <a:txBody>
                    <a:bodyPr/>
                    <a:lstStyle/>
                    <a:p>
                      <a:pPr algn="ctr"/>
                      <a:r>
                        <a:rPr lang="en-IN" sz="1100" dirty="0">
                          <a:solidFill>
                            <a:schemeClr val="accent1">
                              <a:lumMod val="40000"/>
                              <a:lumOff val="60000"/>
                            </a:schemeClr>
                          </a:solidFill>
                        </a:rPr>
                        <a:t>Sample prep. </a:t>
                      </a:r>
                    </a:p>
                  </a:txBody>
                  <a:tcPr anchor="ctr">
                    <a:solidFill>
                      <a:schemeClr val="accent1"/>
                    </a:solidFill>
                  </a:tcPr>
                </a:tc>
                <a:tc>
                  <a:txBody>
                    <a:bodyPr/>
                    <a:lstStyle/>
                    <a:p>
                      <a:pPr algn="ctr"/>
                      <a:r>
                        <a:rPr lang="en-IN" sz="1100" dirty="0">
                          <a:solidFill>
                            <a:schemeClr val="accent1">
                              <a:lumMod val="40000"/>
                              <a:lumOff val="60000"/>
                            </a:schemeClr>
                          </a:solidFill>
                        </a:rPr>
                        <a:t>Results &amp; Discussion</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8" name="Rectangle 7">
            <a:extLst>
              <a:ext uri="{FF2B5EF4-FFF2-40B4-BE49-F238E27FC236}">
                <a16:creationId xmlns:a16="http://schemas.microsoft.com/office/drawing/2014/main" id="{7B863394-C0D9-EE21-6AD0-A3620FAAD9FE}"/>
              </a:ext>
            </a:extLst>
          </p:cNvPr>
          <p:cNvSpPr/>
          <p:nvPr/>
        </p:nvSpPr>
        <p:spPr>
          <a:xfrm>
            <a:off x="5029200" y="4529667"/>
            <a:ext cx="1253067" cy="431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BB6A980-1BE1-29A8-0157-4B493B386B55}"/>
              </a:ext>
            </a:extLst>
          </p:cNvPr>
          <p:cNvSpPr txBox="1"/>
          <p:nvPr/>
        </p:nvSpPr>
        <p:spPr>
          <a:xfrm>
            <a:off x="838200" y="2905780"/>
            <a:ext cx="10504457" cy="584775"/>
          </a:xfrm>
          <a:prstGeom prst="rect">
            <a:avLst/>
          </a:prstGeom>
          <a:noFill/>
        </p:spPr>
        <p:txBody>
          <a:bodyPr wrap="square" rtlCol="0">
            <a:spAutoFit/>
          </a:bodyPr>
          <a:lstStyle/>
          <a:p>
            <a:pPr algn="ctr"/>
            <a:r>
              <a:rPr lang="en-IN" sz="3200" b="1" dirty="0">
                <a:effectLst/>
              </a:rPr>
              <a:t>Solar cell parameters</a:t>
            </a:r>
            <a:endParaRPr lang="en-IN" sz="3200" b="1" dirty="0"/>
          </a:p>
        </p:txBody>
      </p:sp>
    </p:spTree>
    <p:extLst>
      <p:ext uri="{BB962C8B-B14F-4D97-AF65-F5344CB8AC3E}">
        <p14:creationId xmlns:p14="http://schemas.microsoft.com/office/powerpoint/2010/main" val="24297858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90</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E681D3E0-4AB1-5925-13E3-F319964948E1}"/>
              </a:ext>
            </a:extLst>
          </p:cNvPr>
          <p:cNvSpPr/>
          <p:nvPr/>
        </p:nvSpPr>
        <p:spPr>
          <a:xfrm>
            <a:off x="838200" y="784586"/>
            <a:ext cx="10515600" cy="5442452"/>
          </a:xfrm>
          <a:prstGeom prst="rect">
            <a:avLst/>
          </a:prstGeom>
        </p:spPr>
        <p:txBody>
          <a:bodyPr wrap="square">
            <a:spAutoFit/>
          </a:bodyPr>
          <a:lstStyle/>
          <a:p>
            <a:pPr indent="-457200">
              <a:lnSpc>
                <a:spcPct val="150000"/>
              </a:lnSpc>
              <a:buBlip>
                <a:blip r:embed="rId3"/>
              </a:buBlip>
            </a:pPr>
            <a:r>
              <a:rPr lang="en-US" b="1" dirty="0"/>
              <a:t>Chapter 1: </a:t>
            </a:r>
            <a:r>
              <a:rPr lang="en-US" dirty="0"/>
              <a:t>Introduction and literature survey</a:t>
            </a:r>
          </a:p>
          <a:p>
            <a:pPr indent="-457200">
              <a:lnSpc>
                <a:spcPct val="150000"/>
              </a:lnSpc>
              <a:buBlip>
                <a:blip r:embed="rId3"/>
              </a:buBlip>
            </a:pPr>
            <a:r>
              <a:rPr lang="en-US" b="1" dirty="0"/>
              <a:t>Chapter 2: </a:t>
            </a:r>
            <a:r>
              <a:rPr lang="en-IN" dirty="0"/>
              <a:t>Methods and Instrumentation</a:t>
            </a:r>
          </a:p>
          <a:p>
            <a:pPr indent="-457200">
              <a:lnSpc>
                <a:spcPct val="150000"/>
              </a:lnSpc>
              <a:buBlip>
                <a:blip r:embed="rId3"/>
              </a:buBlip>
            </a:pPr>
            <a:r>
              <a:rPr lang="en-US" b="1" dirty="0"/>
              <a:t>Chapter 3: </a:t>
            </a:r>
            <a:r>
              <a:rPr lang="en-IN" dirty="0"/>
              <a:t>Morphology controlled (CH</a:t>
            </a:r>
            <a:r>
              <a:rPr lang="en-IN" baseline="-25000" dirty="0"/>
              <a:t>3</a:t>
            </a:r>
            <a:r>
              <a:rPr lang="en-IN" baseline="0" dirty="0"/>
              <a:t>NH</a:t>
            </a:r>
            <a:r>
              <a:rPr lang="en-IN" baseline="-25000" dirty="0"/>
              <a:t>3</a:t>
            </a:r>
            <a:r>
              <a:rPr lang="en-IN" dirty="0"/>
              <a:t>)</a:t>
            </a:r>
            <a:r>
              <a:rPr lang="en-IN" baseline="-25000" dirty="0"/>
              <a:t>3</a:t>
            </a:r>
            <a:r>
              <a:rPr lang="en-IN" dirty="0"/>
              <a:t>Bi</a:t>
            </a:r>
            <a:r>
              <a:rPr lang="en-IN" baseline="-25000" dirty="0"/>
              <a:t>2</a:t>
            </a:r>
            <a:r>
              <a:rPr lang="en-IN" dirty="0"/>
              <a:t>Cl</a:t>
            </a:r>
            <a:r>
              <a:rPr lang="en-IN" baseline="-25000" dirty="0"/>
              <a:t>9</a:t>
            </a:r>
            <a:r>
              <a:rPr lang="en-IN" dirty="0"/>
              <a:t> thin film for lead free perovskite solar cell</a:t>
            </a:r>
            <a:endParaRPr lang="en-US" dirty="0"/>
          </a:p>
          <a:p>
            <a:pPr indent="-457200">
              <a:lnSpc>
                <a:spcPct val="150000"/>
              </a:lnSpc>
              <a:buBlip>
                <a:blip r:embed="rId3"/>
              </a:buBlip>
            </a:pPr>
            <a:r>
              <a:rPr lang="en-US" b="1" dirty="0"/>
              <a:t>Chapter 4: </a:t>
            </a:r>
            <a:r>
              <a:rPr lang="en-IN" dirty="0"/>
              <a:t>A dielectric study of Br-doped lead-free methylammonium bismuth chloride 	(CH</a:t>
            </a:r>
            <a:r>
              <a:rPr lang="en-IN" baseline="-25000" dirty="0"/>
              <a:t>3</a:t>
            </a:r>
            <a:r>
              <a:rPr lang="en-IN" dirty="0"/>
              <a:t>NH</a:t>
            </a:r>
            <a:r>
              <a:rPr lang="en-IN" baseline="-25000" dirty="0"/>
              <a:t>3</a:t>
            </a:r>
            <a:r>
              <a:rPr lang="en-IN" dirty="0"/>
              <a:t>)</a:t>
            </a:r>
            <a:r>
              <a:rPr lang="en-IN" baseline="-25000" dirty="0"/>
              <a:t>3</a:t>
            </a:r>
            <a:r>
              <a:rPr lang="en-IN" dirty="0"/>
              <a:t>Bi</a:t>
            </a:r>
            <a:r>
              <a:rPr lang="en-IN" baseline="-25000" dirty="0"/>
              <a:t>2</a:t>
            </a:r>
            <a:r>
              <a:rPr lang="en-IN" dirty="0"/>
              <a:t>Br</a:t>
            </a:r>
            <a:r>
              <a:rPr lang="en-IN" baseline="-25000" dirty="0"/>
              <a:t>x</a:t>
            </a:r>
            <a:r>
              <a:rPr lang="en-IN" dirty="0"/>
              <a:t>Cl</a:t>
            </a:r>
            <a:r>
              <a:rPr lang="en-IN" baseline="-25000" dirty="0"/>
              <a:t>9-x</a:t>
            </a:r>
            <a:endParaRPr lang="en-IN" dirty="0"/>
          </a:p>
          <a:p>
            <a:pPr indent="-457200">
              <a:lnSpc>
                <a:spcPct val="150000"/>
              </a:lnSpc>
              <a:buBlip>
                <a:blip r:embed="rId3"/>
              </a:buBlip>
            </a:pPr>
            <a:r>
              <a:rPr lang="en-US" b="1" dirty="0"/>
              <a:t>Chapter 5: </a:t>
            </a:r>
            <a:r>
              <a:rPr lang="en-IN" dirty="0"/>
              <a:t>Frequency and temperature dependent dielectric characteristics of lead free Br doped 	perovskite (CH</a:t>
            </a:r>
            <a:r>
              <a:rPr lang="en-IN" baseline="-25000" dirty="0"/>
              <a:t>3</a:t>
            </a:r>
            <a:r>
              <a:rPr lang="en-IN" dirty="0"/>
              <a:t>NH</a:t>
            </a:r>
            <a:r>
              <a:rPr lang="en-IN" baseline="-25000" dirty="0"/>
              <a:t>3</a:t>
            </a:r>
            <a:r>
              <a:rPr lang="en-IN" dirty="0"/>
              <a:t>)</a:t>
            </a:r>
            <a:r>
              <a:rPr lang="en-IN" baseline="-25000" dirty="0"/>
              <a:t>3</a:t>
            </a:r>
            <a:r>
              <a:rPr lang="en-IN" dirty="0"/>
              <a:t>Bi</a:t>
            </a:r>
            <a:r>
              <a:rPr lang="en-IN" baseline="-25000" dirty="0"/>
              <a:t>2</a:t>
            </a:r>
            <a:r>
              <a:rPr lang="en-IN" dirty="0"/>
              <a:t>Cl</a:t>
            </a:r>
            <a:r>
              <a:rPr lang="en-IN" baseline="-25000" dirty="0"/>
              <a:t>9</a:t>
            </a:r>
            <a:r>
              <a:rPr lang="en-IN" dirty="0"/>
              <a:t> and (CH</a:t>
            </a:r>
            <a:r>
              <a:rPr lang="en-IN" baseline="-25000" dirty="0"/>
              <a:t>3</a:t>
            </a:r>
            <a:r>
              <a:rPr lang="en-IN" dirty="0"/>
              <a:t>NH</a:t>
            </a:r>
            <a:r>
              <a:rPr lang="en-IN" baseline="-25000" dirty="0"/>
              <a:t>3</a:t>
            </a:r>
            <a:r>
              <a:rPr lang="en-IN" dirty="0"/>
              <a:t>)</a:t>
            </a:r>
            <a:r>
              <a:rPr lang="en-IN" baseline="-25000" dirty="0"/>
              <a:t>3</a:t>
            </a:r>
            <a:r>
              <a:rPr lang="en-IN" dirty="0"/>
              <a:t>Bi</a:t>
            </a:r>
            <a:r>
              <a:rPr lang="en-IN" baseline="-25000" dirty="0"/>
              <a:t>2</a:t>
            </a:r>
            <a:r>
              <a:rPr lang="en-IN" dirty="0"/>
              <a:t>Br</a:t>
            </a:r>
            <a:r>
              <a:rPr lang="en-IN" baseline="-25000" dirty="0"/>
              <a:t>x</a:t>
            </a:r>
            <a:r>
              <a:rPr lang="en-IN" dirty="0"/>
              <a:t>Cl</a:t>
            </a:r>
            <a:r>
              <a:rPr lang="en-IN" baseline="-25000" dirty="0"/>
              <a:t>9-x</a:t>
            </a:r>
            <a:endParaRPr lang="en-US" baseline="-25000" dirty="0"/>
          </a:p>
          <a:p>
            <a:pPr indent="-457200">
              <a:lnSpc>
                <a:spcPct val="150000"/>
              </a:lnSpc>
              <a:buBlip>
                <a:blip r:embed="rId3"/>
              </a:buBlip>
            </a:pPr>
            <a:r>
              <a:rPr lang="en-US" b="1" dirty="0"/>
              <a:t>Chapter 6: </a:t>
            </a:r>
            <a:r>
              <a:rPr lang="en-IN" dirty="0">
                <a:effectLst/>
                <a:latin typeface="Times New Roman" panose="02020603050405020304" pitchFamily="18" charset="0"/>
                <a:ea typeface="Calibri" panose="020F0502020204030204" pitchFamily="34" charset="0"/>
              </a:rPr>
              <a:t>Observation of negative photoconductivity in (CH</a:t>
            </a:r>
            <a:r>
              <a:rPr lang="en-IN" baseline="-25000" dirty="0">
                <a:effectLst/>
                <a:latin typeface="Times New Roman" panose="02020603050405020304" pitchFamily="18" charset="0"/>
                <a:ea typeface="Calibri" panose="020F0502020204030204" pitchFamily="34" charset="0"/>
              </a:rPr>
              <a:t>3</a:t>
            </a:r>
            <a:r>
              <a:rPr lang="en-IN" dirty="0">
                <a:effectLst/>
                <a:latin typeface="Times New Roman" panose="02020603050405020304" pitchFamily="18" charset="0"/>
                <a:ea typeface="Calibri" panose="020F0502020204030204" pitchFamily="34" charset="0"/>
              </a:rPr>
              <a:t>NH</a:t>
            </a:r>
            <a:r>
              <a:rPr lang="en-IN" baseline="-25000" dirty="0">
                <a:effectLst/>
                <a:latin typeface="Times New Roman" panose="02020603050405020304" pitchFamily="18" charset="0"/>
                <a:ea typeface="Calibri" panose="020F0502020204030204" pitchFamily="34" charset="0"/>
              </a:rPr>
              <a:t>3</a:t>
            </a:r>
            <a:r>
              <a:rPr lang="en-IN" dirty="0">
                <a:effectLst/>
                <a:latin typeface="Times New Roman" panose="02020603050405020304" pitchFamily="18" charset="0"/>
                <a:ea typeface="Calibri" panose="020F0502020204030204" pitchFamily="34" charset="0"/>
              </a:rPr>
              <a:t>)</a:t>
            </a:r>
            <a:r>
              <a:rPr lang="en-IN" baseline="-25000" dirty="0">
                <a:effectLst/>
                <a:latin typeface="Times New Roman" panose="02020603050405020304" pitchFamily="18" charset="0"/>
                <a:ea typeface="Calibri" panose="020F0502020204030204" pitchFamily="34" charset="0"/>
              </a:rPr>
              <a:t>3</a:t>
            </a:r>
            <a:r>
              <a:rPr lang="en-IN" dirty="0">
                <a:effectLst/>
                <a:latin typeface="Times New Roman" panose="02020603050405020304" pitchFamily="18" charset="0"/>
                <a:ea typeface="Calibri" panose="020F0502020204030204" pitchFamily="34" charset="0"/>
              </a:rPr>
              <a:t>Bi</a:t>
            </a:r>
            <a:r>
              <a:rPr lang="en-IN" baseline="-25000" dirty="0">
                <a:effectLst/>
                <a:latin typeface="Times New Roman" panose="02020603050405020304" pitchFamily="18" charset="0"/>
                <a:ea typeface="Calibri" panose="020F0502020204030204" pitchFamily="34" charset="0"/>
              </a:rPr>
              <a:t>2</a:t>
            </a:r>
            <a:r>
              <a:rPr lang="en-IN" dirty="0">
                <a:effectLst/>
                <a:latin typeface="Times New Roman" panose="02020603050405020304" pitchFamily="18" charset="0"/>
                <a:ea typeface="Calibri" panose="020F0502020204030204" pitchFamily="34" charset="0"/>
              </a:rPr>
              <a:t>(Br</a:t>
            </a:r>
            <a:r>
              <a:rPr lang="en-IN" baseline="-25000" dirty="0">
                <a:effectLst/>
                <a:latin typeface="Times New Roman" panose="02020603050405020304" pitchFamily="18" charset="0"/>
                <a:ea typeface="Calibri" panose="020F0502020204030204" pitchFamily="34" charset="0"/>
              </a:rPr>
              <a:t>x</a:t>
            </a:r>
            <a:r>
              <a:rPr lang="en-IN" dirty="0">
                <a:effectLst/>
                <a:latin typeface="Times New Roman" panose="02020603050405020304" pitchFamily="18" charset="0"/>
                <a:ea typeface="Calibri" panose="020F0502020204030204" pitchFamily="34" charset="0"/>
              </a:rPr>
              <a:t>Cl</a:t>
            </a:r>
            <a:r>
              <a:rPr lang="en-IN" baseline="-25000" dirty="0">
                <a:effectLst/>
                <a:latin typeface="Times New Roman" panose="02020603050405020304" pitchFamily="18" charset="0"/>
                <a:ea typeface="Calibri" panose="020F0502020204030204" pitchFamily="34" charset="0"/>
              </a:rPr>
              <a:t>1-x</a:t>
            </a:r>
            <a:r>
              <a:rPr lang="en-IN" dirty="0">
                <a:effectLst/>
                <a:latin typeface="Times New Roman" panose="02020603050405020304" pitchFamily="18" charset="0"/>
                <a:ea typeface="Calibri" panose="020F0502020204030204" pitchFamily="34" charset="0"/>
              </a:rPr>
              <a:t>)</a:t>
            </a:r>
            <a:r>
              <a:rPr lang="en-IN" baseline="-25000" dirty="0">
                <a:effectLst/>
                <a:latin typeface="Times New Roman" panose="02020603050405020304" pitchFamily="18" charset="0"/>
                <a:ea typeface="Calibri" panose="020F0502020204030204" pitchFamily="34" charset="0"/>
              </a:rPr>
              <a:t>9</a:t>
            </a:r>
            <a:r>
              <a:rPr lang="en-IN" dirty="0">
                <a:effectLst/>
                <a:latin typeface="Times New Roman" panose="02020603050405020304" pitchFamily="18" charset="0"/>
                <a:ea typeface="Calibri" panose="020F0502020204030204" pitchFamily="34" charset="0"/>
              </a:rPr>
              <a:t>: correlating ion-	migration, instability and efficiency in halide perovskite solar cell</a:t>
            </a:r>
          </a:p>
          <a:p>
            <a:pPr indent="-457200">
              <a:lnSpc>
                <a:spcPct val="150000"/>
              </a:lnSpc>
              <a:buBlip>
                <a:blip r:embed="rId3"/>
              </a:buBlip>
            </a:pPr>
            <a:r>
              <a:rPr lang="en-US" sz="1800" b="1" dirty="0">
                <a:latin typeface="Times New Roman" panose="02020603050405020304" pitchFamily="18" charset="0"/>
                <a:cs typeface="Times New Roman" panose="02020603050405020304" pitchFamily="18" charset="0"/>
              </a:rPr>
              <a:t>Chapter 7: </a:t>
            </a:r>
            <a:r>
              <a:rPr lang="en-US" sz="1800" dirty="0">
                <a:latin typeface="Times New Roman" panose="02020603050405020304" pitchFamily="18" charset="0"/>
                <a:cs typeface="Times New Roman" panose="02020603050405020304" pitchFamily="18" charset="0"/>
              </a:rPr>
              <a:t>Conclusions</a:t>
            </a:r>
          </a:p>
          <a:p>
            <a:pPr indent="-457200">
              <a:lnSpc>
                <a:spcPct val="150000"/>
              </a:lnSpc>
              <a:buBlip>
                <a:blip r:embed="rId3"/>
              </a:buBlip>
            </a:pPr>
            <a:r>
              <a:rPr lang="en-US" sz="1800" b="1" dirty="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a:p>
            <a:pPr indent="-457200">
              <a:lnSpc>
                <a:spcPct val="150000"/>
              </a:lnSpc>
              <a:buBlip>
                <a:blip r:embed="rId3"/>
              </a:buBlip>
            </a:pPr>
            <a:r>
              <a:rPr lang="en-US" sz="1800" b="1" dirty="0">
                <a:latin typeface="Times New Roman" panose="02020603050405020304" pitchFamily="18" charset="0"/>
                <a:cs typeface="Times New Roman" panose="02020603050405020304" pitchFamily="18" charset="0"/>
              </a:rPr>
              <a:t>Future works</a:t>
            </a:r>
          </a:p>
          <a:p>
            <a:pPr indent="-457200">
              <a:lnSpc>
                <a:spcPct val="150000"/>
              </a:lnSpc>
              <a:buBlip>
                <a:blip r:embed="rId3"/>
              </a:buBlip>
            </a:pPr>
            <a:endParaRPr lang="en-US" dirty="0"/>
          </a:p>
        </p:txBody>
      </p:sp>
      <p:graphicFrame>
        <p:nvGraphicFramePr>
          <p:cNvPr id="3" name="Table 7">
            <a:extLst>
              <a:ext uri="{FF2B5EF4-FFF2-40B4-BE49-F238E27FC236}">
                <a16:creationId xmlns:a16="http://schemas.microsoft.com/office/drawing/2014/main" id="{27DB6278-6201-A60C-7296-FC742293980D}"/>
              </a:ext>
            </a:extLst>
          </p:cNvPr>
          <p:cNvGraphicFramePr>
            <a:graphicFrameLocks/>
          </p:cNvGraphicFramePr>
          <p:nvPr>
            <p:extLst>
              <p:ext uri="{D42A27DB-BD31-4B8C-83A1-F6EECF244321}">
                <p14:modId xmlns:p14="http://schemas.microsoft.com/office/powerpoint/2010/main" val="1969425116"/>
              </p:ext>
            </p:extLst>
          </p:nvPr>
        </p:nvGraphicFramePr>
        <p:xfrm>
          <a:off x="838200" y="179705"/>
          <a:ext cx="10547350" cy="594360"/>
        </p:xfrm>
        <a:graphic>
          <a:graphicData uri="http://schemas.openxmlformats.org/drawingml/2006/table">
            <a:tbl>
              <a:tblPr firstRow="1" bandRow="1">
                <a:tableStyleId>{21E4AEA4-8DFA-4A89-87EB-49C32662AFE0}</a:tableStyleId>
              </a:tblPr>
              <a:tblGrid>
                <a:gridCol w="10547350">
                  <a:extLst>
                    <a:ext uri="{9D8B030D-6E8A-4147-A177-3AD203B41FA5}">
                      <a16:colId xmlns:a16="http://schemas.microsoft.com/office/drawing/2014/main" val="1574255122"/>
                    </a:ext>
                  </a:extLst>
                </a:gridCol>
              </a:tblGrid>
              <a:tr h="5943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2400" dirty="0">
                          <a:solidFill>
                            <a:schemeClr val="bg1"/>
                          </a:solidFill>
                        </a:rPr>
                        <a:t>Arrangement of Thesis</a:t>
                      </a:r>
                    </a:p>
                  </a:txBody>
                  <a:tcPr anchor="ctr">
                    <a:solidFill>
                      <a:schemeClr val="accent1"/>
                    </a:solidFill>
                  </a:tcPr>
                </a:tc>
                <a:extLst>
                  <a:ext uri="{0D108BD9-81ED-4DB2-BD59-A6C34878D82A}">
                    <a16:rowId xmlns:a16="http://schemas.microsoft.com/office/drawing/2014/main" val="2007128194"/>
                  </a:ext>
                </a:extLst>
              </a:tr>
            </a:tbl>
          </a:graphicData>
        </a:graphic>
      </p:graphicFrame>
    </p:spTree>
    <p:extLst>
      <p:ext uri="{BB962C8B-B14F-4D97-AF65-F5344CB8AC3E}">
        <p14:creationId xmlns:p14="http://schemas.microsoft.com/office/powerpoint/2010/main" val="6073917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91</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7">
            <a:extLst>
              <a:ext uri="{FF2B5EF4-FFF2-40B4-BE49-F238E27FC236}">
                <a16:creationId xmlns:a16="http://schemas.microsoft.com/office/drawing/2014/main" id="{71F9368D-9350-55C4-D712-AE2EF049A458}"/>
              </a:ext>
            </a:extLst>
          </p:cNvPr>
          <p:cNvGraphicFramePr>
            <a:graphicFrameLocks/>
          </p:cNvGraphicFramePr>
          <p:nvPr>
            <p:extLst>
              <p:ext uri="{D42A27DB-BD31-4B8C-83A1-F6EECF244321}">
                <p14:modId xmlns:p14="http://schemas.microsoft.com/office/powerpoint/2010/main" val="24939999"/>
              </p:ext>
            </p:extLst>
          </p:nvPr>
        </p:nvGraphicFramePr>
        <p:xfrm>
          <a:off x="838200" y="179705"/>
          <a:ext cx="10515600" cy="457200"/>
        </p:xfrm>
        <a:graphic>
          <a:graphicData uri="http://schemas.openxmlformats.org/drawingml/2006/table">
            <a:tbl>
              <a:tblPr firstRow="1" bandRow="1">
                <a:tableStyleId>{21E4AEA4-8DFA-4A89-87EB-49C32662AFE0}</a:tableStyleId>
              </a:tblPr>
              <a:tblGrid>
                <a:gridCol w="10515600">
                  <a:extLst>
                    <a:ext uri="{9D8B030D-6E8A-4147-A177-3AD203B41FA5}">
                      <a16:colId xmlns:a16="http://schemas.microsoft.com/office/drawing/2014/main" val="2049190312"/>
                    </a:ext>
                  </a:extLst>
                </a:gridCol>
              </a:tblGrid>
              <a:tr h="365125">
                <a:tc>
                  <a:txBody>
                    <a:bodyPr/>
                    <a:lstStyle/>
                    <a:p>
                      <a:pPr algn="ctr">
                        <a:lnSpc>
                          <a:spcPct val="100000"/>
                        </a:lnSpc>
                        <a:spcBef>
                          <a:spcPts val="600"/>
                        </a:spcBef>
                        <a:spcAft>
                          <a:spcPts val="600"/>
                        </a:spcAft>
                      </a:pPr>
                      <a:r>
                        <a:rPr lang="en-US" sz="2400" dirty="0"/>
                        <a:t>Future Plans</a:t>
                      </a:r>
                    </a:p>
                  </a:txBody>
                  <a:tcP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40F88C25-93CF-CBF9-ECAB-591D98789E97}"/>
              </a:ext>
            </a:extLst>
          </p:cNvPr>
          <p:cNvSpPr txBox="1"/>
          <p:nvPr/>
        </p:nvSpPr>
        <p:spPr>
          <a:xfrm>
            <a:off x="838200" y="1116526"/>
            <a:ext cx="10515600" cy="4197559"/>
          </a:xfrm>
          <a:prstGeom prst="rect">
            <a:avLst/>
          </a:prstGeom>
          <a:noFill/>
        </p:spPr>
        <p:txBody>
          <a:bodyPr wrap="square" rtlCol="0">
            <a:spAutoFit/>
          </a:bodyPr>
          <a:lstStyle/>
          <a:p>
            <a:pPr marL="342900" indent="-342900" algn="just">
              <a:lnSpc>
                <a:spcPct val="150000"/>
              </a:lnSpc>
              <a:buBlip>
                <a:blip r:embed="rId3"/>
              </a:buBlip>
            </a:pPr>
            <a:r>
              <a:rPr lang="en-IN" dirty="0">
                <a:latin typeface="Times New Roman" panose="02020603050405020304" pitchFamily="18" charset="0"/>
                <a:cs typeface="Times New Roman" panose="02020603050405020304" pitchFamily="18" charset="0"/>
              </a:rPr>
              <a:t>We are currently studying the Bi-based perovskite stability. The instrument we have developed to study the effect of different biasing conditions will be upgraded, and the Python-based interface will be translated to a LabVIEW-type interface with proper UI.</a:t>
            </a:r>
          </a:p>
          <a:p>
            <a:pPr marL="342900" indent="-342900" algn="just">
              <a:lnSpc>
                <a:spcPct val="150000"/>
              </a:lnSpc>
              <a:buBlip>
                <a:blip r:embed="rId3"/>
              </a:buBlip>
            </a:pPr>
            <a:r>
              <a:rPr lang="en-IN" dirty="0">
                <a:latin typeface="Times New Roman" panose="02020603050405020304" pitchFamily="18" charset="0"/>
                <a:cs typeface="Times New Roman" panose="02020603050405020304" pitchFamily="18" charset="0"/>
              </a:rPr>
              <a:t>The instrument we have developed will also be employed to study the fundamental properties of other kinds of materials. Proper modifications of the software and external stimuli will be conducted.</a:t>
            </a:r>
          </a:p>
          <a:p>
            <a:pPr marL="342900" indent="-342900" algn="just">
              <a:lnSpc>
                <a:spcPct val="150000"/>
              </a:lnSpc>
              <a:buBlip>
                <a:blip r:embed="rId3"/>
              </a:buBlip>
            </a:pPr>
            <a:r>
              <a:rPr lang="en-IN" dirty="0">
                <a:latin typeface="Times New Roman" panose="02020603050405020304" pitchFamily="18" charset="0"/>
                <a:cs typeface="Times New Roman" panose="02020603050405020304" pitchFamily="18" charset="0"/>
              </a:rPr>
              <a:t>We plan to employ dielectric spectroscopy measurement on the entirely fabricated device to explore the interface contribution to solar cell performance.</a:t>
            </a:r>
          </a:p>
          <a:p>
            <a:pPr marL="342900" indent="-342900" algn="just">
              <a:lnSpc>
                <a:spcPct val="150000"/>
              </a:lnSpc>
              <a:buBlip>
                <a:blip r:embed="rId3"/>
              </a:buBlip>
            </a:pPr>
            <a:r>
              <a:rPr lang="en-IN" dirty="0">
                <a:latin typeface="Times New Roman" panose="02020603050405020304" pitchFamily="18" charset="0"/>
                <a:cs typeface="Times New Roman" panose="02020603050405020304" pitchFamily="18" charset="0"/>
              </a:rPr>
              <a:t>Some drift diffusion-based simulation software (like SCAPS-1D) will be used to find the best possible device configuration.   </a:t>
            </a:r>
          </a:p>
          <a:p>
            <a:pPr marL="342900" indent="-342900" algn="just">
              <a:lnSpc>
                <a:spcPct val="150000"/>
              </a:lnSpc>
              <a:buBlip>
                <a:blip r:embed="rId3"/>
              </a:buBlip>
            </a:pPr>
            <a:r>
              <a:rPr lang="en-IN" dirty="0">
                <a:latin typeface="Times New Roman" panose="02020603050405020304" pitchFamily="18" charset="0"/>
                <a:cs typeface="Times New Roman" panose="02020603050405020304" pitchFamily="18" charset="0"/>
              </a:rPr>
              <a:t>We are also interested in exploring negative photoconductivity-based ultrafast photodetectors.</a:t>
            </a:r>
            <a:endParaRPr lang="en-US" dirty="0">
              <a:latin typeface="Times New Roman" panose="02020603050405020304" pitchFamily="18" charset="0"/>
              <a:cs typeface="Times New Roman" pitchFamily="18" charset="0"/>
            </a:endParaRPr>
          </a:p>
        </p:txBody>
      </p:sp>
    </p:spTree>
    <p:extLst>
      <p:ext uri="{BB962C8B-B14F-4D97-AF65-F5344CB8AC3E}">
        <p14:creationId xmlns:p14="http://schemas.microsoft.com/office/powerpoint/2010/main" val="5463997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92</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7">
            <a:extLst>
              <a:ext uri="{FF2B5EF4-FFF2-40B4-BE49-F238E27FC236}">
                <a16:creationId xmlns:a16="http://schemas.microsoft.com/office/drawing/2014/main" id="{71F9368D-9350-55C4-D712-AE2EF049A458}"/>
              </a:ext>
            </a:extLst>
          </p:cNvPr>
          <p:cNvGraphicFramePr>
            <a:graphicFrameLocks/>
          </p:cNvGraphicFramePr>
          <p:nvPr>
            <p:extLst>
              <p:ext uri="{D42A27DB-BD31-4B8C-83A1-F6EECF244321}">
                <p14:modId xmlns:p14="http://schemas.microsoft.com/office/powerpoint/2010/main" val="3029087034"/>
              </p:ext>
            </p:extLst>
          </p:nvPr>
        </p:nvGraphicFramePr>
        <p:xfrm>
          <a:off x="838200" y="179705"/>
          <a:ext cx="10515600" cy="457200"/>
        </p:xfrm>
        <a:graphic>
          <a:graphicData uri="http://schemas.openxmlformats.org/drawingml/2006/table">
            <a:tbl>
              <a:tblPr firstRow="1" bandRow="1">
                <a:tableStyleId>{21E4AEA4-8DFA-4A89-87EB-49C32662AFE0}</a:tableStyleId>
              </a:tblPr>
              <a:tblGrid>
                <a:gridCol w="10515600">
                  <a:extLst>
                    <a:ext uri="{9D8B030D-6E8A-4147-A177-3AD203B41FA5}">
                      <a16:colId xmlns:a16="http://schemas.microsoft.com/office/drawing/2014/main" val="2049190312"/>
                    </a:ext>
                  </a:extLst>
                </a:gridCol>
              </a:tblGrid>
              <a:tr h="365125">
                <a:tc>
                  <a:txBody>
                    <a:bodyPr/>
                    <a:lstStyle/>
                    <a:p>
                      <a:pPr algn="ctr">
                        <a:lnSpc>
                          <a:spcPct val="100000"/>
                        </a:lnSpc>
                        <a:spcBef>
                          <a:spcPts val="600"/>
                        </a:spcBef>
                        <a:spcAft>
                          <a:spcPts val="600"/>
                        </a:spcAft>
                      </a:pPr>
                      <a:r>
                        <a:rPr lang="en-US" sz="2400" dirty="0"/>
                        <a:t>List of Publications</a:t>
                      </a:r>
                    </a:p>
                  </a:txBody>
                  <a:tcP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19D26DFF-E6A7-C56F-7E6D-EADBE5312F40}"/>
              </a:ext>
            </a:extLst>
          </p:cNvPr>
          <p:cNvSpPr txBox="1"/>
          <p:nvPr/>
        </p:nvSpPr>
        <p:spPr>
          <a:xfrm>
            <a:off x="998376" y="1184988"/>
            <a:ext cx="530915" cy="369332"/>
          </a:xfrm>
          <a:prstGeom prst="rect">
            <a:avLst/>
          </a:prstGeom>
          <a:noFill/>
        </p:spPr>
        <p:txBody>
          <a:bodyPr wrap="none" rtlCol="0">
            <a:spAutoFit/>
          </a:bodyPr>
          <a:lstStyle/>
          <a:p>
            <a:pPr marL="342900" indent="-342900">
              <a:buFont typeface="+mj-lt"/>
              <a:buAutoNum type="arabicPeriod"/>
            </a:pPr>
            <a:endParaRPr lang="en-IN" dirty="0"/>
          </a:p>
        </p:txBody>
      </p:sp>
      <p:pic>
        <p:nvPicPr>
          <p:cNvPr id="7" name="Picture 6">
            <a:extLst>
              <a:ext uri="{FF2B5EF4-FFF2-40B4-BE49-F238E27FC236}">
                <a16:creationId xmlns:a16="http://schemas.microsoft.com/office/drawing/2014/main" id="{B639EAEE-8DBC-EEA7-7F86-2343D9BA3125}"/>
              </a:ext>
            </a:extLst>
          </p:cNvPr>
          <p:cNvPicPr>
            <a:picLocks noChangeAspect="1"/>
          </p:cNvPicPr>
          <p:nvPr/>
        </p:nvPicPr>
        <p:blipFill>
          <a:blip r:embed="rId3"/>
          <a:stretch>
            <a:fillRect/>
          </a:stretch>
        </p:blipFill>
        <p:spPr>
          <a:xfrm>
            <a:off x="796470" y="1126093"/>
            <a:ext cx="2471057" cy="1530743"/>
          </a:xfrm>
          <a:prstGeom prst="rect">
            <a:avLst/>
          </a:prstGeom>
        </p:spPr>
      </p:pic>
      <p:pic>
        <p:nvPicPr>
          <p:cNvPr id="11" name="Picture 10">
            <a:extLst>
              <a:ext uri="{FF2B5EF4-FFF2-40B4-BE49-F238E27FC236}">
                <a16:creationId xmlns:a16="http://schemas.microsoft.com/office/drawing/2014/main" id="{248ED9D4-6B68-A41E-A368-847F988C4800}"/>
              </a:ext>
            </a:extLst>
          </p:cNvPr>
          <p:cNvPicPr>
            <a:picLocks noChangeAspect="1"/>
          </p:cNvPicPr>
          <p:nvPr/>
        </p:nvPicPr>
        <p:blipFill>
          <a:blip r:embed="rId4"/>
          <a:stretch>
            <a:fillRect/>
          </a:stretch>
        </p:blipFill>
        <p:spPr>
          <a:xfrm>
            <a:off x="880855" y="2609406"/>
            <a:ext cx="2302286" cy="1530000"/>
          </a:xfrm>
          <a:prstGeom prst="rect">
            <a:avLst/>
          </a:prstGeom>
        </p:spPr>
      </p:pic>
      <p:pic>
        <p:nvPicPr>
          <p:cNvPr id="13" name="Picture 12">
            <a:extLst>
              <a:ext uri="{FF2B5EF4-FFF2-40B4-BE49-F238E27FC236}">
                <a16:creationId xmlns:a16="http://schemas.microsoft.com/office/drawing/2014/main" id="{E0DC4DB7-7D94-A349-800B-A328540EE55B}"/>
              </a:ext>
            </a:extLst>
          </p:cNvPr>
          <p:cNvPicPr>
            <a:picLocks noChangeAspect="1"/>
          </p:cNvPicPr>
          <p:nvPr/>
        </p:nvPicPr>
        <p:blipFill>
          <a:blip r:embed="rId5"/>
          <a:stretch>
            <a:fillRect/>
          </a:stretch>
        </p:blipFill>
        <p:spPr>
          <a:xfrm>
            <a:off x="980700" y="4139406"/>
            <a:ext cx="2102596" cy="1530000"/>
          </a:xfrm>
          <a:prstGeom prst="rect">
            <a:avLst/>
          </a:prstGeom>
        </p:spPr>
      </p:pic>
      <p:sp>
        <p:nvSpPr>
          <p:cNvPr id="18" name="TextBox 17">
            <a:extLst>
              <a:ext uri="{FF2B5EF4-FFF2-40B4-BE49-F238E27FC236}">
                <a16:creationId xmlns:a16="http://schemas.microsoft.com/office/drawing/2014/main" id="{05C149CA-B4E3-ED3D-5867-EDFC0257A6CB}"/>
              </a:ext>
            </a:extLst>
          </p:cNvPr>
          <p:cNvSpPr txBox="1"/>
          <p:nvPr/>
        </p:nvSpPr>
        <p:spPr>
          <a:xfrm>
            <a:off x="3469433" y="835249"/>
            <a:ext cx="7884367" cy="5586658"/>
          </a:xfrm>
          <a:prstGeom prst="rect">
            <a:avLst/>
          </a:prstGeom>
          <a:noFill/>
        </p:spPr>
        <p:txBody>
          <a:bodyPr wrap="square" rtlCol="0">
            <a:spAutoFit/>
          </a:bodyPr>
          <a:lstStyle/>
          <a:p>
            <a:pPr>
              <a:lnSpc>
                <a:spcPct val="150000"/>
              </a:lnSpc>
              <a:spcBef>
                <a:spcPts val="0"/>
              </a:spcBef>
              <a:spcAft>
                <a:spcPts val="0"/>
              </a:spcAft>
            </a:pPr>
            <a:r>
              <a:rPr lang="en-IN" b="1" dirty="0"/>
              <a:t>As first author</a:t>
            </a:r>
            <a:endParaRPr lang="en-IN" b="1" dirty="0">
              <a:effectLst/>
            </a:endParaRPr>
          </a:p>
          <a:p>
            <a:pPr marL="342900" indent="-342900">
              <a:lnSpc>
                <a:spcPct val="150000"/>
              </a:lnSpc>
              <a:spcBef>
                <a:spcPts val="0"/>
              </a:spcBef>
              <a:spcAft>
                <a:spcPts val="0"/>
              </a:spcAft>
              <a:buFont typeface="+mj-lt"/>
              <a:buAutoNum type="arabicPeriod"/>
            </a:pPr>
            <a:r>
              <a:rPr lang="en-IN" sz="1600" b="1" u="sng" dirty="0">
                <a:effectLst/>
              </a:rPr>
              <a:t>P. Chandra</a:t>
            </a:r>
            <a:r>
              <a:rPr lang="en-IN" sz="1600" dirty="0">
                <a:effectLst/>
              </a:rPr>
              <a:t>, S.K. Mandal, Morphology controlled (CH</a:t>
            </a:r>
            <a:r>
              <a:rPr lang="en-IN" sz="1600" baseline="-25000" dirty="0">
                <a:effectLst/>
              </a:rPr>
              <a:t>3</a:t>
            </a:r>
            <a:r>
              <a:rPr lang="en-IN" sz="1600" dirty="0">
                <a:effectLst/>
              </a:rPr>
              <a:t>NH</a:t>
            </a:r>
            <a:r>
              <a:rPr lang="en-IN" sz="1600" baseline="-25000" dirty="0">
                <a:effectLst/>
              </a:rPr>
              <a:t>3</a:t>
            </a:r>
            <a:r>
              <a:rPr lang="en-IN" sz="1600" dirty="0">
                <a:effectLst/>
              </a:rPr>
              <a:t>)</a:t>
            </a:r>
            <a:r>
              <a:rPr lang="en-IN" sz="1600" baseline="-25000" dirty="0">
                <a:effectLst/>
              </a:rPr>
              <a:t>3</a:t>
            </a:r>
            <a:r>
              <a:rPr lang="en-IN" sz="1600" dirty="0">
                <a:effectLst/>
              </a:rPr>
              <a:t>Bi</a:t>
            </a:r>
            <a:r>
              <a:rPr lang="en-IN" sz="1600" baseline="-25000" dirty="0">
                <a:effectLst/>
              </a:rPr>
              <a:t>2</a:t>
            </a:r>
            <a:r>
              <a:rPr lang="en-IN" sz="1600" dirty="0">
                <a:effectLst/>
              </a:rPr>
              <a:t>Cl</a:t>
            </a:r>
            <a:r>
              <a:rPr lang="en-IN" sz="1600" baseline="-25000" dirty="0">
                <a:effectLst/>
              </a:rPr>
              <a:t>9</a:t>
            </a:r>
            <a:r>
              <a:rPr lang="en-IN" sz="1600" dirty="0">
                <a:effectLst/>
              </a:rPr>
              <a:t> thin film for lead free perovskite solar cell, </a:t>
            </a:r>
            <a:r>
              <a:rPr lang="en-IN" sz="1600" dirty="0" err="1">
                <a:effectLst/>
              </a:rPr>
              <a:t>Physica</a:t>
            </a:r>
            <a:r>
              <a:rPr lang="en-IN" sz="1600" dirty="0">
                <a:effectLst/>
              </a:rPr>
              <a:t> B: Condensed Matter. 625 (2021) 413536. </a:t>
            </a:r>
            <a:r>
              <a:rPr lang="en-IN" sz="1600" dirty="0">
                <a:effectLst/>
                <a:hlinkClick r:id="rId6"/>
              </a:rPr>
              <a:t>https://doi.org/10.1016/j.physb.2021.413536</a:t>
            </a:r>
            <a:r>
              <a:rPr lang="en-IN" sz="1600" dirty="0">
                <a:effectLst/>
              </a:rPr>
              <a:t>.</a:t>
            </a:r>
          </a:p>
          <a:p>
            <a:pPr marL="342900" indent="-342900">
              <a:lnSpc>
                <a:spcPct val="150000"/>
              </a:lnSpc>
              <a:buFont typeface="+mj-lt"/>
              <a:buAutoNum type="arabicPeriod"/>
            </a:pPr>
            <a:r>
              <a:rPr lang="en-IN" sz="1600" b="1" u="sng" dirty="0">
                <a:effectLst/>
              </a:rPr>
              <a:t>P. Chandra</a:t>
            </a:r>
            <a:r>
              <a:rPr lang="en-IN" sz="1600" dirty="0">
                <a:effectLst/>
              </a:rPr>
              <a:t>, S. </a:t>
            </a:r>
            <a:r>
              <a:rPr lang="en-IN" sz="1600" dirty="0" err="1">
                <a:effectLst/>
              </a:rPr>
              <a:t>Saha</a:t>
            </a:r>
            <a:r>
              <a:rPr lang="en-IN" sz="1600" dirty="0">
                <a:effectLst/>
              </a:rPr>
              <a:t>, S.K. Mandal, A dielectric study of Br-doped lead-free methylammonium bismuth chloride (CH</a:t>
            </a:r>
            <a:r>
              <a:rPr lang="en-IN" sz="1600" baseline="-25000" dirty="0">
                <a:effectLst/>
              </a:rPr>
              <a:t>3</a:t>
            </a:r>
            <a:r>
              <a:rPr lang="en-IN" sz="1600" dirty="0">
                <a:effectLst/>
              </a:rPr>
              <a:t>NH</a:t>
            </a:r>
            <a:r>
              <a:rPr lang="en-IN" sz="1600" baseline="-25000" dirty="0">
                <a:effectLst/>
              </a:rPr>
              <a:t>3</a:t>
            </a:r>
            <a:r>
              <a:rPr lang="en-IN" sz="1600" dirty="0">
                <a:effectLst/>
              </a:rPr>
              <a:t>)</a:t>
            </a:r>
            <a:r>
              <a:rPr lang="en-IN" sz="1600" baseline="-25000" dirty="0">
                <a:effectLst/>
              </a:rPr>
              <a:t>3</a:t>
            </a:r>
            <a:r>
              <a:rPr lang="en-IN" sz="1600" dirty="0">
                <a:effectLst/>
              </a:rPr>
              <a:t>Bi</a:t>
            </a:r>
            <a:r>
              <a:rPr lang="en-IN" sz="1600" baseline="-25000" dirty="0">
                <a:effectLst/>
              </a:rPr>
              <a:t>2</a:t>
            </a:r>
            <a:r>
              <a:rPr lang="en-IN" sz="1600" dirty="0">
                <a:effectLst/>
              </a:rPr>
              <a:t>Br</a:t>
            </a:r>
            <a:r>
              <a:rPr lang="en-IN" sz="1600" baseline="-25000" dirty="0">
                <a:effectLst/>
              </a:rPr>
              <a:t>x</a:t>
            </a:r>
            <a:r>
              <a:rPr lang="en-IN" sz="1600" dirty="0">
                <a:effectLst/>
              </a:rPr>
              <a:t>Cl</a:t>
            </a:r>
            <a:r>
              <a:rPr lang="en-IN" sz="1600" baseline="-25000" dirty="0">
                <a:effectLst/>
              </a:rPr>
              <a:t>9−x</a:t>
            </a:r>
            <a:r>
              <a:rPr lang="en-IN" sz="1600" dirty="0">
                <a:effectLst/>
              </a:rPr>
              <a:t>, Appl. Phys. A. 128 (2022) 541. </a:t>
            </a:r>
            <a:r>
              <a:rPr lang="en-IN" sz="1600" dirty="0">
                <a:effectLst/>
                <a:hlinkClick r:id="rId7"/>
              </a:rPr>
              <a:t>https://doi.org/10.1007/s00339-022-05677-9</a:t>
            </a:r>
            <a:r>
              <a:rPr lang="en-IN" sz="1600" dirty="0">
                <a:effectLst/>
              </a:rPr>
              <a:t>.</a:t>
            </a:r>
          </a:p>
          <a:p>
            <a:pPr marL="342900" indent="-342900">
              <a:lnSpc>
                <a:spcPct val="150000"/>
              </a:lnSpc>
              <a:spcBef>
                <a:spcPts val="0"/>
              </a:spcBef>
              <a:spcAft>
                <a:spcPts val="0"/>
              </a:spcAft>
              <a:buAutoNum type="arabicPeriod"/>
            </a:pPr>
            <a:r>
              <a:rPr lang="en-IN" sz="1600" b="1" u="sng" dirty="0">
                <a:effectLst/>
              </a:rPr>
              <a:t>P. Chandra</a:t>
            </a:r>
            <a:r>
              <a:rPr lang="en-IN" sz="1600" dirty="0">
                <a:effectLst/>
              </a:rPr>
              <a:t>, S. </a:t>
            </a:r>
            <a:r>
              <a:rPr lang="en-IN" sz="1600" dirty="0" err="1">
                <a:effectLst/>
              </a:rPr>
              <a:t>Saha</a:t>
            </a:r>
            <a:r>
              <a:rPr lang="en-IN" sz="1600" dirty="0">
                <a:effectLst/>
              </a:rPr>
              <a:t>, S.K. Mandal, Frequency and temperature-dependent dielectric characteristics of lead-free Br doped perovskites (CH</a:t>
            </a:r>
            <a:r>
              <a:rPr lang="en-IN" sz="1600" baseline="-25000" dirty="0">
                <a:effectLst/>
              </a:rPr>
              <a:t>3</a:t>
            </a:r>
            <a:r>
              <a:rPr lang="en-IN" sz="1600" dirty="0">
                <a:effectLst/>
              </a:rPr>
              <a:t>NH</a:t>
            </a:r>
            <a:r>
              <a:rPr lang="en-IN" sz="1600" baseline="-25000" dirty="0">
                <a:effectLst/>
              </a:rPr>
              <a:t>3</a:t>
            </a:r>
            <a:r>
              <a:rPr lang="en-IN" sz="1600" dirty="0">
                <a:effectLst/>
              </a:rPr>
              <a:t>)</a:t>
            </a:r>
            <a:r>
              <a:rPr lang="en-IN" sz="1600" baseline="-25000" dirty="0">
                <a:effectLst/>
              </a:rPr>
              <a:t>3</a:t>
            </a:r>
            <a:r>
              <a:rPr lang="en-IN" sz="1600" dirty="0">
                <a:effectLst/>
              </a:rPr>
              <a:t>Bi</a:t>
            </a:r>
            <a:r>
              <a:rPr lang="en-IN" sz="1600" baseline="-25000" dirty="0">
                <a:effectLst/>
              </a:rPr>
              <a:t>2</a:t>
            </a:r>
            <a:r>
              <a:rPr lang="en-IN" sz="1600" dirty="0">
                <a:effectLst/>
              </a:rPr>
              <a:t>Cl</a:t>
            </a:r>
            <a:r>
              <a:rPr lang="en-IN" sz="1600" baseline="-25000" dirty="0">
                <a:effectLst/>
              </a:rPr>
              <a:t>9</a:t>
            </a:r>
            <a:r>
              <a:rPr lang="en-IN" sz="1600" dirty="0">
                <a:effectLst/>
              </a:rPr>
              <a:t> and (CH</a:t>
            </a:r>
            <a:r>
              <a:rPr lang="en-IN" sz="1600" baseline="-25000" dirty="0">
                <a:effectLst/>
              </a:rPr>
              <a:t>3</a:t>
            </a:r>
            <a:r>
              <a:rPr lang="en-IN" sz="1600" dirty="0">
                <a:effectLst/>
              </a:rPr>
              <a:t>NH</a:t>
            </a:r>
            <a:r>
              <a:rPr lang="en-IN" sz="1600" baseline="-25000" dirty="0">
                <a:effectLst/>
              </a:rPr>
              <a:t>3</a:t>
            </a:r>
            <a:r>
              <a:rPr lang="en-IN" sz="1600" dirty="0">
                <a:effectLst/>
              </a:rPr>
              <a:t>)</a:t>
            </a:r>
            <a:r>
              <a:rPr lang="en-IN" sz="1600" baseline="-25000" dirty="0">
                <a:effectLst/>
              </a:rPr>
              <a:t>3</a:t>
            </a:r>
            <a:r>
              <a:rPr lang="en-IN" sz="1600" dirty="0">
                <a:effectLst/>
              </a:rPr>
              <a:t>Bi</a:t>
            </a:r>
            <a:r>
              <a:rPr lang="en-IN" sz="1600" baseline="-25000" dirty="0">
                <a:effectLst/>
              </a:rPr>
              <a:t>2</a:t>
            </a:r>
            <a:r>
              <a:rPr lang="en-IN" sz="1600" dirty="0">
                <a:effectLst/>
              </a:rPr>
              <a:t>Br</a:t>
            </a:r>
            <a:r>
              <a:rPr lang="en-IN" sz="1600" baseline="-25000" dirty="0">
                <a:effectLst/>
              </a:rPr>
              <a:t>x</a:t>
            </a:r>
            <a:r>
              <a:rPr lang="en-IN" sz="1600" dirty="0">
                <a:effectLst/>
              </a:rPr>
              <a:t>Cl</a:t>
            </a:r>
            <a:r>
              <a:rPr lang="en-IN" sz="1600" baseline="-25000" dirty="0">
                <a:effectLst/>
              </a:rPr>
              <a:t>9-x</a:t>
            </a:r>
            <a:r>
              <a:rPr lang="en-IN" sz="1600" dirty="0">
                <a:effectLst/>
              </a:rPr>
              <a:t>, Materials Today: Proceedings. 66 (2022) 3302–3306. </a:t>
            </a:r>
            <a:r>
              <a:rPr lang="en-IN" sz="1600" dirty="0">
                <a:effectLst/>
                <a:hlinkClick r:id="rId8"/>
              </a:rPr>
              <a:t>https://doi.org/10.1016/j.matpr.2022.06.413</a:t>
            </a:r>
            <a:r>
              <a:rPr lang="en-IN" sz="1600" dirty="0">
                <a:effectLst/>
              </a:rPr>
              <a:t>.</a:t>
            </a:r>
          </a:p>
          <a:p>
            <a:pPr marL="342900" indent="-342900">
              <a:lnSpc>
                <a:spcPct val="150000"/>
              </a:lnSpc>
              <a:spcBef>
                <a:spcPts val="0"/>
              </a:spcBef>
              <a:spcAft>
                <a:spcPts val="0"/>
              </a:spcAft>
              <a:buAutoNum type="arabicPeriod"/>
            </a:pPr>
            <a:r>
              <a:rPr lang="en-IN" sz="1600" b="1" u="sng" dirty="0">
                <a:effectLst/>
              </a:rPr>
              <a:t>P. Chandra</a:t>
            </a:r>
            <a:r>
              <a:rPr lang="en-IN" sz="1600" dirty="0">
                <a:effectLst/>
              </a:rPr>
              <a:t>, S.K. Mandal, </a:t>
            </a:r>
            <a:r>
              <a:rPr lang="en-IN" sz="1600" dirty="0">
                <a:effectLst/>
                <a:latin typeface="Times New Roman" panose="02020603050405020304" pitchFamily="18" charset="0"/>
                <a:ea typeface="Calibri" panose="020F0502020204030204" pitchFamily="34" charset="0"/>
              </a:rPr>
              <a:t>Observation of negative photoconductivity in (CH</a:t>
            </a:r>
            <a:r>
              <a:rPr lang="en-IN" sz="1600" baseline="-25000" dirty="0">
                <a:effectLst/>
                <a:latin typeface="Times New Roman" panose="02020603050405020304" pitchFamily="18" charset="0"/>
                <a:ea typeface="Calibri" panose="020F0502020204030204" pitchFamily="34" charset="0"/>
              </a:rPr>
              <a:t>3</a:t>
            </a:r>
            <a:r>
              <a:rPr lang="en-IN" sz="1600" dirty="0">
                <a:effectLst/>
                <a:latin typeface="Times New Roman" panose="02020603050405020304" pitchFamily="18" charset="0"/>
                <a:ea typeface="Calibri" panose="020F0502020204030204" pitchFamily="34" charset="0"/>
              </a:rPr>
              <a:t>NH</a:t>
            </a:r>
            <a:r>
              <a:rPr lang="en-IN" sz="1600" baseline="-25000" dirty="0">
                <a:effectLst/>
                <a:latin typeface="Times New Roman" panose="02020603050405020304" pitchFamily="18" charset="0"/>
                <a:ea typeface="Calibri" panose="020F0502020204030204" pitchFamily="34" charset="0"/>
              </a:rPr>
              <a:t>3</a:t>
            </a:r>
            <a:r>
              <a:rPr lang="en-IN" sz="1600" dirty="0">
                <a:effectLst/>
                <a:latin typeface="Times New Roman" panose="02020603050405020304" pitchFamily="18" charset="0"/>
                <a:ea typeface="Calibri" panose="020F0502020204030204" pitchFamily="34" charset="0"/>
              </a:rPr>
              <a:t>)</a:t>
            </a:r>
            <a:r>
              <a:rPr lang="en-IN" sz="1600" baseline="-25000" dirty="0">
                <a:effectLst/>
                <a:latin typeface="Times New Roman" panose="02020603050405020304" pitchFamily="18" charset="0"/>
                <a:ea typeface="Calibri" panose="020F0502020204030204" pitchFamily="34" charset="0"/>
              </a:rPr>
              <a:t>3</a:t>
            </a:r>
            <a:r>
              <a:rPr lang="en-IN" sz="1600" dirty="0">
                <a:effectLst/>
                <a:latin typeface="Times New Roman" panose="02020603050405020304" pitchFamily="18" charset="0"/>
                <a:ea typeface="Calibri" panose="020F0502020204030204" pitchFamily="34" charset="0"/>
              </a:rPr>
              <a:t>Bi</a:t>
            </a:r>
            <a:r>
              <a:rPr lang="en-IN" sz="1600" baseline="-25000" dirty="0">
                <a:effectLst/>
                <a:latin typeface="Times New Roman" panose="02020603050405020304" pitchFamily="18" charset="0"/>
                <a:ea typeface="Calibri" panose="020F0502020204030204" pitchFamily="34" charset="0"/>
              </a:rPr>
              <a:t>2</a:t>
            </a:r>
            <a:r>
              <a:rPr lang="en-IN" sz="1600" dirty="0">
                <a:effectLst/>
                <a:latin typeface="Times New Roman" panose="02020603050405020304" pitchFamily="18" charset="0"/>
                <a:ea typeface="Calibri" panose="020F0502020204030204" pitchFamily="34" charset="0"/>
              </a:rPr>
              <a:t>(Br</a:t>
            </a:r>
            <a:r>
              <a:rPr lang="en-IN" sz="1600" baseline="-25000" dirty="0">
                <a:effectLst/>
                <a:latin typeface="Times New Roman" panose="02020603050405020304" pitchFamily="18" charset="0"/>
                <a:ea typeface="Calibri" panose="020F0502020204030204" pitchFamily="34" charset="0"/>
              </a:rPr>
              <a:t>x</a:t>
            </a:r>
            <a:r>
              <a:rPr lang="en-IN" sz="1600" dirty="0">
                <a:effectLst/>
                <a:latin typeface="Times New Roman" panose="02020603050405020304" pitchFamily="18" charset="0"/>
                <a:ea typeface="Calibri" panose="020F0502020204030204" pitchFamily="34" charset="0"/>
              </a:rPr>
              <a:t>Cl</a:t>
            </a:r>
            <a:r>
              <a:rPr lang="en-IN" sz="1600" baseline="-25000" dirty="0">
                <a:effectLst/>
                <a:latin typeface="Times New Roman" panose="02020603050405020304" pitchFamily="18" charset="0"/>
                <a:ea typeface="Calibri" panose="020F0502020204030204" pitchFamily="34" charset="0"/>
              </a:rPr>
              <a:t>1-x</a:t>
            </a:r>
            <a:r>
              <a:rPr lang="en-IN" sz="1600" dirty="0">
                <a:effectLst/>
                <a:latin typeface="Times New Roman" panose="02020603050405020304" pitchFamily="18" charset="0"/>
                <a:ea typeface="Calibri" panose="020F0502020204030204" pitchFamily="34" charset="0"/>
              </a:rPr>
              <a:t>)</a:t>
            </a:r>
            <a:r>
              <a:rPr lang="en-IN" sz="1600" baseline="-25000" dirty="0">
                <a:effectLst/>
                <a:latin typeface="Times New Roman" panose="02020603050405020304" pitchFamily="18" charset="0"/>
                <a:ea typeface="Calibri" panose="020F0502020204030204" pitchFamily="34" charset="0"/>
              </a:rPr>
              <a:t>9</a:t>
            </a:r>
            <a:r>
              <a:rPr lang="en-IN" sz="1600" dirty="0">
                <a:effectLst/>
                <a:latin typeface="Times New Roman" panose="02020603050405020304" pitchFamily="18" charset="0"/>
                <a:ea typeface="Calibri" panose="020F0502020204030204" pitchFamily="34" charset="0"/>
              </a:rPr>
              <a:t>: correlating ion-migration, instability and efficiency in halide perovskite solar cell. (in preparation)</a:t>
            </a:r>
            <a:endParaRPr lang="en-IN" sz="1600" dirty="0">
              <a:effectLst/>
            </a:endParaRPr>
          </a:p>
          <a:p>
            <a:pPr marL="342900" indent="-342900">
              <a:lnSpc>
                <a:spcPct val="150000"/>
              </a:lnSpc>
              <a:spcBef>
                <a:spcPts val="0"/>
              </a:spcBef>
              <a:spcAft>
                <a:spcPts val="0"/>
              </a:spcAft>
              <a:buAutoNum type="arabicPeriod"/>
            </a:pPr>
            <a:endParaRPr lang="en-IN" sz="1600" dirty="0">
              <a:effectLst/>
            </a:endParaRPr>
          </a:p>
        </p:txBody>
      </p:sp>
    </p:spTree>
    <p:extLst>
      <p:ext uri="{BB962C8B-B14F-4D97-AF65-F5344CB8AC3E}">
        <p14:creationId xmlns:p14="http://schemas.microsoft.com/office/powerpoint/2010/main" val="37913779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93</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7">
            <a:extLst>
              <a:ext uri="{FF2B5EF4-FFF2-40B4-BE49-F238E27FC236}">
                <a16:creationId xmlns:a16="http://schemas.microsoft.com/office/drawing/2014/main" id="{71F9368D-9350-55C4-D712-AE2EF049A458}"/>
              </a:ext>
            </a:extLst>
          </p:cNvPr>
          <p:cNvGraphicFramePr>
            <a:graphicFrameLocks/>
          </p:cNvGraphicFramePr>
          <p:nvPr>
            <p:extLst>
              <p:ext uri="{D42A27DB-BD31-4B8C-83A1-F6EECF244321}">
                <p14:modId xmlns:p14="http://schemas.microsoft.com/office/powerpoint/2010/main" val="3769200651"/>
              </p:ext>
            </p:extLst>
          </p:nvPr>
        </p:nvGraphicFramePr>
        <p:xfrm>
          <a:off x="838200" y="179705"/>
          <a:ext cx="10515600" cy="457200"/>
        </p:xfrm>
        <a:graphic>
          <a:graphicData uri="http://schemas.openxmlformats.org/drawingml/2006/table">
            <a:tbl>
              <a:tblPr firstRow="1" bandRow="1">
                <a:tableStyleId>{21E4AEA4-8DFA-4A89-87EB-49C32662AFE0}</a:tableStyleId>
              </a:tblPr>
              <a:tblGrid>
                <a:gridCol w="10515600">
                  <a:extLst>
                    <a:ext uri="{9D8B030D-6E8A-4147-A177-3AD203B41FA5}">
                      <a16:colId xmlns:a16="http://schemas.microsoft.com/office/drawing/2014/main" val="2049190312"/>
                    </a:ext>
                  </a:extLst>
                </a:gridCol>
              </a:tblGrid>
              <a:tr h="365125">
                <a:tc>
                  <a:txBody>
                    <a:bodyPr/>
                    <a:lstStyle/>
                    <a:p>
                      <a:pPr algn="ctr">
                        <a:lnSpc>
                          <a:spcPct val="100000"/>
                        </a:lnSpc>
                        <a:spcBef>
                          <a:spcPts val="600"/>
                        </a:spcBef>
                        <a:spcAft>
                          <a:spcPts val="600"/>
                        </a:spcAft>
                      </a:pPr>
                      <a:r>
                        <a:rPr lang="en-US" sz="2400" dirty="0"/>
                        <a:t>List of Publications</a:t>
                      </a:r>
                    </a:p>
                  </a:txBody>
                  <a:tcPr>
                    <a:solidFill>
                      <a:schemeClr val="accent1"/>
                    </a:solidFill>
                  </a:tcPr>
                </a:tc>
                <a:extLst>
                  <a:ext uri="{0D108BD9-81ED-4DB2-BD59-A6C34878D82A}">
                    <a16:rowId xmlns:a16="http://schemas.microsoft.com/office/drawing/2014/main" val="2007128194"/>
                  </a:ext>
                </a:extLst>
              </a:tr>
            </a:tbl>
          </a:graphicData>
        </a:graphic>
      </p:graphicFrame>
      <p:sp>
        <p:nvSpPr>
          <p:cNvPr id="2" name="TextBox 1">
            <a:extLst>
              <a:ext uri="{FF2B5EF4-FFF2-40B4-BE49-F238E27FC236}">
                <a16:creationId xmlns:a16="http://schemas.microsoft.com/office/drawing/2014/main" id="{19D26DFF-E6A7-C56F-7E6D-EADBE5312F40}"/>
              </a:ext>
            </a:extLst>
          </p:cNvPr>
          <p:cNvSpPr txBox="1"/>
          <p:nvPr/>
        </p:nvSpPr>
        <p:spPr>
          <a:xfrm>
            <a:off x="998376" y="1184988"/>
            <a:ext cx="530915" cy="369332"/>
          </a:xfrm>
          <a:prstGeom prst="rect">
            <a:avLst/>
          </a:prstGeom>
          <a:noFill/>
        </p:spPr>
        <p:txBody>
          <a:bodyPr wrap="none" rtlCol="0">
            <a:spAutoFit/>
          </a:bodyPr>
          <a:lstStyle/>
          <a:p>
            <a:pPr marL="342900" indent="-342900">
              <a:buFont typeface="+mj-lt"/>
              <a:buAutoNum type="arabicPeriod"/>
            </a:pPr>
            <a:endParaRPr lang="en-IN" dirty="0"/>
          </a:p>
        </p:txBody>
      </p:sp>
      <p:sp>
        <p:nvSpPr>
          <p:cNvPr id="18" name="TextBox 17">
            <a:extLst>
              <a:ext uri="{FF2B5EF4-FFF2-40B4-BE49-F238E27FC236}">
                <a16:creationId xmlns:a16="http://schemas.microsoft.com/office/drawing/2014/main" id="{05C149CA-B4E3-ED3D-5867-EDFC0257A6CB}"/>
              </a:ext>
            </a:extLst>
          </p:cNvPr>
          <p:cNvSpPr txBox="1"/>
          <p:nvPr/>
        </p:nvSpPr>
        <p:spPr>
          <a:xfrm>
            <a:off x="3469433" y="835249"/>
            <a:ext cx="7884367" cy="1933799"/>
          </a:xfrm>
          <a:prstGeom prst="rect">
            <a:avLst/>
          </a:prstGeom>
          <a:noFill/>
        </p:spPr>
        <p:txBody>
          <a:bodyPr wrap="square" rtlCol="0">
            <a:spAutoFit/>
          </a:bodyPr>
          <a:lstStyle/>
          <a:p>
            <a:pPr>
              <a:lnSpc>
                <a:spcPct val="150000"/>
              </a:lnSpc>
              <a:spcBef>
                <a:spcPts val="0"/>
              </a:spcBef>
              <a:spcAft>
                <a:spcPts val="0"/>
              </a:spcAft>
            </a:pPr>
            <a:r>
              <a:rPr lang="en-IN" sz="1600" b="1" dirty="0"/>
              <a:t>As a co-author</a:t>
            </a:r>
            <a:endParaRPr lang="en-IN" sz="1600" b="1" dirty="0">
              <a:effectLst/>
            </a:endParaRPr>
          </a:p>
          <a:p>
            <a:pPr marL="342900" indent="-342900">
              <a:lnSpc>
                <a:spcPct val="150000"/>
              </a:lnSpc>
              <a:spcBef>
                <a:spcPts val="0"/>
              </a:spcBef>
              <a:spcAft>
                <a:spcPts val="0"/>
              </a:spcAft>
              <a:buFont typeface="+mj-lt"/>
              <a:buAutoNum type="arabicPeriod"/>
            </a:pPr>
            <a:r>
              <a:rPr lang="en-IN" sz="1600" dirty="0">
                <a:effectLst/>
              </a:rPr>
              <a:t>S. </a:t>
            </a:r>
            <a:r>
              <a:rPr lang="en-IN" sz="1600" dirty="0" err="1">
                <a:effectLst/>
              </a:rPr>
              <a:t>Saha</a:t>
            </a:r>
            <a:r>
              <a:rPr lang="en-IN" sz="1600" dirty="0">
                <a:effectLst/>
              </a:rPr>
              <a:t>, </a:t>
            </a:r>
            <a:r>
              <a:rPr lang="en-IN" sz="1600" b="1" u="sng" dirty="0">
                <a:effectLst/>
              </a:rPr>
              <a:t>P. Chandra</a:t>
            </a:r>
            <a:r>
              <a:rPr lang="en-IN" sz="1600" dirty="0">
                <a:effectLst/>
              </a:rPr>
              <a:t>, S.K. Mandal, Spin state </a:t>
            </a:r>
            <a:r>
              <a:rPr lang="en-IN" sz="1600" dirty="0" err="1">
                <a:effectLst/>
              </a:rPr>
              <a:t>bistability</a:t>
            </a:r>
            <a:r>
              <a:rPr lang="en-IN" sz="1600" dirty="0">
                <a:effectLst/>
              </a:rPr>
              <a:t> in (Mn, Zn) doped Fe(</a:t>
            </a:r>
            <a:r>
              <a:rPr lang="en-IN" sz="1600" dirty="0" err="1">
                <a:effectLst/>
              </a:rPr>
              <a:t>phen</a:t>
            </a:r>
            <a:r>
              <a:rPr lang="en-IN" sz="1600" dirty="0">
                <a:effectLst/>
              </a:rPr>
              <a:t>)</a:t>
            </a:r>
            <a:r>
              <a:rPr lang="en-IN" sz="1600" baseline="-25000" dirty="0">
                <a:effectLst/>
              </a:rPr>
              <a:t>2</a:t>
            </a:r>
            <a:r>
              <a:rPr lang="en-IN" sz="1600" dirty="0">
                <a:effectLst/>
              </a:rPr>
              <a:t>(NCS)</a:t>
            </a:r>
            <a:r>
              <a:rPr lang="en-IN" sz="1600" baseline="-25000" dirty="0">
                <a:effectLst/>
              </a:rPr>
              <a:t>2</a:t>
            </a:r>
            <a:r>
              <a:rPr lang="en-IN" sz="1600" dirty="0">
                <a:effectLst/>
              </a:rPr>
              <a:t> molecular thin film nanocrystals on quartz, </a:t>
            </a:r>
            <a:r>
              <a:rPr lang="en-IN" sz="1600" dirty="0" err="1">
                <a:effectLst/>
              </a:rPr>
              <a:t>Physica</a:t>
            </a:r>
            <a:r>
              <a:rPr lang="en-IN" sz="1600" dirty="0">
                <a:effectLst/>
              </a:rPr>
              <a:t> B: Condensed Matter. 642 (2022) 414128. </a:t>
            </a:r>
            <a:r>
              <a:rPr lang="en-IN" sz="1600" dirty="0">
                <a:effectLst/>
                <a:hlinkClick r:id="rId3"/>
              </a:rPr>
              <a:t>https://doi.org/10.1016/j.physb.2022.414128</a:t>
            </a:r>
            <a:r>
              <a:rPr lang="en-IN" sz="1600" dirty="0">
                <a:effectLst/>
              </a:rPr>
              <a:t>.</a:t>
            </a:r>
          </a:p>
          <a:p>
            <a:pPr marL="342900" indent="-342900">
              <a:lnSpc>
                <a:spcPct val="150000"/>
              </a:lnSpc>
              <a:spcBef>
                <a:spcPts val="0"/>
              </a:spcBef>
              <a:spcAft>
                <a:spcPts val="0"/>
              </a:spcAft>
              <a:buAutoNum type="arabicPeriod"/>
            </a:pPr>
            <a:endParaRPr lang="en-IN" dirty="0">
              <a:effectLst/>
            </a:endParaRPr>
          </a:p>
        </p:txBody>
      </p:sp>
      <p:pic>
        <p:nvPicPr>
          <p:cNvPr id="10" name="Picture 9">
            <a:extLst>
              <a:ext uri="{FF2B5EF4-FFF2-40B4-BE49-F238E27FC236}">
                <a16:creationId xmlns:a16="http://schemas.microsoft.com/office/drawing/2014/main" id="{A865FD4F-A359-DE4A-DE89-B2F43D52EAC1}"/>
              </a:ext>
            </a:extLst>
          </p:cNvPr>
          <p:cNvPicPr>
            <a:picLocks noChangeAspect="1"/>
          </p:cNvPicPr>
          <p:nvPr/>
        </p:nvPicPr>
        <p:blipFill>
          <a:blip r:embed="rId4"/>
          <a:stretch>
            <a:fillRect/>
          </a:stretch>
        </p:blipFill>
        <p:spPr>
          <a:xfrm>
            <a:off x="867422" y="1276443"/>
            <a:ext cx="2329152" cy="1530000"/>
          </a:xfrm>
          <a:prstGeom prst="rect">
            <a:avLst/>
          </a:prstGeom>
        </p:spPr>
      </p:pic>
    </p:spTree>
    <p:extLst>
      <p:ext uri="{BB962C8B-B14F-4D97-AF65-F5344CB8AC3E}">
        <p14:creationId xmlns:p14="http://schemas.microsoft.com/office/powerpoint/2010/main" val="30042880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94</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7">
            <a:extLst>
              <a:ext uri="{FF2B5EF4-FFF2-40B4-BE49-F238E27FC236}">
                <a16:creationId xmlns:a16="http://schemas.microsoft.com/office/drawing/2014/main" id="{71F9368D-9350-55C4-D712-AE2EF049A458}"/>
              </a:ext>
            </a:extLst>
          </p:cNvPr>
          <p:cNvGraphicFramePr>
            <a:graphicFrameLocks/>
          </p:cNvGraphicFramePr>
          <p:nvPr>
            <p:extLst>
              <p:ext uri="{D42A27DB-BD31-4B8C-83A1-F6EECF244321}">
                <p14:modId xmlns:p14="http://schemas.microsoft.com/office/powerpoint/2010/main" val="2380999031"/>
              </p:ext>
            </p:extLst>
          </p:nvPr>
        </p:nvGraphicFramePr>
        <p:xfrm>
          <a:off x="838200" y="179705"/>
          <a:ext cx="10515600" cy="457200"/>
        </p:xfrm>
        <a:graphic>
          <a:graphicData uri="http://schemas.openxmlformats.org/drawingml/2006/table">
            <a:tbl>
              <a:tblPr firstRow="1" bandRow="1">
                <a:tableStyleId>{21E4AEA4-8DFA-4A89-87EB-49C32662AFE0}</a:tableStyleId>
              </a:tblPr>
              <a:tblGrid>
                <a:gridCol w="10515600">
                  <a:extLst>
                    <a:ext uri="{9D8B030D-6E8A-4147-A177-3AD203B41FA5}">
                      <a16:colId xmlns:a16="http://schemas.microsoft.com/office/drawing/2014/main" val="2049190312"/>
                    </a:ext>
                  </a:extLst>
                </a:gridCol>
              </a:tblGrid>
              <a:tr h="365125">
                <a:tc>
                  <a:txBody>
                    <a:bodyPr/>
                    <a:lstStyle/>
                    <a:p>
                      <a:pPr algn="ctr">
                        <a:lnSpc>
                          <a:spcPct val="100000"/>
                        </a:lnSpc>
                        <a:spcBef>
                          <a:spcPts val="600"/>
                        </a:spcBef>
                        <a:spcAft>
                          <a:spcPts val="600"/>
                        </a:spcAft>
                      </a:pPr>
                      <a:r>
                        <a:rPr lang="en-IN" sz="2400" dirty="0"/>
                        <a:t>Acknowledgment</a:t>
                      </a:r>
                    </a:p>
                  </a:txBody>
                  <a:tcPr anchor="ctr">
                    <a:solidFill>
                      <a:schemeClr val="accent1"/>
                    </a:solidFill>
                  </a:tcPr>
                </a:tc>
                <a:extLst>
                  <a:ext uri="{0D108BD9-81ED-4DB2-BD59-A6C34878D82A}">
                    <a16:rowId xmlns:a16="http://schemas.microsoft.com/office/drawing/2014/main" val="2007128194"/>
                  </a:ext>
                </a:extLst>
              </a:tr>
            </a:tbl>
          </a:graphicData>
        </a:graphic>
      </p:graphicFrame>
      <p:sp>
        <p:nvSpPr>
          <p:cNvPr id="2" name="Rectangle 1">
            <a:extLst>
              <a:ext uri="{FF2B5EF4-FFF2-40B4-BE49-F238E27FC236}">
                <a16:creationId xmlns:a16="http://schemas.microsoft.com/office/drawing/2014/main" id="{4B343F00-2B68-1BC4-A652-2C528B0EEB2B}"/>
              </a:ext>
            </a:extLst>
          </p:cNvPr>
          <p:cNvSpPr/>
          <p:nvPr/>
        </p:nvSpPr>
        <p:spPr>
          <a:xfrm>
            <a:off x="838200" y="903236"/>
            <a:ext cx="10515600" cy="4419158"/>
          </a:xfrm>
          <a:prstGeom prst="rect">
            <a:avLst/>
          </a:prstGeom>
        </p:spPr>
        <p:txBody>
          <a:bodyPr wrap="square">
            <a:spAutoFit/>
          </a:bodyPr>
          <a:lstStyle/>
          <a:p>
            <a:pPr marL="342900" indent="-342900" algn="just">
              <a:lnSpc>
                <a:spcPct val="150000"/>
              </a:lnSpc>
              <a:spcBef>
                <a:spcPct val="20000"/>
              </a:spcBef>
              <a:buBlip>
                <a:blip r:embed="rId3"/>
              </a:buBlip>
            </a:pPr>
            <a:r>
              <a:rPr lang="en-US" dirty="0">
                <a:latin typeface="Times New Roman" pitchFamily="18" charset="0"/>
                <a:cs typeface="Times New Roman" pitchFamily="18" charset="0"/>
              </a:rPr>
              <a:t>I express my deep gratitude, regard, and appreciation to my supervisor, Dr. Swapan Kumar Mandal, for his constant encouragement and valuable suggestions. I would have made no progress without his help and support.</a:t>
            </a:r>
          </a:p>
          <a:p>
            <a:pPr marL="342900" indent="-342900" algn="just">
              <a:lnSpc>
                <a:spcPct val="150000"/>
              </a:lnSpc>
              <a:spcBef>
                <a:spcPct val="20000"/>
              </a:spcBef>
              <a:buBlip>
                <a:blip r:embed="rId3"/>
              </a:buBlip>
            </a:pPr>
            <a:r>
              <a:rPr lang="en-US" dirty="0">
                <a:latin typeface="Times New Roman" pitchFamily="18" charset="0"/>
                <a:cs typeface="Times New Roman" pitchFamily="18" charset="0"/>
              </a:rPr>
              <a:t>I am really grateful to my family for their constant support and encouragement. </a:t>
            </a:r>
          </a:p>
          <a:p>
            <a:pPr marL="342900" indent="-342900" algn="just">
              <a:lnSpc>
                <a:spcPct val="150000"/>
              </a:lnSpc>
              <a:spcBef>
                <a:spcPct val="20000"/>
              </a:spcBef>
              <a:buBlip>
                <a:blip r:embed="rId3"/>
              </a:buBlip>
            </a:pPr>
            <a:r>
              <a:rPr lang="en-US" dirty="0">
                <a:latin typeface="Times New Roman" pitchFamily="18" charset="0"/>
                <a:cs typeface="Times New Roman" pitchFamily="18" charset="0"/>
              </a:rPr>
              <a:t>I would like to thank </a:t>
            </a:r>
            <a:r>
              <a:rPr lang="en-US" dirty="0" err="1">
                <a:latin typeface="Times New Roman" pitchFamily="18" charset="0"/>
                <a:cs typeface="Times New Roman" pitchFamily="18" charset="0"/>
              </a:rPr>
              <a:t>Arani</a:t>
            </a:r>
            <a:r>
              <a:rPr lang="en-US" dirty="0">
                <a:latin typeface="Times New Roman" pitchFamily="18" charset="0"/>
                <a:cs typeface="Times New Roman" pitchFamily="18" charset="0"/>
              </a:rPr>
              <a:t> Chakrabarty and Raj Kumar Singha for their suggestion and help with experiments and instrumentations. </a:t>
            </a:r>
          </a:p>
          <a:p>
            <a:pPr marL="342900" indent="-342900" algn="just">
              <a:lnSpc>
                <a:spcPct val="150000"/>
              </a:lnSpc>
              <a:spcBef>
                <a:spcPct val="20000"/>
              </a:spcBef>
              <a:buBlip>
                <a:blip r:embed="rId3"/>
              </a:buBlip>
            </a:pPr>
            <a:r>
              <a:rPr lang="en-US" dirty="0">
                <a:latin typeface="Times New Roman" pitchFamily="18" charset="0"/>
                <a:cs typeface="Times New Roman" pitchFamily="18" charset="0"/>
              </a:rPr>
              <a:t>I thank my lab mates Saroj </a:t>
            </a:r>
            <a:r>
              <a:rPr lang="en-US" dirty="0" err="1">
                <a:latin typeface="Times New Roman" pitchFamily="18" charset="0"/>
                <a:cs typeface="Times New Roman" pitchFamily="18" charset="0"/>
              </a:rPr>
              <a:t>Saha</a:t>
            </a:r>
            <a:r>
              <a:rPr lang="en-US" dirty="0">
                <a:latin typeface="Times New Roman" pitchFamily="18" charset="0"/>
                <a:cs typeface="Times New Roman" pitchFamily="18" charset="0"/>
              </a:rPr>
              <a:t>, Chaitali Mondal, Sujit </a:t>
            </a:r>
            <a:r>
              <a:rPr lang="en-US" dirty="0" err="1">
                <a:latin typeface="Times New Roman" pitchFamily="18" charset="0"/>
                <a:cs typeface="Times New Roman" pitchFamily="18" charset="0"/>
              </a:rPr>
              <a:t>Rajak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Sampad</a:t>
            </a:r>
            <a:r>
              <a:rPr lang="en-US" dirty="0">
                <a:latin typeface="Times New Roman" pitchFamily="18" charset="0"/>
                <a:cs typeface="Times New Roman" pitchFamily="18" charset="0"/>
              </a:rPr>
              <a:t> Mandal, and </a:t>
            </a:r>
            <a:r>
              <a:rPr lang="en-US" dirty="0" err="1">
                <a:latin typeface="Times New Roman" pitchFamily="18" charset="0"/>
                <a:cs typeface="Times New Roman" pitchFamily="18" charset="0"/>
              </a:rPr>
              <a:t>Dibyendu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Majhee</a:t>
            </a:r>
            <a:r>
              <a:rPr lang="en-US" dirty="0">
                <a:latin typeface="Times New Roman" pitchFamily="18" charset="0"/>
                <a:cs typeface="Times New Roman" pitchFamily="18" charset="0"/>
              </a:rPr>
              <a:t> for their assistance in different ways.</a:t>
            </a:r>
          </a:p>
          <a:p>
            <a:pPr marL="342900" indent="-342900" algn="just">
              <a:lnSpc>
                <a:spcPct val="150000"/>
              </a:lnSpc>
              <a:spcBef>
                <a:spcPct val="20000"/>
              </a:spcBef>
              <a:buBlip>
                <a:blip r:embed="rId3"/>
              </a:buBlip>
            </a:pPr>
            <a:r>
              <a:rPr lang="en-US" dirty="0">
                <a:latin typeface="Times New Roman" pitchFamily="18" charset="0"/>
                <a:cs typeface="Times New Roman" pitchFamily="18" charset="0"/>
              </a:rPr>
              <a:t>Also, I sincerely thank the Head of the Department of Physics and all the faculty members, research scholars, and other staff members of our department for their sincere cooperation during the entire period.</a:t>
            </a:r>
          </a:p>
        </p:txBody>
      </p:sp>
    </p:spTree>
    <p:extLst>
      <p:ext uri="{BB962C8B-B14F-4D97-AF65-F5344CB8AC3E}">
        <p14:creationId xmlns:p14="http://schemas.microsoft.com/office/powerpoint/2010/main" val="20636104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7C9AEA-23BD-6210-4150-685111CC6899}"/>
              </a:ext>
            </a:extLst>
          </p:cNvPr>
          <p:cNvSpPr>
            <a:spLocks noGrp="1"/>
          </p:cNvSpPr>
          <p:nvPr>
            <p:ph type="ftr" sz="quarter" idx="11"/>
          </p:nvPr>
        </p:nvSpPr>
        <p:spPr/>
        <p:txBody>
          <a:bodyPr/>
          <a:lstStyle/>
          <a:p>
            <a:r>
              <a:rPr lang="en-IN"/>
              <a:t>Paramesh Chandra Reg No. VB-679 of 2015-16</a:t>
            </a:r>
          </a:p>
        </p:txBody>
      </p:sp>
      <p:sp>
        <p:nvSpPr>
          <p:cNvPr id="5" name="Slide Number Placeholder 4">
            <a:extLst>
              <a:ext uri="{FF2B5EF4-FFF2-40B4-BE49-F238E27FC236}">
                <a16:creationId xmlns:a16="http://schemas.microsoft.com/office/drawing/2014/main" id="{F15D16DF-20C1-BD68-6C1E-8429E2637A07}"/>
              </a:ext>
            </a:extLst>
          </p:cNvPr>
          <p:cNvSpPr>
            <a:spLocks noGrp="1"/>
          </p:cNvSpPr>
          <p:nvPr>
            <p:ph type="sldNum" sz="quarter" idx="12"/>
          </p:nvPr>
        </p:nvSpPr>
        <p:spPr/>
        <p:txBody>
          <a:bodyPr/>
          <a:lstStyle/>
          <a:p>
            <a:fld id="{985A3344-8852-4210-8D11-FF7F60E99D2E}" type="slidenum">
              <a:rPr lang="en-IN" smtClean="0"/>
              <a:t>95</a:t>
            </a:fld>
            <a:endParaRPr lang="en-IN"/>
          </a:p>
        </p:txBody>
      </p:sp>
      <p:sp>
        <p:nvSpPr>
          <p:cNvPr id="6" name="Date Placeholder 5">
            <a:extLst>
              <a:ext uri="{FF2B5EF4-FFF2-40B4-BE49-F238E27FC236}">
                <a16:creationId xmlns:a16="http://schemas.microsoft.com/office/drawing/2014/main" id="{6C7C1415-5EB1-7B3A-C259-91F74FB9FA0D}"/>
              </a:ext>
            </a:extLst>
          </p:cNvPr>
          <p:cNvSpPr>
            <a:spLocks noGrp="1"/>
          </p:cNvSpPr>
          <p:nvPr>
            <p:ph type="dt" sz="half" idx="10"/>
          </p:nvPr>
        </p:nvSpPr>
        <p:spPr/>
        <p:txBody>
          <a:bodyPr/>
          <a:lstStyle/>
          <a:p>
            <a:r>
              <a:rPr lang="en-US"/>
              <a:t>4/5/2023</a:t>
            </a:r>
            <a:endParaRPr lang="en-IN"/>
          </a:p>
        </p:txBody>
      </p:sp>
      <p:sp>
        <p:nvSpPr>
          <p:cNvPr id="8" name="Action Button: Go Home 7">
            <a:hlinkClick r:id="rId2" action="ppaction://hlinksldjump" highlightClick="1"/>
            <a:extLst>
              <a:ext uri="{FF2B5EF4-FFF2-40B4-BE49-F238E27FC236}">
                <a16:creationId xmlns:a16="http://schemas.microsoft.com/office/drawing/2014/main" id="{0C457F7C-60D0-F1B8-8281-FDAD69169200}"/>
              </a:ext>
            </a:extLst>
          </p:cNvPr>
          <p:cNvSpPr/>
          <p:nvPr/>
        </p:nvSpPr>
        <p:spPr>
          <a:xfrm>
            <a:off x="11887200" y="6631709"/>
            <a:ext cx="304800" cy="226291"/>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7">
            <a:extLst>
              <a:ext uri="{FF2B5EF4-FFF2-40B4-BE49-F238E27FC236}">
                <a16:creationId xmlns:a16="http://schemas.microsoft.com/office/drawing/2014/main" id="{71F9368D-9350-55C4-D712-AE2EF049A458}"/>
              </a:ext>
            </a:extLst>
          </p:cNvPr>
          <p:cNvGraphicFramePr>
            <a:graphicFrameLocks/>
          </p:cNvGraphicFramePr>
          <p:nvPr>
            <p:extLst>
              <p:ext uri="{D42A27DB-BD31-4B8C-83A1-F6EECF244321}">
                <p14:modId xmlns:p14="http://schemas.microsoft.com/office/powerpoint/2010/main" val="3458610881"/>
              </p:ext>
            </p:extLst>
          </p:nvPr>
        </p:nvGraphicFramePr>
        <p:xfrm>
          <a:off x="838200" y="179705"/>
          <a:ext cx="10515600" cy="457200"/>
        </p:xfrm>
        <a:graphic>
          <a:graphicData uri="http://schemas.openxmlformats.org/drawingml/2006/table">
            <a:tbl>
              <a:tblPr firstRow="1" bandRow="1">
                <a:tableStyleId>{21E4AEA4-8DFA-4A89-87EB-49C32662AFE0}</a:tableStyleId>
              </a:tblPr>
              <a:tblGrid>
                <a:gridCol w="10515600">
                  <a:extLst>
                    <a:ext uri="{9D8B030D-6E8A-4147-A177-3AD203B41FA5}">
                      <a16:colId xmlns:a16="http://schemas.microsoft.com/office/drawing/2014/main" val="2049190312"/>
                    </a:ext>
                  </a:extLst>
                </a:gridCol>
              </a:tblGrid>
              <a:tr h="365125">
                <a:tc>
                  <a:txBody>
                    <a:bodyPr/>
                    <a:lstStyle/>
                    <a:p>
                      <a:pPr algn="ctr">
                        <a:lnSpc>
                          <a:spcPct val="100000"/>
                        </a:lnSpc>
                        <a:spcBef>
                          <a:spcPts val="600"/>
                        </a:spcBef>
                        <a:spcAft>
                          <a:spcPts val="600"/>
                        </a:spcAft>
                      </a:pPr>
                      <a:r>
                        <a:rPr lang="en-IN" sz="2400" dirty="0"/>
                        <a:t>Thanks for listening</a:t>
                      </a:r>
                    </a:p>
                  </a:txBody>
                  <a:tcPr anchor="ctr">
                    <a:solidFill>
                      <a:schemeClr val="accent1"/>
                    </a:solidFill>
                  </a:tcPr>
                </a:tc>
                <a:extLst>
                  <a:ext uri="{0D108BD9-81ED-4DB2-BD59-A6C34878D82A}">
                    <a16:rowId xmlns:a16="http://schemas.microsoft.com/office/drawing/2014/main" val="2007128194"/>
                  </a:ext>
                </a:extLst>
              </a:tr>
            </a:tbl>
          </a:graphicData>
        </a:graphic>
      </p:graphicFrame>
      <p:pic>
        <p:nvPicPr>
          <p:cNvPr id="3" name="Picture 2">
            <a:extLst>
              <a:ext uri="{FF2B5EF4-FFF2-40B4-BE49-F238E27FC236}">
                <a16:creationId xmlns:a16="http://schemas.microsoft.com/office/drawing/2014/main" id="{6505A061-1EF1-382E-82B0-CCFE12385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467" y="813060"/>
            <a:ext cx="5827163" cy="377587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D71CB44C-CC0C-4990-7D77-2B319FCBA689}"/>
              </a:ext>
            </a:extLst>
          </p:cNvPr>
          <p:cNvSpPr txBox="1"/>
          <p:nvPr/>
        </p:nvSpPr>
        <p:spPr>
          <a:xfrm>
            <a:off x="2182793" y="4887866"/>
            <a:ext cx="7574509" cy="584775"/>
          </a:xfrm>
          <a:prstGeom prst="rect">
            <a:avLst/>
          </a:prstGeom>
          <a:noFill/>
        </p:spPr>
        <p:txBody>
          <a:bodyPr wrap="none" rtlCol="0">
            <a:spAutoFit/>
          </a:bodyPr>
          <a:lstStyle/>
          <a:p>
            <a:r>
              <a:rPr lang="en-IN" sz="3200" dirty="0">
                <a:latin typeface="Blackadder ITC" panose="04020505051007020D02" pitchFamily="82" charset="0"/>
              </a:rPr>
              <a:t>Thanks for giving me the place to work and identify with.</a:t>
            </a:r>
          </a:p>
        </p:txBody>
      </p:sp>
    </p:spTree>
    <p:extLst>
      <p:ext uri="{BB962C8B-B14F-4D97-AF65-F5344CB8AC3E}">
        <p14:creationId xmlns:p14="http://schemas.microsoft.com/office/powerpoint/2010/main" val="434189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14185</TotalTime>
  <Words>9698</Words>
  <Application>Microsoft Office PowerPoint</Application>
  <PresentationFormat>Widescreen</PresentationFormat>
  <Paragraphs>1152</Paragraphs>
  <Slides>95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Arial</vt:lpstr>
      <vt:lpstr>Bell MT</vt:lpstr>
      <vt:lpstr>Blackadder ITC</vt:lpstr>
      <vt:lpstr>Calibri</vt:lpstr>
      <vt:lpstr>Cambria</vt:lpstr>
      <vt:lpstr>Cambria (Body)</vt:lpstr>
      <vt:lpstr>Cambria Math</vt:lpstr>
      <vt:lpstr>Times New Roman</vt:lpstr>
      <vt:lpstr>Office Theme</vt:lpstr>
      <vt:lpstr>PowerPoint Presentation</vt:lpstr>
      <vt:lpstr>Presentation Arrangement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Paramesh</dc:creator>
  <cp:lastModifiedBy>Paramesh</cp:lastModifiedBy>
  <cp:revision>142</cp:revision>
  <dcterms:created xsi:type="dcterms:W3CDTF">2022-12-02T12:04:56Z</dcterms:created>
  <dcterms:modified xsi:type="dcterms:W3CDTF">2023-04-05T07:04:37Z</dcterms:modified>
</cp:coreProperties>
</file>